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852" r:id="rId1"/>
  </p:sldMasterIdLst>
  <p:notesMasterIdLst>
    <p:notesMasterId r:id="rId48"/>
  </p:notesMasterIdLst>
  <p:handoutMasterIdLst>
    <p:handoutMasterId r:id="rId49"/>
  </p:handoutMasterIdLst>
  <p:sldIdLst>
    <p:sldId id="308" r:id="rId2"/>
    <p:sldId id="351" r:id="rId3"/>
    <p:sldId id="376" r:id="rId4"/>
    <p:sldId id="380" r:id="rId5"/>
    <p:sldId id="379" r:id="rId6"/>
    <p:sldId id="377" r:id="rId7"/>
    <p:sldId id="309" r:id="rId8"/>
    <p:sldId id="310" r:id="rId9"/>
    <p:sldId id="313" r:id="rId10"/>
    <p:sldId id="315" r:id="rId11"/>
    <p:sldId id="318" r:id="rId12"/>
    <p:sldId id="319" r:id="rId13"/>
    <p:sldId id="324" r:id="rId14"/>
    <p:sldId id="321" r:id="rId15"/>
    <p:sldId id="322" r:id="rId16"/>
    <p:sldId id="323" r:id="rId17"/>
    <p:sldId id="382" r:id="rId18"/>
    <p:sldId id="325" r:id="rId19"/>
    <p:sldId id="383" r:id="rId20"/>
    <p:sldId id="373" r:id="rId21"/>
    <p:sldId id="365" r:id="rId22"/>
    <p:sldId id="366" r:id="rId23"/>
    <p:sldId id="369" r:id="rId24"/>
    <p:sldId id="362" r:id="rId25"/>
    <p:sldId id="375" r:id="rId26"/>
    <p:sldId id="388" r:id="rId27"/>
    <p:sldId id="384" r:id="rId28"/>
    <p:sldId id="330" r:id="rId29"/>
    <p:sldId id="331" r:id="rId30"/>
    <p:sldId id="385" r:id="rId31"/>
    <p:sldId id="335" r:id="rId32"/>
    <p:sldId id="336" r:id="rId33"/>
    <p:sldId id="371" r:id="rId34"/>
    <p:sldId id="372" r:id="rId35"/>
    <p:sldId id="338" r:id="rId36"/>
    <p:sldId id="306" r:id="rId37"/>
    <p:sldId id="397" r:id="rId38"/>
    <p:sldId id="387" r:id="rId39"/>
    <p:sldId id="358" r:id="rId40"/>
    <p:sldId id="352" r:id="rId41"/>
    <p:sldId id="393" r:id="rId42"/>
    <p:sldId id="391" r:id="rId43"/>
    <p:sldId id="390" r:id="rId44"/>
    <p:sldId id="394" r:id="rId45"/>
    <p:sldId id="392" r:id="rId46"/>
    <p:sldId id="395" r:id="rId47"/>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874"/>
  <p:showPr showNarration="1">
    <p:present/>
    <p:sldAll/>
    <p:penClr>
      <a:prstClr val="red"/>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9735" autoAdjust="0"/>
    <p:restoredTop sz="88821" autoAdjust="0"/>
  </p:normalViewPr>
  <p:slideViewPr>
    <p:cSldViewPr snapToGrid="0">
      <p:cViewPr>
        <p:scale>
          <a:sx n="90" d="100"/>
          <a:sy n="90" d="100"/>
        </p:scale>
        <p:origin x="-1200"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62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8015" tIns="49007" rIns="98015" bIns="49007" rtlCol="0"/>
          <a:lstStyle>
            <a:lvl1pPr algn="l">
              <a:defRPr sz="1300"/>
            </a:lvl1pPr>
          </a:lstStyle>
          <a:p>
            <a:endParaRPr lang="en-US"/>
          </a:p>
        </p:txBody>
      </p:sp>
      <p:sp>
        <p:nvSpPr>
          <p:cNvPr id="3" name="Date Placeholder 2"/>
          <p:cNvSpPr>
            <a:spLocks noGrp="1"/>
          </p:cNvSpPr>
          <p:nvPr>
            <p:ph type="dt" sz="quarter" idx="1"/>
          </p:nvPr>
        </p:nvSpPr>
        <p:spPr>
          <a:xfrm>
            <a:off x="4021294" y="0"/>
            <a:ext cx="3076363" cy="511731"/>
          </a:xfrm>
          <a:prstGeom prst="rect">
            <a:avLst/>
          </a:prstGeom>
        </p:spPr>
        <p:txBody>
          <a:bodyPr vert="horz" lIns="98015" tIns="49007" rIns="98015" bIns="49007" rtlCol="0"/>
          <a:lstStyle>
            <a:lvl1pPr algn="r">
              <a:defRPr sz="1300"/>
            </a:lvl1pPr>
          </a:lstStyle>
          <a:p>
            <a:fld id="{C1040ADC-BD4E-441D-BA70-71709CE7C37D}" type="datetimeFigureOut">
              <a:rPr lang="en-US" smtClean="0"/>
              <a:pPr/>
              <a:t>3/1/2011</a:t>
            </a:fld>
            <a:endParaRPr lang="en-US"/>
          </a:p>
        </p:txBody>
      </p:sp>
      <p:sp>
        <p:nvSpPr>
          <p:cNvPr id="4" name="Footer Placeholder 3"/>
          <p:cNvSpPr>
            <a:spLocks noGrp="1"/>
          </p:cNvSpPr>
          <p:nvPr>
            <p:ph type="ftr" sz="quarter" idx="2"/>
          </p:nvPr>
        </p:nvSpPr>
        <p:spPr>
          <a:xfrm>
            <a:off x="0" y="9721106"/>
            <a:ext cx="3076363" cy="511731"/>
          </a:xfrm>
          <a:prstGeom prst="rect">
            <a:avLst/>
          </a:prstGeom>
        </p:spPr>
        <p:txBody>
          <a:bodyPr vert="horz" lIns="98015" tIns="49007" rIns="98015" bIns="49007" rtlCol="0" anchor="b"/>
          <a:lstStyle>
            <a:lvl1pPr algn="l">
              <a:defRPr sz="1300"/>
            </a:lvl1pPr>
          </a:lstStyle>
          <a:p>
            <a:endParaRPr lang="en-US"/>
          </a:p>
        </p:txBody>
      </p:sp>
      <p:sp>
        <p:nvSpPr>
          <p:cNvPr id="5" name="Slide Number Placeholder 4"/>
          <p:cNvSpPr>
            <a:spLocks noGrp="1"/>
          </p:cNvSpPr>
          <p:nvPr>
            <p:ph type="sldNum" sz="quarter" idx="3"/>
          </p:nvPr>
        </p:nvSpPr>
        <p:spPr>
          <a:xfrm>
            <a:off x="4021294" y="9721106"/>
            <a:ext cx="3076363" cy="511731"/>
          </a:xfrm>
          <a:prstGeom prst="rect">
            <a:avLst/>
          </a:prstGeom>
        </p:spPr>
        <p:txBody>
          <a:bodyPr vert="horz" lIns="98015" tIns="49007" rIns="98015" bIns="49007" rtlCol="0" anchor="b"/>
          <a:lstStyle>
            <a:lvl1pPr algn="r">
              <a:defRPr sz="1300"/>
            </a:lvl1pPr>
          </a:lstStyle>
          <a:p>
            <a:fld id="{FE3489D4-B3EB-4AC8-AACA-0CA5B841F21A}"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8015" tIns="49007" rIns="98015" bIns="49007" rtlCol="0"/>
          <a:lstStyle>
            <a:lvl1pPr algn="l">
              <a:defRPr sz="1300"/>
            </a:lvl1pPr>
          </a:lstStyle>
          <a:p>
            <a:endParaRPr lang="en-US"/>
          </a:p>
        </p:txBody>
      </p:sp>
      <p:sp>
        <p:nvSpPr>
          <p:cNvPr id="3" name="Date Placeholder 2"/>
          <p:cNvSpPr>
            <a:spLocks noGrp="1"/>
          </p:cNvSpPr>
          <p:nvPr>
            <p:ph type="dt" idx="1"/>
          </p:nvPr>
        </p:nvSpPr>
        <p:spPr>
          <a:xfrm>
            <a:off x="4021294" y="0"/>
            <a:ext cx="3076363" cy="511731"/>
          </a:xfrm>
          <a:prstGeom prst="rect">
            <a:avLst/>
          </a:prstGeom>
        </p:spPr>
        <p:txBody>
          <a:bodyPr vert="horz" lIns="98015" tIns="49007" rIns="98015" bIns="49007" rtlCol="0"/>
          <a:lstStyle>
            <a:lvl1pPr algn="r">
              <a:defRPr sz="1300"/>
            </a:lvl1pPr>
          </a:lstStyle>
          <a:p>
            <a:fld id="{8021F495-70E8-4D28-BD5A-21C1D9F4577A}" type="datetimeFigureOut">
              <a:rPr lang="en-US" smtClean="0"/>
              <a:pPr/>
              <a:t>3/1/2011</a:t>
            </a:fld>
            <a:endParaRPr lang="en-US"/>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8015" tIns="49007" rIns="98015" bIns="49007" rtlCol="0" anchor="ctr"/>
          <a:lstStyle/>
          <a:p>
            <a:endParaRPr lang="en-US"/>
          </a:p>
        </p:txBody>
      </p:sp>
      <p:sp>
        <p:nvSpPr>
          <p:cNvPr id="5" name="Notes Placeholder 4"/>
          <p:cNvSpPr>
            <a:spLocks noGrp="1"/>
          </p:cNvSpPr>
          <p:nvPr>
            <p:ph type="body" sz="quarter" idx="3"/>
          </p:nvPr>
        </p:nvSpPr>
        <p:spPr>
          <a:xfrm>
            <a:off x="709930" y="4861442"/>
            <a:ext cx="5679440" cy="4605575"/>
          </a:xfrm>
          <a:prstGeom prst="rect">
            <a:avLst/>
          </a:prstGeom>
        </p:spPr>
        <p:txBody>
          <a:bodyPr vert="horz" lIns="98015" tIns="49007" rIns="98015" bIns="4900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1106"/>
            <a:ext cx="3076363" cy="511731"/>
          </a:xfrm>
          <a:prstGeom prst="rect">
            <a:avLst/>
          </a:prstGeom>
        </p:spPr>
        <p:txBody>
          <a:bodyPr vert="horz" lIns="98015" tIns="49007" rIns="98015" bIns="49007" rtlCol="0" anchor="b"/>
          <a:lstStyle>
            <a:lvl1pPr algn="l">
              <a:defRPr sz="1300"/>
            </a:lvl1pPr>
          </a:lstStyle>
          <a:p>
            <a:endParaRPr lang="en-US"/>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8015" tIns="49007" rIns="98015" bIns="49007" rtlCol="0" anchor="b"/>
          <a:lstStyle>
            <a:lvl1pPr algn="r">
              <a:defRPr sz="1300"/>
            </a:lvl1pPr>
          </a:lstStyle>
          <a:p>
            <a:fld id="{69E3F0BF-F7F3-4F64-8CF3-4D7C8EE72B6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E3F0BF-F7F3-4F64-8CF3-4D7C8EE72B68}"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TextEdit="1"/>
          </p:cNvSpPr>
          <p:nvPr>
            <p:ph type="sldImg"/>
          </p:nvPr>
        </p:nvSpPr>
        <p:spPr bwMode="auto">
          <a:noFill/>
          <a:ln>
            <a:solidFill>
              <a:srgbClr val="000000"/>
            </a:solidFill>
            <a:miter lim="800000"/>
            <a:headEnd/>
            <a:tailEnd/>
          </a:ln>
        </p:spPr>
      </p:sp>
      <p:sp>
        <p:nvSpPr>
          <p:cNvPr id="2560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07C79F6C-234A-4031-BAF4-4B9DCBAEA469}" type="datetime1">
              <a:rPr lang="en-US" smtClean="0"/>
              <a:pPr/>
              <a:t>3/1/2011</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2D63B8C5-3510-46A3-A367-588D93808B4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5BA2F4A-841B-41EB-BFBC-1CFBEB18B183}" type="datetime1">
              <a:rPr lang="en-US" smtClean="0"/>
              <a:pPr/>
              <a:t>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3B8C5-3510-46A3-A367-588D93808B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F7DD7E-8DCF-430A-B8EF-E3903BED0875}" type="datetime1">
              <a:rPr lang="en-US" smtClean="0"/>
              <a:pPr/>
              <a:t>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3B8C5-3510-46A3-A367-588D93808B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56DA0325-2AB3-4126-A506-FDE9C925887B}" type="datetime1">
              <a:rPr lang="en-US" smtClean="0"/>
              <a:pPr/>
              <a:t>3/1/2011</a:t>
            </a:fld>
            <a:endParaRPr lang="en-US"/>
          </a:p>
        </p:txBody>
      </p:sp>
      <p:sp>
        <p:nvSpPr>
          <p:cNvPr id="9" name="Slide Number Placeholder 8"/>
          <p:cNvSpPr>
            <a:spLocks noGrp="1"/>
          </p:cNvSpPr>
          <p:nvPr>
            <p:ph type="sldNum" sz="quarter" idx="15"/>
          </p:nvPr>
        </p:nvSpPr>
        <p:spPr/>
        <p:txBody>
          <a:bodyPr rtlCol="0"/>
          <a:lstStyle/>
          <a:p>
            <a:fld id="{2D63B8C5-3510-46A3-A367-588D93808B4C}"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5566CE62-8E35-4723-9920-995EC5741133}" type="datetime1">
              <a:rPr lang="en-US" smtClean="0"/>
              <a:pPr/>
              <a:t>3/1/2011</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2D63B8C5-3510-46A3-A367-588D93808B4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FCF9174-C03C-4179-9610-D523C2D8AB0D}" type="datetime1">
              <a:rPr lang="en-US" smtClean="0"/>
              <a:pPr/>
              <a:t>3/1/2011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63B8C5-3510-46A3-A367-588D93808B4C}"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EF36F029-FECD-4C47-9B90-29A992EB5813}" type="datetime1">
              <a:rPr lang="en-US" smtClean="0"/>
              <a:pPr/>
              <a:t>3/1/2011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63B8C5-3510-46A3-A367-588D93808B4C}"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0F84E420-F48C-4D3A-839A-75BDC0A5ABC9}" type="datetime1">
              <a:rPr lang="en-US" smtClean="0"/>
              <a:pPr/>
              <a:t>3/1/2011</a:t>
            </a:fld>
            <a:endParaRPr lang="en-US"/>
          </a:p>
        </p:txBody>
      </p:sp>
      <p:sp>
        <p:nvSpPr>
          <p:cNvPr id="7" name="Slide Number Placeholder 6"/>
          <p:cNvSpPr>
            <a:spLocks noGrp="1"/>
          </p:cNvSpPr>
          <p:nvPr>
            <p:ph type="sldNum" sz="quarter" idx="11"/>
          </p:nvPr>
        </p:nvSpPr>
        <p:spPr/>
        <p:txBody>
          <a:bodyPr rtlCol="0"/>
          <a:lstStyle/>
          <a:p>
            <a:fld id="{2D63B8C5-3510-46A3-A367-588D93808B4C}"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EEE885-CFA3-48F2-80BF-C660249A95E4}" type="datetime1">
              <a:rPr lang="en-US" smtClean="0"/>
              <a:pPr/>
              <a:t>3/1/2011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63B8C5-3510-46A3-A367-588D93808B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F0A2AA7D-9146-4642-8594-6D3DB03DF841}" type="datetime1">
              <a:rPr lang="en-US" smtClean="0"/>
              <a:pPr/>
              <a:t>3/1/2011</a:t>
            </a:fld>
            <a:endParaRPr lang="en-US"/>
          </a:p>
        </p:txBody>
      </p:sp>
      <p:sp>
        <p:nvSpPr>
          <p:cNvPr id="22" name="Slide Number Placeholder 21"/>
          <p:cNvSpPr>
            <a:spLocks noGrp="1"/>
          </p:cNvSpPr>
          <p:nvPr>
            <p:ph type="sldNum" sz="quarter" idx="15"/>
          </p:nvPr>
        </p:nvSpPr>
        <p:spPr/>
        <p:txBody>
          <a:bodyPr rtlCol="0"/>
          <a:lstStyle/>
          <a:p>
            <a:fld id="{2D63B8C5-3510-46A3-A367-588D93808B4C}"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057DA212-45D2-4DFD-82BD-82B4B7610FFA}" type="datetime1">
              <a:rPr lang="en-US" smtClean="0"/>
              <a:pPr/>
              <a:t>3/1/2011</a:t>
            </a:fld>
            <a:endParaRPr lang="en-US"/>
          </a:p>
        </p:txBody>
      </p:sp>
      <p:sp>
        <p:nvSpPr>
          <p:cNvPr id="18" name="Slide Number Placeholder 17"/>
          <p:cNvSpPr>
            <a:spLocks noGrp="1"/>
          </p:cNvSpPr>
          <p:nvPr>
            <p:ph type="sldNum" sz="quarter" idx="11"/>
          </p:nvPr>
        </p:nvSpPr>
        <p:spPr/>
        <p:txBody>
          <a:bodyPr rtlCol="0"/>
          <a:lstStyle/>
          <a:p>
            <a:fld id="{2D63B8C5-3510-46A3-A367-588D93808B4C}"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F4C3AAE3-F1D6-4A1D-BA9C-084732E32C60}" type="datetime1">
              <a:rPr lang="en-US" smtClean="0"/>
              <a:pPr/>
              <a:t>3/1/2011</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D63B8C5-3510-46A3-A367-588D93808B4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3.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jpeg"/></Relationships>
</file>

<file path=ppt/slides/_rels/slide11.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18" Type="http://schemas.openxmlformats.org/officeDocument/2006/relationships/image" Target="../media/image58.png"/><Relationship Id="rId3" Type="http://schemas.openxmlformats.org/officeDocument/2006/relationships/image" Target="../media/image43.png"/><Relationship Id="rId21" Type="http://schemas.openxmlformats.org/officeDocument/2006/relationships/image" Target="../media/image61.png"/><Relationship Id="rId7" Type="http://schemas.openxmlformats.org/officeDocument/2006/relationships/image" Target="../media/image47.png"/><Relationship Id="rId12" Type="http://schemas.openxmlformats.org/officeDocument/2006/relationships/image" Target="../media/image52.png"/><Relationship Id="rId17" Type="http://schemas.openxmlformats.org/officeDocument/2006/relationships/image" Target="../media/image57.png"/><Relationship Id="rId25" Type="http://schemas.openxmlformats.org/officeDocument/2006/relationships/image" Target="../media/image65.png"/><Relationship Id="rId2" Type="http://schemas.openxmlformats.org/officeDocument/2006/relationships/image" Target="../media/image42.png"/><Relationship Id="rId16" Type="http://schemas.openxmlformats.org/officeDocument/2006/relationships/image" Target="../media/image56.png"/><Relationship Id="rId20"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46.png"/><Relationship Id="rId11" Type="http://schemas.openxmlformats.org/officeDocument/2006/relationships/image" Target="../media/image51.png"/><Relationship Id="rId24" Type="http://schemas.openxmlformats.org/officeDocument/2006/relationships/image" Target="../media/image64.png"/><Relationship Id="rId5" Type="http://schemas.openxmlformats.org/officeDocument/2006/relationships/image" Target="../media/image45.png"/><Relationship Id="rId15" Type="http://schemas.openxmlformats.org/officeDocument/2006/relationships/image" Target="../media/image55.png"/><Relationship Id="rId23" Type="http://schemas.openxmlformats.org/officeDocument/2006/relationships/image" Target="../media/image63.png"/><Relationship Id="rId10" Type="http://schemas.openxmlformats.org/officeDocument/2006/relationships/image" Target="../media/image50.png"/><Relationship Id="rId19" Type="http://schemas.openxmlformats.org/officeDocument/2006/relationships/image" Target="../media/image59.png"/><Relationship Id="rId4" Type="http://schemas.openxmlformats.org/officeDocument/2006/relationships/image" Target="../media/image44.png"/><Relationship Id="rId9" Type="http://schemas.openxmlformats.org/officeDocument/2006/relationships/image" Target="../media/image49.png"/><Relationship Id="rId14" Type="http://schemas.openxmlformats.org/officeDocument/2006/relationships/image" Target="../media/image54.png"/><Relationship Id="rId22" Type="http://schemas.openxmlformats.org/officeDocument/2006/relationships/image" Target="../media/image62.png"/></Relationships>
</file>

<file path=ppt/slides/_rels/slide1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 Id="rId9" Type="http://schemas.openxmlformats.org/officeDocument/2006/relationships/image" Target="../media/image73.png"/></Relationships>
</file>

<file path=ppt/slides/_rels/slide1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76.png"/><Relationship Id="rId4" Type="http://schemas.openxmlformats.org/officeDocument/2006/relationships/image" Target="../media/image75.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7.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1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 Id="rId5" Type="http://schemas.openxmlformats.org/officeDocument/2006/relationships/image" Target="../media/image81.png"/><Relationship Id="rId4" Type="http://schemas.openxmlformats.org/officeDocument/2006/relationships/image" Target="../media/image80.png"/></Relationships>
</file>

<file path=ppt/slides/_rels/slide19.x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image" Target="../media/image82.emf"/><Relationship Id="rId1" Type="http://schemas.openxmlformats.org/officeDocument/2006/relationships/slideLayout" Target="../slideLayouts/slideLayout2.xml"/><Relationship Id="rId5" Type="http://schemas.openxmlformats.org/officeDocument/2006/relationships/image" Target="../media/image85.png"/><Relationship Id="rId4" Type="http://schemas.openxmlformats.org/officeDocument/2006/relationships/image" Target="../media/image84.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7.png"/><Relationship Id="rId1" Type="http://schemas.openxmlformats.org/officeDocument/2006/relationships/slideLayout" Target="../slideLayouts/slideLayout7.xml"/><Relationship Id="rId4" Type="http://schemas.openxmlformats.org/officeDocument/2006/relationships/image" Target="../media/image8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slideLayout" Target="../slideLayouts/slideLayout2.xml"/><Relationship Id="rId1" Type="http://schemas.openxmlformats.org/officeDocument/2006/relationships/video" Target="file:///G:\Oral%20Exam\ApproxMotif_UI62_30sec.avi"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1.png"/><Relationship Id="rId7" Type="http://schemas.openxmlformats.org/officeDocument/2006/relationships/image" Target="../media/image94.png"/><Relationship Id="rId2" Type="http://schemas.openxmlformats.org/officeDocument/2006/relationships/image" Target="../media/image90.png"/><Relationship Id="rId1" Type="http://schemas.openxmlformats.org/officeDocument/2006/relationships/slideLayout" Target="../slideLayouts/slideLayout2.xml"/><Relationship Id="rId6" Type="http://schemas.openxmlformats.org/officeDocument/2006/relationships/image" Target="../media/image93.png"/><Relationship Id="rId5" Type="http://schemas.openxmlformats.org/officeDocument/2006/relationships/image" Target="../media/image33.png"/><Relationship Id="rId4" Type="http://schemas.openxmlformats.org/officeDocument/2006/relationships/image" Target="../media/image92.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image" Target="../media/image8.png"/><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3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slideLayout" Target="../slideLayouts/slideLayout2.xml"/><Relationship Id="rId1" Type="http://schemas.openxmlformats.org/officeDocument/2006/relationships/video" Target="file:///G:\Oral%20Exam\ApproxMotif_30sec.avi"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s>
</file>

<file path=ppt/slides/_rels/slide32.xml.rels><?xml version="1.0" encoding="UTF-8" standalone="yes"?>
<Relationships xmlns="http://schemas.openxmlformats.org/package/2006/relationships"><Relationship Id="rId3" Type="http://schemas.openxmlformats.org/officeDocument/2006/relationships/image" Target="../media/image101.png"/><Relationship Id="rId7" Type="http://schemas.openxmlformats.org/officeDocument/2006/relationships/image" Target="../media/image94.png"/><Relationship Id="rId2" Type="http://schemas.openxmlformats.org/officeDocument/2006/relationships/image" Target="../media/image100.png"/><Relationship Id="rId1" Type="http://schemas.openxmlformats.org/officeDocument/2006/relationships/slideLayout" Target="../slideLayouts/slideLayout2.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9.png"/></Relationships>
</file>

<file path=ppt/slides/_rels/slide41.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2.xml"/><Relationship Id="rId5" Type="http://schemas.openxmlformats.org/officeDocument/2006/relationships/image" Target="../media/image114.png"/><Relationship Id="rId4" Type="http://schemas.openxmlformats.org/officeDocument/2006/relationships/image" Target="../media/image113.png"/></Relationships>
</file>

<file path=ppt/slides/_rels/slide43.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2.xml"/><Relationship Id="rId4" Type="http://schemas.openxmlformats.org/officeDocument/2006/relationships/image" Target="../media/image118.png"/></Relationships>
</file>

<file path=ppt/slides/_rels/slide45.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png"/><Relationship Id="rId1" Type="http://schemas.openxmlformats.org/officeDocument/2006/relationships/slideLayout" Target="../slideLayouts/slideLayout2.xml"/><Relationship Id="rId4" Type="http://schemas.openxmlformats.org/officeDocument/2006/relationships/image" Target="../media/image1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8.jpe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25040" y="512064"/>
            <a:ext cx="6172200" cy="1894362"/>
          </a:xfrm>
        </p:spPr>
        <p:txBody>
          <a:bodyPr>
            <a:normAutofit/>
          </a:bodyPr>
          <a:lstStyle/>
          <a:p>
            <a:r>
              <a:rPr lang="en-US" sz="3600" b="1" dirty="0"/>
              <a:t>Mining Historical Archives for </a:t>
            </a:r>
            <a:r>
              <a:rPr lang="en-US" sz="3600" b="1" dirty="0" smtClean="0"/>
              <a:t/>
            </a:r>
            <a:br>
              <a:rPr lang="en-US" sz="3600" b="1" dirty="0" smtClean="0"/>
            </a:br>
            <a:r>
              <a:rPr lang="en-US" sz="3600" b="1" dirty="0" smtClean="0"/>
              <a:t>Near-Duplicate Figures</a:t>
            </a:r>
            <a:endParaRPr lang="en-US" sz="3600" dirty="0"/>
          </a:p>
        </p:txBody>
      </p:sp>
      <p:sp>
        <p:nvSpPr>
          <p:cNvPr id="3" name="Subtitle 2"/>
          <p:cNvSpPr>
            <a:spLocks noGrp="1"/>
          </p:cNvSpPr>
          <p:nvPr>
            <p:ph type="subTitle" idx="1"/>
          </p:nvPr>
        </p:nvSpPr>
        <p:spPr>
          <a:xfrm>
            <a:off x="2370777" y="4600070"/>
            <a:ext cx="6172200" cy="1524284"/>
          </a:xfrm>
        </p:spPr>
        <p:txBody>
          <a:bodyPr>
            <a:normAutofit/>
          </a:bodyPr>
          <a:lstStyle/>
          <a:p>
            <a:r>
              <a:rPr lang="en-US" sz="2000" dirty="0" smtClean="0"/>
              <a:t>Thanawin (Art) Rakthanmanon, </a:t>
            </a:r>
          </a:p>
          <a:p>
            <a:r>
              <a:rPr lang="en-US" sz="2000" dirty="0" err="1" smtClean="0"/>
              <a:t>Qiang</a:t>
            </a:r>
            <a:r>
              <a:rPr lang="en-US" sz="2000" dirty="0" smtClean="0"/>
              <a:t> Zhu,</a:t>
            </a:r>
          </a:p>
          <a:p>
            <a:r>
              <a:rPr lang="en-US" sz="2000" dirty="0" err="1" smtClean="0"/>
              <a:t>Eamonn</a:t>
            </a:r>
            <a:r>
              <a:rPr lang="en-US" sz="2000" dirty="0" smtClean="0"/>
              <a:t> J. Keogh</a:t>
            </a:r>
          </a:p>
          <a:p>
            <a:endParaRPr lang="en-US" sz="2400"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p:nvPr/>
        </p:nvGrpSpPr>
        <p:grpSpPr>
          <a:xfrm>
            <a:off x="4343400" y="4572000"/>
            <a:ext cx="2819400" cy="1565275"/>
            <a:chOff x="0" y="762000"/>
            <a:chExt cx="2481263" cy="1336675"/>
          </a:xfrm>
        </p:grpSpPr>
        <p:pic>
          <p:nvPicPr>
            <p:cNvPr id="4099" name="Picture 4"/>
            <p:cNvPicPr>
              <a:picLocks noChangeAspect="1" noChangeArrowheads="1"/>
            </p:cNvPicPr>
            <p:nvPr/>
          </p:nvPicPr>
          <p:blipFill>
            <a:blip r:embed="rId2" cstate="print"/>
            <a:srcRect/>
            <a:stretch>
              <a:fillRect/>
            </a:stretch>
          </p:blipFill>
          <p:spPr bwMode="auto">
            <a:xfrm>
              <a:off x="0" y="762000"/>
              <a:ext cx="2481263" cy="687388"/>
            </a:xfrm>
            <a:prstGeom prst="rect">
              <a:avLst/>
            </a:prstGeom>
            <a:noFill/>
            <a:ln w="9525">
              <a:noFill/>
              <a:miter lim="800000"/>
              <a:headEnd/>
              <a:tailEnd/>
            </a:ln>
          </p:spPr>
        </p:pic>
        <p:pic>
          <p:nvPicPr>
            <p:cNvPr id="4100" name="Picture 6"/>
            <p:cNvPicPr>
              <a:picLocks noChangeAspect="1" noChangeArrowheads="1"/>
            </p:cNvPicPr>
            <p:nvPr/>
          </p:nvPicPr>
          <p:blipFill>
            <a:blip r:embed="rId3" cstate="print"/>
            <a:srcRect/>
            <a:stretch>
              <a:fillRect/>
            </a:stretch>
          </p:blipFill>
          <p:spPr bwMode="auto">
            <a:xfrm>
              <a:off x="0" y="1447800"/>
              <a:ext cx="2470150" cy="650875"/>
            </a:xfrm>
            <a:prstGeom prst="rect">
              <a:avLst/>
            </a:prstGeom>
            <a:noFill/>
            <a:ln w="9525">
              <a:noFill/>
              <a:miter lim="800000"/>
              <a:headEnd/>
              <a:tailEnd/>
            </a:ln>
          </p:spPr>
        </p:pic>
      </p:grpSp>
      <p:pic>
        <p:nvPicPr>
          <p:cNvPr id="4098" name="Picture 1"/>
          <p:cNvPicPr>
            <a:picLocks noChangeAspect="1" noChangeArrowheads="1"/>
          </p:cNvPicPr>
          <p:nvPr/>
        </p:nvPicPr>
        <p:blipFill>
          <a:blip r:embed="rId4" cstate="print"/>
          <a:srcRect/>
          <a:stretch>
            <a:fillRect/>
          </a:stretch>
        </p:blipFill>
        <p:spPr bwMode="auto">
          <a:xfrm>
            <a:off x="533400" y="1905549"/>
            <a:ext cx="3149593" cy="4723851"/>
          </a:xfrm>
          <a:prstGeom prst="rect">
            <a:avLst/>
          </a:prstGeom>
          <a:noFill/>
          <a:ln w="9525">
            <a:noFill/>
            <a:miter lim="800000"/>
            <a:headEnd/>
            <a:tailEnd/>
          </a:ln>
        </p:spPr>
      </p:pic>
      <p:sp>
        <p:nvSpPr>
          <p:cNvPr id="11" name="Rectangle 10"/>
          <p:cNvSpPr/>
          <p:nvPr/>
        </p:nvSpPr>
        <p:spPr>
          <a:xfrm>
            <a:off x="2811633" y="2991600"/>
            <a:ext cx="795434" cy="363177"/>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5" name="Picture 2"/>
          <p:cNvPicPr>
            <a:picLocks noChangeAspect="1" noChangeArrowheads="1"/>
          </p:cNvPicPr>
          <p:nvPr/>
        </p:nvPicPr>
        <p:blipFill>
          <a:blip r:embed="rId5" cstate="print"/>
          <a:srcRect/>
          <a:stretch>
            <a:fillRect/>
          </a:stretch>
        </p:blipFill>
        <p:spPr bwMode="auto">
          <a:xfrm>
            <a:off x="5410200" y="533400"/>
            <a:ext cx="3404341" cy="5145741"/>
          </a:xfrm>
          <a:prstGeom prst="rect">
            <a:avLst/>
          </a:prstGeom>
          <a:noFill/>
          <a:ln w="9525">
            <a:noFill/>
            <a:miter lim="800000"/>
            <a:headEnd/>
            <a:tailEnd/>
          </a:ln>
        </p:spPr>
      </p:pic>
      <p:pic>
        <p:nvPicPr>
          <p:cNvPr id="4101" name="Picture 2"/>
          <p:cNvPicPr>
            <a:picLocks noChangeAspect="1" noChangeArrowheads="1"/>
          </p:cNvPicPr>
          <p:nvPr/>
        </p:nvPicPr>
        <p:blipFill>
          <a:blip r:embed="rId6" cstate="print"/>
          <a:srcRect/>
          <a:stretch>
            <a:fillRect/>
          </a:stretch>
        </p:blipFill>
        <p:spPr bwMode="auto">
          <a:xfrm>
            <a:off x="3810000" y="1219200"/>
            <a:ext cx="3415451" cy="4953000"/>
          </a:xfrm>
          <a:prstGeom prst="rect">
            <a:avLst/>
          </a:prstGeom>
          <a:noFill/>
          <a:ln w="9525">
            <a:noFill/>
            <a:miter lim="800000"/>
            <a:headEnd/>
            <a:tailEnd/>
          </a:ln>
        </p:spPr>
      </p:pic>
      <p:sp>
        <p:nvSpPr>
          <p:cNvPr id="18" name="Title 1"/>
          <p:cNvSpPr txBox="1">
            <a:spLocks/>
          </p:cNvSpPr>
          <p:nvPr/>
        </p:nvSpPr>
        <p:spPr>
          <a:xfrm>
            <a:off x="381000" y="228600"/>
            <a:ext cx="7467600" cy="639762"/>
          </a:xfrm>
          <a:prstGeom prst="rect">
            <a:avLst/>
          </a:prstGeom>
        </p:spPr>
        <p:txBody>
          <a:bodyPr/>
          <a:lstStyle/>
          <a:p>
            <a:pPr lvl="0">
              <a:spcBef>
                <a:spcPct val="0"/>
              </a:spcBef>
              <a:defRPr/>
            </a:pPr>
            <a:r>
              <a:rPr lang="en-US" sz="3200" dirty="0" smtClean="0"/>
              <a:t>Example Results </a:t>
            </a:r>
            <a:r>
              <a:rPr kumimoji="0" lang="en-US" sz="3000" b="0" i="0" u="none" strike="noStrike" kern="1200" cap="small" spc="0" normalizeH="0" baseline="0" noProof="0" dirty="0" smtClean="0">
                <a:ln>
                  <a:noFill/>
                </a:ln>
                <a:solidFill>
                  <a:schemeClr val="tx2"/>
                </a:solidFill>
                <a:effectLst/>
                <a:uLnTx/>
                <a:uFillTx/>
                <a:latin typeface="+mj-lt"/>
                <a:ea typeface="+mj-ea"/>
                <a:cs typeface="+mj-cs"/>
              </a:rPr>
              <a:t>(2)</a:t>
            </a:r>
            <a:endParaRPr kumimoji="0" lang="en-US" sz="3000" b="0" i="0" u="none" strike="noStrike" kern="1200" cap="small" spc="0" normalizeH="0" baseline="0" noProof="0" dirty="0">
              <a:ln>
                <a:noFill/>
              </a:ln>
              <a:solidFill>
                <a:schemeClr val="tx2"/>
              </a:solidFill>
              <a:effectLst/>
              <a:uLnTx/>
              <a:uFillTx/>
              <a:latin typeface="+mj-lt"/>
              <a:ea typeface="+mj-ea"/>
              <a:cs typeface="+mj-cs"/>
            </a:endParaRPr>
          </a:p>
        </p:txBody>
      </p:sp>
      <p:sp>
        <p:nvSpPr>
          <p:cNvPr id="20" name="Rectangle 19"/>
          <p:cNvSpPr/>
          <p:nvPr/>
        </p:nvSpPr>
        <p:spPr>
          <a:xfrm>
            <a:off x="771625" y="3706275"/>
            <a:ext cx="795434" cy="36317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Rectangle 20"/>
          <p:cNvSpPr/>
          <p:nvPr/>
        </p:nvSpPr>
        <p:spPr>
          <a:xfrm>
            <a:off x="745316" y="5705856"/>
            <a:ext cx="795434" cy="6827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Rectangle 21"/>
          <p:cNvSpPr/>
          <p:nvPr/>
        </p:nvSpPr>
        <p:spPr>
          <a:xfrm>
            <a:off x="6023008" y="1890561"/>
            <a:ext cx="795434" cy="363177"/>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ectangle 24"/>
          <p:cNvSpPr/>
          <p:nvPr/>
        </p:nvSpPr>
        <p:spPr>
          <a:xfrm>
            <a:off x="7554329" y="1012261"/>
            <a:ext cx="795434" cy="6458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Rectangle 27"/>
          <p:cNvSpPr/>
          <p:nvPr/>
        </p:nvSpPr>
        <p:spPr>
          <a:xfrm>
            <a:off x="4077101" y="2496151"/>
            <a:ext cx="795434" cy="36317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0" name="Picture 4"/>
          <p:cNvPicPr>
            <a:picLocks noChangeAspect="1" noChangeArrowheads="1"/>
          </p:cNvPicPr>
          <p:nvPr/>
        </p:nvPicPr>
        <p:blipFill>
          <a:blip r:embed="rId2" cstate="print"/>
          <a:srcRect/>
          <a:stretch>
            <a:fillRect/>
          </a:stretch>
        </p:blipFill>
        <p:spPr bwMode="auto">
          <a:xfrm>
            <a:off x="228600" y="1438175"/>
            <a:ext cx="1991500" cy="561495"/>
          </a:xfrm>
          <a:prstGeom prst="rect">
            <a:avLst/>
          </a:prstGeom>
          <a:noFill/>
          <a:ln w="9525">
            <a:noFill/>
            <a:miter lim="800000"/>
            <a:headEnd/>
            <a:tailEnd/>
          </a:ln>
        </p:spPr>
      </p:pic>
      <p:pic>
        <p:nvPicPr>
          <p:cNvPr id="32" name="Picture 6"/>
          <p:cNvPicPr>
            <a:picLocks noChangeAspect="1" noChangeArrowheads="1"/>
          </p:cNvPicPr>
          <p:nvPr/>
        </p:nvPicPr>
        <p:blipFill>
          <a:blip r:embed="rId3" cstate="print"/>
          <a:srcRect/>
          <a:stretch>
            <a:fillRect/>
          </a:stretch>
        </p:blipFill>
        <p:spPr bwMode="auto">
          <a:xfrm>
            <a:off x="228600" y="838200"/>
            <a:ext cx="1982804" cy="530546"/>
          </a:xfrm>
          <a:prstGeom prst="rect">
            <a:avLst/>
          </a:prstGeom>
          <a:noFill/>
          <a:ln w="9525">
            <a:noFill/>
            <a:miter lim="800000"/>
            <a:headEnd/>
            <a:tailEnd/>
          </a:ln>
        </p:spPr>
      </p:pic>
      <p:pic>
        <p:nvPicPr>
          <p:cNvPr id="33" name="Picture 7"/>
          <p:cNvPicPr>
            <a:picLocks noChangeAspect="1" noChangeArrowheads="1"/>
          </p:cNvPicPr>
          <p:nvPr/>
        </p:nvPicPr>
        <p:blipFill>
          <a:blip r:embed="rId7" cstate="print"/>
          <a:srcRect/>
          <a:stretch>
            <a:fillRect/>
          </a:stretch>
        </p:blipFill>
        <p:spPr bwMode="auto">
          <a:xfrm>
            <a:off x="226996" y="2078978"/>
            <a:ext cx="1982804" cy="588022"/>
          </a:xfrm>
          <a:prstGeom prst="rect">
            <a:avLst/>
          </a:prstGeom>
          <a:noFill/>
          <a:ln w="9525">
            <a:noFill/>
            <a:miter lim="800000"/>
            <a:headEnd/>
            <a:tailEnd/>
          </a:ln>
        </p:spPr>
      </p:pic>
      <p:sp>
        <p:nvSpPr>
          <p:cNvPr id="24" name="Text Box 9"/>
          <p:cNvSpPr txBox="1">
            <a:spLocks noChangeArrowheads="1"/>
          </p:cNvSpPr>
          <p:nvPr/>
        </p:nvSpPr>
        <p:spPr bwMode="auto">
          <a:xfrm>
            <a:off x="7214754" y="5668903"/>
            <a:ext cx="464128" cy="261610"/>
          </a:xfrm>
          <a:prstGeom prst="rect">
            <a:avLst/>
          </a:prstGeom>
          <a:noFill/>
          <a:ln w="9525">
            <a:noFill/>
            <a:miter lim="800000"/>
            <a:headEnd/>
            <a:tailEnd/>
          </a:ln>
        </p:spPr>
        <p:txBody>
          <a:bodyPr wrap="square">
            <a:spAutoFit/>
          </a:bodyPr>
          <a:lstStyle/>
          <a:p>
            <a:pPr eaLnBrk="0" hangingPunct="0">
              <a:spcBef>
                <a:spcPct val="50000"/>
              </a:spcBef>
            </a:pPr>
            <a:r>
              <a:rPr lang="en-US" sz="1050" dirty="0" smtClean="0"/>
              <a:t>[5]</a:t>
            </a:r>
            <a:endParaRPr lang="en-US" sz="1050" dirty="0"/>
          </a:p>
        </p:txBody>
      </p:sp>
      <p:sp>
        <p:nvSpPr>
          <p:cNvPr id="26" name="Text Box 9"/>
          <p:cNvSpPr txBox="1">
            <a:spLocks noChangeArrowheads="1"/>
          </p:cNvSpPr>
          <p:nvPr/>
        </p:nvSpPr>
        <p:spPr bwMode="auto">
          <a:xfrm>
            <a:off x="564571" y="6596390"/>
            <a:ext cx="422565" cy="261610"/>
          </a:xfrm>
          <a:prstGeom prst="rect">
            <a:avLst/>
          </a:prstGeom>
          <a:noFill/>
          <a:ln w="9525">
            <a:noFill/>
            <a:miter lim="800000"/>
            <a:headEnd/>
            <a:tailEnd/>
          </a:ln>
        </p:spPr>
        <p:txBody>
          <a:bodyPr wrap="square">
            <a:spAutoFit/>
          </a:bodyPr>
          <a:lstStyle/>
          <a:p>
            <a:pPr eaLnBrk="0" hangingPunct="0">
              <a:spcBef>
                <a:spcPct val="50000"/>
              </a:spcBef>
            </a:pPr>
            <a:r>
              <a:rPr lang="en-US" sz="1050" dirty="0" smtClean="0"/>
              <a:t>[4]</a:t>
            </a:r>
            <a:endParaRPr lang="en-US" sz="1050" dirty="0"/>
          </a:p>
        </p:txBody>
      </p:sp>
      <p:sp>
        <p:nvSpPr>
          <p:cNvPr id="27" name="Slide Number Placeholder 26"/>
          <p:cNvSpPr>
            <a:spLocks noGrp="1"/>
          </p:cNvSpPr>
          <p:nvPr>
            <p:ph type="sldNum" sz="quarter" idx="12"/>
          </p:nvPr>
        </p:nvSpPr>
        <p:spPr/>
        <p:txBody>
          <a:bodyPr/>
          <a:lstStyle/>
          <a:p>
            <a:fld id="{2D63B8C5-3510-46A3-A367-588D93808B4C}" type="slidenum">
              <a:rPr lang="en-US" smtClean="0"/>
              <a:pPr/>
              <a:t>10</a:t>
            </a:fld>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dirty="0" smtClean="0"/>
              <a:t>Example Results (4)</a:t>
            </a:r>
            <a:endParaRPr lang="en-US" dirty="0"/>
          </a:p>
        </p:txBody>
      </p:sp>
      <p:sp>
        <p:nvSpPr>
          <p:cNvPr id="3" name="Content Placeholder 2"/>
          <p:cNvSpPr>
            <a:spLocks noGrp="1"/>
          </p:cNvSpPr>
          <p:nvPr>
            <p:ph sz="quarter" idx="1"/>
          </p:nvPr>
        </p:nvSpPr>
        <p:spPr>
          <a:xfrm>
            <a:off x="533400" y="1143000"/>
            <a:ext cx="8077200" cy="762000"/>
          </a:xfrm>
        </p:spPr>
        <p:txBody>
          <a:bodyPr>
            <a:noAutofit/>
          </a:bodyPr>
          <a:lstStyle/>
          <a:p>
            <a:r>
              <a:rPr lang="en-US" dirty="0" smtClean="0"/>
              <a:t>Similar figures from 4 different books are discovered.</a:t>
            </a:r>
            <a:endParaRPr lang="en-US" dirty="0"/>
          </a:p>
        </p:txBody>
      </p:sp>
      <p:pic>
        <p:nvPicPr>
          <p:cNvPr id="6" name="Picture 6"/>
          <p:cNvPicPr>
            <a:picLocks noChangeAspect="1" noChangeArrowheads="1"/>
          </p:cNvPicPr>
          <p:nvPr/>
        </p:nvPicPr>
        <p:blipFill>
          <a:blip r:embed="rId2" cstate="print"/>
          <a:srcRect/>
          <a:stretch>
            <a:fillRect/>
          </a:stretch>
        </p:blipFill>
        <p:spPr bwMode="auto">
          <a:xfrm>
            <a:off x="2451771" y="3108922"/>
            <a:ext cx="632708" cy="562528"/>
          </a:xfrm>
          <a:prstGeom prst="rect">
            <a:avLst/>
          </a:prstGeom>
          <a:noFill/>
          <a:ln w="9525">
            <a:noFill/>
            <a:miter lim="800000"/>
            <a:headEnd/>
            <a:tailEnd/>
          </a:ln>
        </p:spPr>
      </p:pic>
      <p:pic>
        <p:nvPicPr>
          <p:cNvPr id="7" name="Picture 7"/>
          <p:cNvPicPr>
            <a:picLocks noChangeAspect="1" noChangeArrowheads="1"/>
          </p:cNvPicPr>
          <p:nvPr/>
        </p:nvPicPr>
        <p:blipFill>
          <a:blip r:embed="rId3" cstate="print"/>
          <a:srcRect/>
          <a:stretch>
            <a:fillRect/>
          </a:stretch>
        </p:blipFill>
        <p:spPr bwMode="auto">
          <a:xfrm>
            <a:off x="3329692" y="3120912"/>
            <a:ext cx="632708" cy="557781"/>
          </a:xfrm>
          <a:prstGeom prst="rect">
            <a:avLst/>
          </a:prstGeom>
          <a:noFill/>
          <a:ln w="9525">
            <a:noFill/>
            <a:miter lim="800000"/>
            <a:headEnd/>
            <a:tailEnd/>
          </a:ln>
        </p:spPr>
      </p:pic>
      <p:pic>
        <p:nvPicPr>
          <p:cNvPr id="8" name="Picture 8"/>
          <p:cNvPicPr>
            <a:picLocks noChangeAspect="1" noChangeArrowheads="1"/>
          </p:cNvPicPr>
          <p:nvPr/>
        </p:nvPicPr>
        <p:blipFill>
          <a:blip r:embed="rId4" cstate="print"/>
          <a:srcRect/>
          <a:stretch>
            <a:fillRect/>
          </a:stretch>
        </p:blipFill>
        <p:spPr bwMode="auto">
          <a:xfrm>
            <a:off x="4191000" y="3107193"/>
            <a:ext cx="632708" cy="557780"/>
          </a:xfrm>
          <a:prstGeom prst="rect">
            <a:avLst/>
          </a:prstGeom>
          <a:noFill/>
          <a:ln w="9525">
            <a:noFill/>
            <a:miter lim="800000"/>
            <a:headEnd/>
            <a:tailEnd/>
          </a:ln>
        </p:spPr>
      </p:pic>
      <p:pic>
        <p:nvPicPr>
          <p:cNvPr id="9" name="Picture 9"/>
          <p:cNvPicPr>
            <a:picLocks noChangeAspect="1" noChangeArrowheads="1"/>
          </p:cNvPicPr>
          <p:nvPr/>
        </p:nvPicPr>
        <p:blipFill>
          <a:blip r:embed="rId5" cstate="print"/>
          <a:srcRect/>
          <a:stretch>
            <a:fillRect/>
          </a:stretch>
        </p:blipFill>
        <p:spPr bwMode="auto">
          <a:xfrm>
            <a:off x="5132371" y="3099950"/>
            <a:ext cx="630051" cy="557780"/>
          </a:xfrm>
          <a:prstGeom prst="rect">
            <a:avLst/>
          </a:prstGeom>
          <a:noFill/>
          <a:ln w="9525">
            <a:noFill/>
            <a:miter lim="800000"/>
            <a:headEnd/>
            <a:tailEnd/>
          </a:ln>
        </p:spPr>
      </p:pic>
      <p:pic>
        <p:nvPicPr>
          <p:cNvPr id="10" name="Picture 10"/>
          <p:cNvPicPr>
            <a:picLocks noChangeAspect="1" noChangeArrowheads="1"/>
          </p:cNvPicPr>
          <p:nvPr/>
        </p:nvPicPr>
        <p:blipFill>
          <a:blip r:embed="rId6" cstate="print"/>
          <a:srcRect/>
          <a:stretch>
            <a:fillRect/>
          </a:stretch>
        </p:blipFill>
        <p:spPr bwMode="auto">
          <a:xfrm>
            <a:off x="1528810" y="3113669"/>
            <a:ext cx="630051" cy="557781"/>
          </a:xfrm>
          <a:prstGeom prst="rect">
            <a:avLst/>
          </a:prstGeom>
          <a:noFill/>
          <a:ln w="9525">
            <a:noFill/>
            <a:miter lim="800000"/>
            <a:headEnd/>
            <a:tailEnd/>
          </a:ln>
        </p:spPr>
      </p:pic>
      <p:pic>
        <p:nvPicPr>
          <p:cNvPr id="11" name="Picture 38"/>
          <p:cNvPicPr>
            <a:picLocks noChangeAspect="1" noChangeArrowheads="1"/>
          </p:cNvPicPr>
          <p:nvPr/>
        </p:nvPicPr>
        <p:blipFill>
          <a:blip r:embed="rId7" cstate="print"/>
          <a:srcRect/>
          <a:stretch>
            <a:fillRect/>
          </a:stretch>
        </p:blipFill>
        <p:spPr bwMode="auto">
          <a:xfrm>
            <a:off x="1528810" y="4052450"/>
            <a:ext cx="632708" cy="562528"/>
          </a:xfrm>
          <a:prstGeom prst="rect">
            <a:avLst/>
          </a:prstGeom>
          <a:noFill/>
          <a:ln w="9525">
            <a:noFill/>
            <a:miter lim="800000"/>
            <a:headEnd/>
            <a:tailEnd/>
          </a:ln>
        </p:spPr>
      </p:pic>
      <p:pic>
        <p:nvPicPr>
          <p:cNvPr id="12" name="Picture 39"/>
          <p:cNvPicPr>
            <a:picLocks noChangeAspect="1" noChangeArrowheads="1"/>
          </p:cNvPicPr>
          <p:nvPr/>
        </p:nvPicPr>
        <p:blipFill>
          <a:blip r:embed="rId8" cstate="print"/>
          <a:srcRect/>
          <a:stretch>
            <a:fillRect/>
          </a:stretch>
        </p:blipFill>
        <p:spPr bwMode="auto">
          <a:xfrm>
            <a:off x="2414552" y="4052450"/>
            <a:ext cx="632708" cy="562528"/>
          </a:xfrm>
          <a:prstGeom prst="rect">
            <a:avLst/>
          </a:prstGeom>
          <a:noFill/>
          <a:ln w="9525">
            <a:noFill/>
            <a:miter lim="800000"/>
            <a:headEnd/>
            <a:tailEnd/>
          </a:ln>
        </p:spPr>
      </p:pic>
      <p:pic>
        <p:nvPicPr>
          <p:cNvPr id="13" name="Picture 40"/>
          <p:cNvPicPr>
            <a:picLocks noChangeAspect="1" noChangeArrowheads="1"/>
          </p:cNvPicPr>
          <p:nvPr/>
        </p:nvPicPr>
        <p:blipFill>
          <a:blip r:embed="rId9" cstate="print"/>
          <a:srcRect/>
          <a:stretch>
            <a:fillRect/>
          </a:stretch>
        </p:blipFill>
        <p:spPr bwMode="auto">
          <a:xfrm>
            <a:off x="3276600" y="4059693"/>
            <a:ext cx="630051" cy="564901"/>
          </a:xfrm>
          <a:prstGeom prst="rect">
            <a:avLst/>
          </a:prstGeom>
          <a:noFill/>
          <a:ln w="9525">
            <a:noFill/>
            <a:miter lim="800000"/>
            <a:headEnd/>
            <a:tailEnd/>
          </a:ln>
        </p:spPr>
      </p:pic>
      <p:pic>
        <p:nvPicPr>
          <p:cNvPr id="14" name="Picture 41"/>
          <p:cNvPicPr>
            <a:picLocks noChangeAspect="1" noChangeArrowheads="1"/>
          </p:cNvPicPr>
          <p:nvPr/>
        </p:nvPicPr>
        <p:blipFill>
          <a:blip r:embed="rId10" cstate="print"/>
          <a:srcRect/>
          <a:stretch>
            <a:fillRect/>
          </a:stretch>
        </p:blipFill>
        <p:spPr bwMode="auto">
          <a:xfrm>
            <a:off x="4193659" y="4030565"/>
            <a:ext cx="630049" cy="562528"/>
          </a:xfrm>
          <a:prstGeom prst="rect">
            <a:avLst/>
          </a:prstGeom>
          <a:noFill/>
          <a:ln w="9525">
            <a:noFill/>
            <a:miter lim="800000"/>
            <a:headEnd/>
            <a:tailEnd/>
          </a:ln>
        </p:spPr>
      </p:pic>
      <p:pic>
        <p:nvPicPr>
          <p:cNvPr id="15" name="Picture 43"/>
          <p:cNvPicPr>
            <a:picLocks noChangeAspect="1" noChangeArrowheads="1"/>
          </p:cNvPicPr>
          <p:nvPr/>
        </p:nvPicPr>
        <p:blipFill>
          <a:blip r:embed="rId11" cstate="print"/>
          <a:srcRect/>
          <a:stretch>
            <a:fillRect/>
          </a:stretch>
        </p:blipFill>
        <p:spPr bwMode="auto">
          <a:xfrm>
            <a:off x="5310892" y="4026463"/>
            <a:ext cx="632708" cy="562528"/>
          </a:xfrm>
          <a:prstGeom prst="rect">
            <a:avLst/>
          </a:prstGeom>
          <a:noFill/>
          <a:ln w="9525">
            <a:noFill/>
            <a:miter lim="800000"/>
            <a:headEnd/>
            <a:tailEnd/>
          </a:ln>
        </p:spPr>
      </p:pic>
      <p:pic>
        <p:nvPicPr>
          <p:cNvPr id="16" name="Picture 45"/>
          <p:cNvPicPr>
            <a:picLocks noChangeAspect="1" noChangeArrowheads="1"/>
          </p:cNvPicPr>
          <p:nvPr/>
        </p:nvPicPr>
        <p:blipFill>
          <a:blip r:embed="rId12" cstate="print"/>
          <a:srcRect/>
          <a:stretch>
            <a:fillRect/>
          </a:stretch>
        </p:blipFill>
        <p:spPr bwMode="auto">
          <a:xfrm>
            <a:off x="1524000" y="5026435"/>
            <a:ext cx="630051" cy="564901"/>
          </a:xfrm>
          <a:prstGeom prst="rect">
            <a:avLst/>
          </a:prstGeom>
          <a:noFill/>
          <a:ln w="9525">
            <a:noFill/>
            <a:miter lim="800000"/>
            <a:headEnd/>
            <a:tailEnd/>
          </a:ln>
        </p:spPr>
      </p:pic>
      <p:pic>
        <p:nvPicPr>
          <p:cNvPr id="17" name="Picture 46"/>
          <p:cNvPicPr>
            <a:picLocks noChangeAspect="1" noChangeArrowheads="1"/>
          </p:cNvPicPr>
          <p:nvPr/>
        </p:nvPicPr>
        <p:blipFill>
          <a:blip r:embed="rId13" cstate="print"/>
          <a:srcRect/>
          <a:stretch>
            <a:fillRect/>
          </a:stretch>
        </p:blipFill>
        <p:spPr bwMode="auto">
          <a:xfrm>
            <a:off x="2438400" y="5043050"/>
            <a:ext cx="632708" cy="562528"/>
          </a:xfrm>
          <a:prstGeom prst="rect">
            <a:avLst/>
          </a:prstGeom>
          <a:noFill/>
          <a:ln w="9525">
            <a:noFill/>
            <a:miter lim="800000"/>
            <a:headEnd/>
            <a:tailEnd/>
          </a:ln>
        </p:spPr>
      </p:pic>
      <p:pic>
        <p:nvPicPr>
          <p:cNvPr id="18" name="Picture 47"/>
          <p:cNvPicPr>
            <a:picLocks noChangeAspect="1" noChangeArrowheads="1"/>
          </p:cNvPicPr>
          <p:nvPr/>
        </p:nvPicPr>
        <p:blipFill>
          <a:blip r:embed="rId14" cstate="print"/>
          <a:srcRect/>
          <a:stretch>
            <a:fillRect/>
          </a:stretch>
        </p:blipFill>
        <p:spPr bwMode="auto">
          <a:xfrm>
            <a:off x="4191000" y="5019436"/>
            <a:ext cx="632708" cy="562528"/>
          </a:xfrm>
          <a:prstGeom prst="rect">
            <a:avLst/>
          </a:prstGeom>
          <a:noFill/>
          <a:ln w="9525">
            <a:noFill/>
            <a:miter lim="800000"/>
            <a:headEnd/>
            <a:tailEnd/>
          </a:ln>
        </p:spPr>
      </p:pic>
      <p:pic>
        <p:nvPicPr>
          <p:cNvPr id="19" name="Picture 48"/>
          <p:cNvPicPr>
            <a:picLocks noChangeAspect="1" noChangeArrowheads="1"/>
          </p:cNvPicPr>
          <p:nvPr/>
        </p:nvPicPr>
        <p:blipFill>
          <a:blip r:embed="rId15" cstate="print"/>
          <a:srcRect/>
          <a:stretch>
            <a:fillRect/>
          </a:stretch>
        </p:blipFill>
        <p:spPr bwMode="auto">
          <a:xfrm>
            <a:off x="3287741" y="5019436"/>
            <a:ext cx="630051" cy="562528"/>
          </a:xfrm>
          <a:prstGeom prst="rect">
            <a:avLst/>
          </a:prstGeom>
          <a:noFill/>
          <a:ln w="9525">
            <a:noFill/>
            <a:miter lim="800000"/>
            <a:headEnd/>
            <a:tailEnd/>
          </a:ln>
        </p:spPr>
      </p:pic>
      <p:pic>
        <p:nvPicPr>
          <p:cNvPr id="20" name="Picture 49"/>
          <p:cNvPicPr>
            <a:picLocks noChangeAspect="1" noChangeArrowheads="1"/>
          </p:cNvPicPr>
          <p:nvPr/>
        </p:nvPicPr>
        <p:blipFill>
          <a:blip r:embed="rId16" cstate="print"/>
          <a:srcRect/>
          <a:stretch>
            <a:fillRect/>
          </a:stretch>
        </p:blipFill>
        <p:spPr bwMode="auto">
          <a:xfrm>
            <a:off x="6151749" y="4050200"/>
            <a:ext cx="630051" cy="557780"/>
          </a:xfrm>
          <a:prstGeom prst="rect">
            <a:avLst/>
          </a:prstGeom>
          <a:noFill/>
          <a:ln w="9525">
            <a:noFill/>
            <a:miter lim="800000"/>
            <a:headEnd/>
            <a:tailEnd/>
          </a:ln>
        </p:spPr>
      </p:pic>
      <p:pic>
        <p:nvPicPr>
          <p:cNvPr id="21" name="Picture 50"/>
          <p:cNvPicPr>
            <a:picLocks noChangeAspect="1" noChangeArrowheads="1"/>
          </p:cNvPicPr>
          <p:nvPr/>
        </p:nvPicPr>
        <p:blipFill>
          <a:blip r:embed="rId17" cstate="print"/>
          <a:srcRect/>
          <a:stretch>
            <a:fillRect/>
          </a:stretch>
        </p:blipFill>
        <p:spPr bwMode="auto">
          <a:xfrm>
            <a:off x="5313549" y="5033033"/>
            <a:ext cx="630051" cy="564901"/>
          </a:xfrm>
          <a:prstGeom prst="rect">
            <a:avLst/>
          </a:prstGeom>
          <a:noFill/>
          <a:ln w="9525">
            <a:noFill/>
            <a:miter lim="800000"/>
            <a:headEnd/>
            <a:tailEnd/>
          </a:ln>
        </p:spPr>
      </p:pic>
      <p:pic>
        <p:nvPicPr>
          <p:cNvPr id="22" name="Picture 51"/>
          <p:cNvPicPr>
            <a:picLocks noChangeAspect="1" noChangeArrowheads="1"/>
          </p:cNvPicPr>
          <p:nvPr/>
        </p:nvPicPr>
        <p:blipFill>
          <a:blip r:embed="rId18" cstate="print"/>
          <a:srcRect/>
          <a:stretch>
            <a:fillRect/>
          </a:stretch>
        </p:blipFill>
        <p:spPr bwMode="auto">
          <a:xfrm>
            <a:off x="6149092" y="5049649"/>
            <a:ext cx="632708" cy="562527"/>
          </a:xfrm>
          <a:prstGeom prst="rect">
            <a:avLst/>
          </a:prstGeom>
          <a:noFill/>
          <a:ln w="9525">
            <a:noFill/>
            <a:miter lim="800000"/>
            <a:headEnd/>
            <a:tailEnd/>
          </a:ln>
        </p:spPr>
      </p:pic>
      <p:pic>
        <p:nvPicPr>
          <p:cNvPr id="23" name="Picture 20"/>
          <p:cNvPicPr>
            <a:picLocks noChangeAspect="1" noChangeArrowheads="1"/>
          </p:cNvPicPr>
          <p:nvPr/>
        </p:nvPicPr>
        <p:blipFill>
          <a:blip r:embed="rId19" cstate="print"/>
          <a:srcRect/>
          <a:stretch>
            <a:fillRect/>
          </a:stretch>
        </p:blipFill>
        <p:spPr bwMode="auto">
          <a:xfrm>
            <a:off x="1549614" y="2156820"/>
            <a:ext cx="630049" cy="562528"/>
          </a:xfrm>
          <a:prstGeom prst="rect">
            <a:avLst/>
          </a:prstGeom>
          <a:noFill/>
          <a:ln w="9525">
            <a:noFill/>
            <a:miter lim="800000"/>
            <a:headEnd/>
            <a:tailEnd/>
          </a:ln>
        </p:spPr>
      </p:pic>
      <p:pic>
        <p:nvPicPr>
          <p:cNvPr id="24" name="Picture 21"/>
          <p:cNvPicPr>
            <a:picLocks noChangeAspect="1" noChangeArrowheads="1"/>
          </p:cNvPicPr>
          <p:nvPr/>
        </p:nvPicPr>
        <p:blipFill>
          <a:blip r:embed="rId20" cstate="print"/>
          <a:srcRect/>
          <a:stretch>
            <a:fillRect/>
          </a:stretch>
        </p:blipFill>
        <p:spPr bwMode="auto">
          <a:xfrm>
            <a:off x="2469915" y="2156820"/>
            <a:ext cx="630049" cy="562528"/>
          </a:xfrm>
          <a:prstGeom prst="rect">
            <a:avLst/>
          </a:prstGeom>
          <a:noFill/>
          <a:ln w="9525">
            <a:noFill/>
            <a:miter lim="800000"/>
            <a:headEnd/>
            <a:tailEnd/>
          </a:ln>
        </p:spPr>
      </p:pic>
      <p:pic>
        <p:nvPicPr>
          <p:cNvPr id="25" name="Picture 22"/>
          <p:cNvPicPr>
            <a:picLocks noChangeAspect="1" noChangeArrowheads="1"/>
          </p:cNvPicPr>
          <p:nvPr/>
        </p:nvPicPr>
        <p:blipFill>
          <a:blip r:embed="rId21" cstate="print"/>
          <a:srcRect/>
          <a:stretch>
            <a:fillRect/>
          </a:stretch>
        </p:blipFill>
        <p:spPr bwMode="auto">
          <a:xfrm>
            <a:off x="4214108" y="2147450"/>
            <a:ext cx="632708" cy="564901"/>
          </a:xfrm>
          <a:prstGeom prst="rect">
            <a:avLst/>
          </a:prstGeom>
          <a:noFill/>
          <a:ln w="9525">
            <a:noFill/>
            <a:miter lim="800000"/>
            <a:headEnd/>
            <a:tailEnd/>
          </a:ln>
        </p:spPr>
      </p:pic>
      <p:pic>
        <p:nvPicPr>
          <p:cNvPr id="26" name="Picture 24"/>
          <p:cNvPicPr>
            <a:picLocks noChangeAspect="1" noChangeArrowheads="1"/>
          </p:cNvPicPr>
          <p:nvPr/>
        </p:nvPicPr>
        <p:blipFill>
          <a:blip r:embed="rId22" cstate="print"/>
          <a:srcRect/>
          <a:stretch>
            <a:fillRect/>
          </a:stretch>
        </p:blipFill>
        <p:spPr bwMode="auto">
          <a:xfrm>
            <a:off x="3329304" y="2147450"/>
            <a:ext cx="632708" cy="564901"/>
          </a:xfrm>
          <a:prstGeom prst="rect">
            <a:avLst/>
          </a:prstGeom>
          <a:noFill/>
          <a:ln w="9525">
            <a:noFill/>
            <a:miter lim="800000"/>
            <a:headEnd/>
            <a:tailEnd/>
          </a:ln>
        </p:spPr>
      </p:pic>
      <p:pic>
        <p:nvPicPr>
          <p:cNvPr id="27" name="Picture 25"/>
          <p:cNvPicPr>
            <a:picLocks noChangeAspect="1" noChangeArrowheads="1"/>
          </p:cNvPicPr>
          <p:nvPr/>
        </p:nvPicPr>
        <p:blipFill>
          <a:blip r:embed="rId23" cstate="print"/>
          <a:srcRect/>
          <a:stretch>
            <a:fillRect/>
          </a:stretch>
        </p:blipFill>
        <p:spPr bwMode="auto">
          <a:xfrm>
            <a:off x="5108057" y="2147450"/>
            <a:ext cx="630051" cy="562527"/>
          </a:xfrm>
          <a:prstGeom prst="rect">
            <a:avLst/>
          </a:prstGeom>
          <a:noFill/>
          <a:ln w="9525">
            <a:noFill/>
            <a:miter lim="800000"/>
            <a:headEnd/>
            <a:tailEnd/>
          </a:ln>
        </p:spPr>
      </p:pic>
      <p:pic>
        <p:nvPicPr>
          <p:cNvPr id="28" name="Picture 26"/>
          <p:cNvPicPr>
            <a:picLocks noChangeAspect="1" noChangeArrowheads="1"/>
          </p:cNvPicPr>
          <p:nvPr/>
        </p:nvPicPr>
        <p:blipFill>
          <a:blip r:embed="rId24" cstate="print"/>
          <a:srcRect/>
          <a:stretch>
            <a:fillRect/>
          </a:stretch>
        </p:blipFill>
        <p:spPr bwMode="auto">
          <a:xfrm>
            <a:off x="5966708" y="2147450"/>
            <a:ext cx="632708" cy="564901"/>
          </a:xfrm>
          <a:prstGeom prst="rect">
            <a:avLst/>
          </a:prstGeom>
          <a:noFill/>
          <a:ln w="9525">
            <a:noFill/>
            <a:miter lim="800000"/>
            <a:headEnd/>
            <a:tailEnd/>
          </a:ln>
        </p:spPr>
      </p:pic>
      <p:pic>
        <p:nvPicPr>
          <p:cNvPr id="29" name="Picture 27"/>
          <p:cNvPicPr>
            <a:picLocks noChangeAspect="1" noChangeArrowheads="1"/>
          </p:cNvPicPr>
          <p:nvPr/>
        </p:nvPicPr>
        <p:blipFill>
          <a:blip r:embed="rId25" cstate="print"/>
          <a:srcRect/>
          <a:stretch>
            <a:fillRect/>
          </a:stretch>
        </p:blipFill>
        <p:spPr bwMode="auto">
          <a:xfrm>
            <a:off x="5966708" y="3109444"/>
            <a:ext cx="632708" cy="562528"/>
          </a:xfrm>
          <a:prstGeom prst="rect">
            <a:avLst/>
          </a:prstGeom>
          <a:noFill/>
          <a:ln w="9525">
            <a:noFill/>
            <a:miter lim="800000"/>
            <a:headEnd/>
            <a:tailEnd/>
          </a:ln>
        </p:spPr>
      </p:pic>
      <p:sp>
        <p:nvSpPr>
          <p:cNvPr id="30" name="Text Box 9"/>
          <p:cNvSpPr txBox="1">
            <a:spLocks noChangeArrowheads="1"/>
          </p:cNvSpPr>
          <p:nvPr/>
        </p:nvSpPr>
        <p:spPr bwMode="auto">
          <a:xfrm>
            <a:off x="533399" y="1766450"/>
            <a:ext cx="7041573" cy="338554"/>
          </a:xfrm>
          <a:prstGeom prst="rect">
            <a:avLst/>
          </a:prstGeom>
          <a:noFill/>
          <a:ln w="9525">
            <a:noFill/>
            <a:miter lim="800000"/>
            <a:headEnd/>
            <a:tailEnd/>
          </a:ln>
        </p:spPr>
        <p:txBody>
          <a:bodyPr wrap="square">
            <a:spAutoFit/>
          </a:bodyPr>
          <a:lstStyle/>
          <a:p>
            <a:pPr eaLnBrk="0" hangingPunct="0">
              <a:spcBef>
                <a:spcPct val="50000"/>
              </a:spcBef>
            </a:pPr>
            <a:r>
              <a:rPr lang="en-US" sz="1600" dirty="0" smtClean="0"/>
              <a:t>   Book1 </a:t>
            </a:r>
            <a:r>
              <a:rPr lang="en-US" sz="1000" dirty="0" smtClean="0"/>
              <a:t>[29]</a:t>
            </a:r>
            <a:r>
              <a:rPr lang="en-US" sz="1600" dirty="0" smtClean="0"/>
              <a:t>: Scottish Heraldry </a:t>
            </a:r>
            <a:r>
              <a:rPr lang="en-US" sz="1600" dirty="0"/>
              <a:t>(</a:t>
            </a:r>
            <a:r>
              <a:rPr lang="en-US" sz="1600" dirty="0" smtClean="0"/>
              <a:t>243 </a:t>
            </a:r>
            <a:r>
              <a:rPr lang="en-US" sz="1600" dirty="0"/>
              <a:t>pages)</a:t>
            </a:r>
          </a:p>
        </p:txBody>
      </p:sp>
      <p:sp>
        <p:nvSpPr>
          <p:cNvPr id="31" name="Text Box 11"/>
          <p:cNvSpPr txBox="1">
            <a:spLocks noChangeArrowheads="1"/>
          </p:cNvSpPr>
          <p:nvPr/>
        </p:nvSpPr>
        <p:spPr bwMode="auto">
          <a:xfrm>
            <a:off x="734291" y="3671450"/>
            <a:ext cx="5385954" cy="338554"/>
          </a:xfrm>
          <a:prstGeom prst="rect">
            <a:avLst/>
          </a:prstGeom>
          <a:noFill/>
          <a:ln w="9525">
            <a:noFill/>
            <a:miter lim="800000"/>
            <a:headEnd/>
            <a:tailEnd/>
          </a:ln>
        </p:spPr>
        <p:txBody>
          <a:bodyPr wrap="square">
            <a:spAutoFit/>
          </a:bodyPr>
          <a:lstStyle/>
          <a:p>
            <a:pPr eaLnBrk="0" hangingPunct="0">
              <a:spcBef>
                <a:spcPct val="50000"/>
              </a:spcBef>
            </a:pPr>
            <a:r>
              <a:rPr lang="en-US" sz="1600" dirty="0" smtClean="0"/>
              <a:t>Book3 </a:t>
            </a:r>
            <a:r>
              <a:rPr lang="en-US" sz="1000" dirty="0" smtClean="0"/>
              <a:t>[4]</a:t>
            </a:r>
            <a:r>
              <a:rPr lang="en-US" sz="1600" dirty="0" smtClean="0"/>
              <a:t>: </a:t>
            </a:r>
            <a:r>
              <a:rPr lang="en-US" sz="1600" dirty="0"/>
              <a:t>British </a:t>
            </a:r>
            <a:r>
              <a:rPr lang="en-US" sz="1600" dirty="0" smtClean="0"/>
              <a:t>Heraldry </a:t>
            </a:r>
            <a:r>
              <a:rPr lang="en-US" sz="1600" dirty="0"/>
              <a:t>(</a:t>
            </a:r>
            <a:r>
              <a:rPr lang="en-US" sz="1600" dirty="0" smtClean="0"/>
              <a:t>252 </a:t>
            </a:r>
            <a:r>
              <a:rPr lang="en-US" sz="1600" dirty="0"/>
              <a:t>pages)</a:t>
            </a:r>
          </a:p>
        </p:txBody>
      </p:sp>
      <p:sp>
        <p:nvSpPr>
          <p:cNvPr id="32" name="Text Box 10"/>
          <p:cNvSpPr txBox="1">
            <a:spLocks noChangeArrowheads="1"/>
          </p:cNvSpPr>
          <p:nvPr/>
        </p:nvSpPr>
        <p:spPr bwMode="auto">
          <a:xfrm>
            <a:off x="723900" y="2757050"/>
            <a:ext cx="6954982" cy="338554"/>
          </a:xfrm>
          <a:prstGeom prst="rect">
            <a:avLst/>
          </a:prstGeom>
          <a:noFill/>
          <a:ln w="9525">
            <a:noFill/>
            <a:miter lim="800000"/>
            <a:headEnd/>
            <a:tailEnd/>
          </a:ln>
        </p:spPr>
        <p:txBody>
          <a:bodyPr wrap="square">
            <a:spAutoFit/>
          </a:bodyPr>
          <a:lstStyle/>
          <a:p>
            <a:pPr eaLnBrk="0" hangingPunct="0">
              <a:spcBef>
                <a:spcPct val="50000"/>
              </a:spcBef>
            </a:pPr>
            <a:r>
              <a:rPr lang="en-US" sz="1600" dirty="0" smtClean="0"/>
              <a:t>Book2 </a:t>
            </a:r>
            <a:r>
              <a:rPr lang="en-US" sz="1000" dirty="0" smtClean="0"/>
              <a:t>[30]</a:t>
            </a:r>
            <a:r>
              <a:rPr lang="en-US" sz="1600" dirty="0" smtClean="0"/>
              <a:t>: Peeps </a:t>
            </a:r>
            <a:r>
              <a:rPr lang="en-US" sz="1600" dirty="0"/>
              <a:t>at </a:t>
            </a:r>
            <a:r>
              <a:rPr lang="en-US" sz="1600" dirty="0" smtClean="0"/>
              <a:t>Heraldry (</a:t>
            </a:r>
            <a:r>
              <a:rPr lang="en-US" sz="1600" dirty="0"/>
              <a:t>110 pages)</a:t>
            </a:r>
          </a:p>
        </p:txBody>
      </p:sp>
      <p:sp>
        <p:nvSpPr>
          <p:cNvPr id="33" name="Text Box 19"/>
          <p:cNvSpPr txBox="1">
            <a:spLocks noChangeArrowheads="1"/>
          </p:cNvSpPr>
          <p:nvPr/>
        </p:nvSpPr>
        <p:spPr bwMode="auto">
          <a:xfrm>
            <a:off x="775852" y="4662050"/>
            <a:ext cx="5905501" cy="338554"/>
          </a:xfrm>
          <a:prstGeom prst="rect">
            <a:avLst/>
          </a:prstGeom>
          <a:noFill/>
          <a:ln w="9525">
            <a:noFill/>
            <a:miter lim="800000"/>
            <a:headEnd/>
            <a:tailEnd/>
          </a:ln>
        </p:spPr>
        <p:txBody>
          <a:bodyPr wrap="square">
            <a:spAutoFit/>
          </a:bodyPr>
          <a:lstStyle/>
          <a:p>
            <a:pPr eaLnBrk="0" hangingPunct="0">
              <a:spcBef>
                <a:spcPct val="50000"/>
              </a:spcBef>
            </a:pPr>
            <a:r>
              <a:rPr lang="en-US" sz="1600" dirty="0" smtClean="0"/>
              <a:t>Book4 </a:t>
            </a:r>
            <a:r>
              <a:rPr lang="en-US" sz="1000" dirty="0" smtClean="0"/>
              <a:t>[5]</a:t>
            </a:r>
            <a:r>
              <a:rPr lang="en-US" sz="1600" dirty="0" smtClean="0"/>
              <a:t>: </a:t>
            </a:r>
            <a:r>
              <a:rPr lang="en-US" sz="1600" dirty="0"/>
              <a:t>English </a:t>
            </a:r>
            <a:r>
              <a:rPr lang="en-US" sz="1600" dirty="0" smtClean="0"/>
              <a:t>Heraldry (487page</a:t>
            </a:r>
            <a:r>
              <a:rPr lang="en-US" sz="1600" dirty="0"/>
              <a:t>)</a:t>
            </a:r>
          </a:p>
        </p:txBody>
      </p:sp>
      <p:sp>
        <p:nvSpPr>
          <p:cNvPr id="35" name="Text Box 9"/>
          <p:cNvSpPr txBox="1">
            <a:spLocks noChangeArrowheads="1"/>
          </p:cNvSpPr>
          <p:nvPr/>
        </p:nvSpPr>
        <p:spPr bwMode="auto">
          <a:xfrm>
            <a:off x="616526" y="6375484"/>
            <a:ext cx="7041573" cy="261610"/>
          </a:xfrm>
          <a:prstGeom prst="rect">
            <a:avLst/>
          </a:prstGeom>
          <a:noFill/>
          <a:ln w="9525">
            <a:noFill/>
            <a:miter lim="800000"/>
            <a:headEnd/>
            <a:tailEnd/>
          </a:ln>
        </p:spPr>
        <p:txBody>
          <a:bodyPr wrap="square">
            <a:spAutoFit/>
          </a:bodyPr>
          <a:lstStyle/>
          <a:p>
            <a:pPr eaLnBrk="0" hangingPunct="0">
              <a:spcBef>
                <a:spcPct val="50000"/>
              </a:spcBef>
            </a:pPr>
            <a:r>
              <a:rPr lang="en-US" sz="1050" dirty="0" smtClean="0"/>
              <a:t>[29]: G. H. Johnston, Scottish Heraldry made easy, 1912. </a:t>
            </a:r>
            <a:endParaRPr lang="en-US" sz="1050" dirty="0"/>
          </a:p>
        </p:txBody>
      </p:sp>
      <p:sp>
        <p:nvSpPr>
          <p:cNvPr id="36" name="Text Box 9"/>
          <p:cNvSpPr txBox="1">
            <a:spLocks noChangeArrowheads="1"/>
          </p:cNvSpPr>
          <p:nvPr/>
        </p:nvSpPr>
        <p:spPr bwMode="auto">
          <a:xfrm>
            <a:off x="616526" y="6604084"/>
            <a:ext cx="7041573" cy="253916"/>
          </a:xfrm>
          <a:prstGeom prst="rect">
            <a:avLst/>
          </a:prstGeom>
          <a:noFill/>
          <a:ln w="9525">
            <a:noFill/>
            <a:miter lim="800000"/>
            <a:headEnd/>
            <a:tailEnd/>
          </a:ln>
        </p:spPr>
        <p:txBody>
          <a:bodyPr wrap="square">
            <a:spAutoFit/>
          </a:bodyPr>
          <a:lstStyle/>
          <a:p>
            <a:pPr eaLnBrk="0" hangingPunct="0">
              <a:spcBef>
                <a:spcPct val="50000"/>
              </a:spcBef>
            </a:pPr>
            <a:r>
              <a:rPr lang="en-US" sz="1050" dirty="0" smtClean="0"/>
              <a:t>[30]: P. Allen Peeps at Heraldry, 1912. </a:t>
            </a:r>
            <a:endParaRPr lang="en-US" sz="1050" dirty="0"/>
          </a:p>
        </p:txBody>
      </p:sp>
      <p:sp>
        <p:nvSpPr>
          <p:cNvPr id="37" name="Text Box 9"/>
          <p:cNvSpPr txBox="1">
            <a:spLocks noChangeArrowheads="1"/>
          </p:cNvSpPr>
          <p:nvPr/>
        </p:nvSpPr>
        <p:spPr bwMode="auto">
          <a:xfrm>
            <a:off x="626917" y="6115712"/>
            <a:ext cx="7041573" cy="261610"/>
          </a:xfrm>
          <a:prstGeom prst="rect">
            <a:avLst/>
          </a:prstGeom>
          <a:noFill/>
          <a:ln w="9525">
            <a:noFill/>
            <a:miter lim="800000"/>
            <a:headEnd/>
            <a:tailEnd/>
          </a:ln>
        </p:spPr>
        <p:txBody>
          <a:bodyPr wrap="square">
            <a:spAutoFit/>
          </a:bodyPr>
          <a:lstStyle/>
          <a:p>
            <a:pPr eaLnBrk="0" hangingPunct="0">
              <a:spcBef>
                <a:spcPct val="50000"/>
              </a:spcBef>
            </a:pPr>
            <a:r>
              <a:rPr lang="en-US" sz="1050" dirty="0" smtClean="0"/>
              <a:t>[5]: C. Davenport, English heraldic book-stamps, figured and described, 1912. </a:t>
            </a:r>
            <a:endParaRPr lang="en-US" sz="1050" dirty="0"/>
          </a:p>
        </p:txBody>
      </p:sp>
      <p:sp>
        <p:nvSpPr>
          <p:cNvPr id="38" name="Text Box 9"/>
          <p:cNvSpPr txBox="1">
            <a:spLocks noChangeArrowheads="1"/>
          </p:cNvSpPr>
          <p:nvPr/>
        </p:nvSpPr>
        <p:spPr bwMode="auto">
          <a:xfrm>
            <a:off x="626917" y="5866331"/>
            <a:ext cx="7041573" cy="261610"/>
          </a:xfrm>
          <a:prstGeom prst="rect">
            <a:avLst/>
          </a:prstGeom>
          <a:noFill/>
          <a:ln w="9525">
            <a:noFill/>
            <a:miter lim="800000"/>
            <a:headEnd/>
            <a:tailEnd/>
          </a:ln>
        </p:spPr>
        <p:txBody>
          <a:bodyPr wrap="square">
            <a:spAutoFit/>
          </a:bodyPr>
          <a:lstStyle/>
          <a:p>
            <a:pPr eaLnBrk="0" hangingPunct="0">
              <a:spcBef>
                <a:spcPct val="50000"/>
              </a:spcBef>
            </a:pPr>
            <a:r>
              <a:rPr lang="en-US" sz="1050" dirty="0" smtClean="0"/>
              <a:t>[4]: C. Davenport, British Heraldry, 1907. </a:t>
            </a:r>
            <a:endParaRPr lang="en-US" sz="1050" dirty="0"/>
          </a:p>
        </p:txBody>
      </p:sp>
      <p:sp>
        <p:nvSpPr>
          <p:cNvPr id="39" name="Slide Number Placeholder 38"/>
          <p:cNvSpPr>
            <a:spLocks noGrp="1"/>
          </p:cNvSpPr>
          <p:nvPr>
            <p:ph type="sldNum" sz="quarter" idx="15"/>
          </p:nvPr>
        </p:nvSpPr>
        <p:spPr/>
        <p:txBody>
          <a:bodyPr/>
          <a:lstStyle/>
          <a:p>
            <a:fld id="{2D63B8C5-3510-46A3-A367-588D93808B4C}" type="slidenum">
              <a:rPr lang="en-US" smtClean="0"/>
              <a:pPr/>
              <a:t>11</a:t>
            </a:fld>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dirty="0" smtClean="0"/>
              <a:t>Example Results (5)</a:t>
            </a:r>
            <a:endParaRPr lang="en-US" dirty="0"/>
          </a:p>
        </p:txBody>
      </p:sp>
      <p:sp>
        <p:nvSpPr>
          <p:cNvPr id="3" name="Content Placeholder 2"/>
          <p:cNvSpPr>
            <a:spLocks noGrp="1"/>
          </p:cNvSpPr>
          <p:nvPr>
            <p:ph sz="quarter" idx="1"/>
          </p:nvPr>
        </p:nvSpPr>
        <p:spPr>
          <a:xfrm>
            <a:off x="533400" y="1066800"/>
            <a:ext cx="8077200" cy="838200"/>
          </a:xfrm>
        </p:spPr>
        <p:txBody>
          <a:bodyPr>
            <a:noAutofit/>
          </a:bodyPr>
          <a:lstStyle/>
          <a:p>
            <a:r>
              <a:rPr lang="en-US" dirty="0" smtClean="0"/>
              <a:t>Although our algorithm is designed to discovery general shape motifs, it works well for handwritten documents. </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228600" y="2286000"/>
            <a:ext cx="8770064" cy="4343400"/>
          </a:xfrm>
          <a:prstGeom prst="rect">
            <a:avLst/>
          </a:prstGeom>
          <a:noFill/>
          <a:ln w="9525">
            <a:noFill/>
            <a:miter lim="800000"/>
            <a:headEnd/>
            <a:tailEnd/>
          </a:ln>
        </p:spPr>
      </p:pic>
      <p:sp>
        <p:nvSpPr>
          <p:cNvPr id="6" name="TextBox 5"/>
          <p:cNvSpPr txBox="1"/>
          <p:nvPr/>
        </p:nvSpPr>
        <p:spPr>
          <a:xfrm>
            <a:off x="3505200" y="6577584"/>
            <a:ext cx="1327608" cy="261610"/>
          </a:xfrm>
          <a:prstGeom prst="rect">
            <a:avLst/>
          </a:prstGeom>
          <a:noFill/>
        </p:spPr>
        <p:txBody>
          <a:bodyPr wrap="none" rtlCol="0">
            <a:spAutoFit/>
          </a:bodyPr>
          <a:lstStyle/>
          <a:p>
            <a:r>
              <a:rPr lang="en-US" sz="1100" dirty="0" smtClean="0"/>
              <a:t>[31] IAM dataset</a:t>
            </a:r>
            <a:r>
              <a:rPr lang="en-US" sz="1100" dirty="0" smtClean="0">
                <a:solidFill>
                  <a:srgbClr val="FF0000"/>
                </a:solidFill>
              </a:rPr>
              <a:t> </a:t>
            </a:r>
            <a:endParaRPr lang="en-US" sz="1100" dirty="0">
              <a:solidFill>
                <a:srgbClr val="FF0000"/>
              </a:solidFill>
            </a:endParaRPr>
          </a:p>
        </p:txBody>
      </p:sp>
      <p:sp>
        <p:nvSpPr>
          <p:cNvPr id="7" name="Slide Number Placeholder 6"/>
          <p:cNvSpPr>
            <a:spLocks noGrp="1"/>
          </p:cNvSpPr>
          <p:nvPr>
            <p:ph type="sldNum" sz="quarter" idx="15"/>
          </p:nvPr>
        </p:nvSpPr>
        <p:spPr/>
        <p:txBody>
          <a:bodyPr/>
          <a:lstStyle/>
          <a:p>
            <a:fld id="{2D63B8C5-3510-46A3-A367-588D93808B4C}" type="slidenum">
              <a:rPr lang="en-US" smtClean="0"/>
              <a:pPr/>
              <a:t>12</a:t>
            </a:fld>
            <a:endParaRPr lang="en-US"/>
          </a:p>
        </p:txBody>
      </p:sp>
      <p:sp>
        <p:nvSpPr>
          <p:cNvPr id="16" name="Rectangle 15"/>
          <p:cNvSpPr/>
          <p:nvPr/>
        </p:nvSpPr>
        <p:spPr>
          <a:xfrm>
            <a:off x="2390775" y="2276475"/>
            <a:ext cx="45719" cy="4352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610100" y="2286000"/>
            <a:ext cx="45719" cy="4352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829425" y="2266950"/>
            <a:ext cx="45719" cy="4352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p:cNvGrpSpPr/>
          <p:nvPr/>
        </p:nvGrpSpPr>
        <p:grpSpPr>
          <a:xfrm>
            <a:off x="1149350" y="4689475"/>
            <a:ext cx="822326" cy="530225"/>
            <a:chOff x="1044574" y="4594225"/>
            <a:chExt cx="924135" cy="593030"/>
          </a:xfrm>
        </p:grpSpPr>
        <p:pic>
          <p:nvPicPr>
            <p:cNvPr id="43" name="Picture 7"/>
            <p:cNvPicPr>
              <a:picLocks noChangeAspect="1" noChangeArrowheads="1"/>
            </p:cNvPicPr>
            <p:nvPr/>
          </p:nvPicPr>
          <p:blipFill>
            <a:blip r:embed="rId3" cstate="print"/>
            <a:srcRect/>
            <a:stretch>
              <a:fillRect/>
            </a:stretch>
          </p:blipFill>
          <p:spPr bwMode="auto">
            <a:xfrm>
              <a:off x="1600201" y="4600575"/>
              <a:ext cx="368508" cy="561975"/>
            </a:xfrm>
            <a:prstGeom prst="rect">
              <a:avLst/>
            </a:prstGeom>
            <a:noFill/>
            <a:ln w="9525">
              <a:noFill/>
              <a:miter lim="800000"/>
              <a:headEnd/>
              <a:tailEnd/>
            </a:ln>
          </p:spPr>
        </p:pic>
        <p:pic>
          <p:nvPicPr>
            <p:cNvPr id="44" name="Picture 8"/>
            <p:cNvPicPr>
              <a:picLocks noChangeAspect="1" noChangeArrowheads="1"/>
            </p:cNvPicPr>
            <p:nvPr/>
          </p:nvPicPr>
          <p:blipFill>
            <a:blip r:embed="rId4" cstate="print"/>
            <a:srcRect/>
            <a:stretch>
              <a:fillRect/>
            </a:stretch>
          </p:blipFill>
          <p:spPr bwMode="auto">
            <a:xfrm>
              <a:off x="1044574" y="4594225"/>
              <a:ext cx="441325" cy="593030"/>
            </a:xfrm>
            <a:prstGeom prst="rect">
              <a:avLst/>
            </a:prstGeom>
            <a:noFill/>
            <a:ln w="9525">
              <a:noFill/>
              <a:miter lim="800000"/>
              <a:headEnd/>
              <a:tailEnd/>
            </a:ln>
          </p:spPr>
        </p:pic>
      </p:grpSp>
      <p:sp>
        <p:nvSpPr>
          <p:cNvPr id="2" name="Title 1"/>
          <p:cNvSpPr>
            <a:spLocks noGrp="1"/>
          </p:cNvSpPr>
          <p:nvPr>
            <p:ph type="title"/>
          </p:nvPr>
        </p:nvSpPr>
        <p:spPr>
          <a:xfrm>
            <a:off x="457200" y="274638"/>
            <a:ext cx="7467600" cy="715962"/>
          </a:xfrm>
        </p:spPr>
        <p:txBody>
          <a:bodyPr/>
          <a:lstStyle/>
          <a:p>
            <a:r>
              <a:rPr lang="en-US" dirty="0" smtClean="0"/>
              <a:t>Overview of Proposed Algorithm</a:t>
            </a:r>
            <a:endParaRPr lang="en-US" dirty="0"/>
          </a:p>
        </p:txBody>
      </p:sp>
      <p:pic>
        <p:nvPicPr>
          <p:cNvPr id="4099" name="Picture 3"/>
          <p:cNvPicPr>
            <a:picLocks noChangeAspect="1" noChangeArrowheads="1"/>
          </p:cNvPicPr>
          <p:nvPr/>
        </p:nvPicPr>
        <p:blipFill>
          <a:blip r:embed="rId5" cstate="print"/>
          <a:srcRect/>
          <a:stretch>
            <a:fillRect/>
          </a:stretch>
        </p:blipFill>
        <p:spPr bwMode="auto">
          <a:xfrm>
            <a:off x="533400" y="1371600"/>
            <a:ext cx="1885735" cy="2590800"/>
          </a:xfrm>
          <a:prstGeom prst="rect">
            <a:avLst/>
          </a:prstGeom>
          <a:noFill/>
          <a:ln w="9525">
            <a:solidFill>
              <a:srgbClr val="002060"/>
            </a:solidFill>
            <a:miter lim="800000"/>
            <a:headEnd/>
            <a:tailEnd/>
          </a:ln>
        </p:spPr>
      </p:pic>
      <p:pic>
        <p:nvPicPr>
          <p:cNvPr id="4101" name="Picture 5"/>
          <p:cNvPicPr>
            <a:picLocks noChangeAspect="1" noChangeArrowheads="1"/>
          </p:cNvPicPr>
          <p:nvPr/>
        </p:nvPicPr>
        <p:blipFill>
          <a:blip r:embed="rId6" cstate="print"/>
          <a:srcRect/>
          <a:stretch>
            <a:fillRect/>
          </a:stretch>
        </p:blipFill>
        <p:spPr bwMode="auto">
          <a:xfrm>
            <a:off x="3429000" y="1371600"/>
            <a:ext cx="1852501" cy="2562225"/>
          </a:xfrm>
          <a:prstGeom prst="rect">
            <a:avLst/>
          </a:prstGeom>
          <a:noFill/>
          <a:ln w="9525">
            <a:solidFill>
              <a:srgbClr val="002060"/>
            </a:solidFill>
            <a:miter lim="800000"/>
            <a:headEnd/>
            <a:tailEnd/>
          </a:ln>
        </p:spPr>
      </p:pic>
      <p:sp>
        <p:nvSpPr>
          <p:cNvPr id="9" name="Right Arrow 8"/>
          <p:cNvSpPr/>
          <p:nvPr/>
        </p:nvSpPr>
        <p:spPr>
          <a:xfrm>
            <a:off x="2590800" y="2286000"/>
            <a:ext cx="685800" cy="6858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362200" y="1752600"/>
            <a:ext cx="1066800" cy="523220"/>
          </a:xfrm>
          <a:prstGeom prst="rect">
            <a:avLst/>
          </a:prstGeom>
          <a:noFill/>
        </p:spPr>
        <p:txBody>
          <a:bodyPr wrap="square" rtlCol="0">
            <a:spAutoFit/>
          </a:bodyPr>
          <a:lstStyle/>
          <a:p>
            <a:pPr algn="ctr"/>
            <a:r>
              <a:rPr lang="en-US" sz="1400" dirty="0" smtClean="0"/>
              <a:t>Down</a:t>
            </a:r>
          </a:p>
          <a:p>
            <a:pPr algn="ctr"/>
            <a:r>
              <a:rPr lang="en-US" sz="1400" dirty="0" smtClean="0"/>
              <a:t>Sampling</a:t>
            </a:r>
            <a:endParaRPr lang="en-US" sz="1400" dirty="0"/>
          </a:p>
        </p:txBody>
      </p:sp>
      <p:pic>
        <p:nvPicPr>
          <p:cNvPr id="4102" name="Picture 6"/>
          <p:cNvPicPr>
            <a:picLocks noChangeAspect="1" noChangeArrowheads="1"/>
          </p:cNvPicPr>
          <p:nvPr/>
        </p:nvPicPr>
        <p:blipFill>
          <a:blip r:embed="rId7" cstate="print"/>
          <a:srcRect/>
          <a:stretch>
            <a:fillRect/>
          </a:stretch>
        </p:blipFill>
        <p:spPr bwMode="auto">
          <a:xfrm>
            <a:off x="6477000" y="1371600"/>
            <a:ext cx="1796663" cy="2590800"/>
          </a:xfrm>
          <a:prstGeom prst="rect">
            <a:avLst/>
          </a:prstGeom>
          <a:noFill/>
          <a:ln w="9525">
            <a:solidFill>
              <a:srgbClr val="002060"/>
            </a:solidFill>
            <a:miter lim="800000"/>
            <a:headEnd/>
            <a:tailEnd/>
          </a:ln>
        </p:spPr>
      </p:pic>
      <p:sp>
        <p:nvSpPr>
          <p:cNvPr id="13" name="Right Arrow 12"/>
          <p:cNvSpPr/>
          <p:nvPr/>
        </p:nvSpPr>
        <p:spPr>
          <a:xfrm>
            <a:off x="5562600" y="2286000"/>
            <a:ext cx="685800" cy="6858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334000" y="1600200"/>
            <a:ext cx="1066800" cy="738664"/>
          </a:xfrm>
          <a:prstGeom prst="rect">
            <a:avLst/>
          </a:prstGeom>
          <a:noFill/>
        </p:spPr>
        <p:txBody>
          <a:bodyPr wrap="square" rtlCol="0">
            <a:spAutoFit/>
          </a:bodyPr>
          <a:lstStyle/>
          <a:p>
            <a:pPr algn="ctr"/>
            <a:r>
              <a:rPr lang="en-US" sz="1400" dirty="0" smtClean="0"/>
              <a:t>Locate</a:t>
            </a:r>
          </a:p>
          <a:p>
            <a:pPr algn="ctr"/>
            <a:r>
              <a:rPr lang="en-US" sz="1400" dirty="0" smtClean="0"/>
              <a:t>Potential</a:t>
            </a:r>
          </a:p>
          <a:p>
            <a:pPr algn="ctr"/>
            <a:r>
              <a:rPr lang="en-US" sz="1400" dirty="0" smtClean="0"/>
              <a:t>Windows</a:t>
            </a:r>
            <a:endParaRPr lang="en-US" sz="1400" dirty="0"/>
          </a:p>
        </p:txBody>
      </p:sp>
      <p:sp>
        <p:nvSpPr>
          <p:cNvPr id="15" name="Bent Arrow 14"/>
          <p:cNvSpPr/>
          <p:nvPr/>
        </p:nvSpPr>
        <p:spPr>
          <a:xfrm rot="10800000">
            <a:off x="6705600" y="4343400"/>
            <a:ext cx="1143000" cy="1143000"/>
          </a:xfrm>
          <a:prstGeom prst="ben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Box 15"/>
          <p:cNvSpPr txBox="1"/>
          <p:nvPr/>
        </p:nvSpPr>
        <p:spPr>
          <a:xfrm>
            <a:off x="6629400" y="4572000"/>
            <a:ext cx="1066800" cy="307777"/>
          </a:xfrm>
          <a:prstGeom prst="rect">
            <a:avLst/>
          </a:prstGeom>
          <a:noFill/>
        </p:spPr>
        <p:txBody>
          <a:bodyPr wrap="square" rtlCol="0">
            <a:spAutoFit/>
          </a:bodyPr>
          <a:lstStyle/>
          <a:p>
            <a:pPr algn="ctr"/>
            <a:r>
              <a:rPr lang="en-US" sz="1400" dirty="0" smtClean="0"/>
              <a:t>Hashing</a:t>
            </a:r>
            <a:endParaRPr lang="en-US" sz="1400" dirty="0"/>
          </a:p>
        </p:txBody>
      </p:sp>
      <p:grpSp>
        <p:nvGrpSpPr>
          <p:cNvPr id="3" name="Group 49"/>
          <p:cNvGrpSpPr/>
          <p:nvPr/>
        </p:nvGrpSpPr>
        <p:grpSpPr>
          <a:xfrm>
            <a:off x="2743200" y="4038600"/>
            <a:ext cx="3886200" cy="2819400"/>
            <a:chOff x="2743200" y="4038600"/>
            <a:chExt cx="3886200" cy="2819400"/>
          </a:xfrm>
        </p:grpSpPr>
        <p:sp>
          <p:nvSpPr>
            <p:cNvPr id="17" name="Cloud 16"/>
            <p:cNvSpPr/>
            <p:nvPr/>
          </p:nvSpPr>
          <p:spPr>
            <a:xfrm>
              <a:off x="2743200" y="4038600"/>
              <a:ext cx="3886200" cy="2819400"/>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gnetic Disk 17"/>
            <p:cNvSpPr/>
            <p:nvPr/>
          </p:nvSpPr>
          <p:spPr>
            <a:xfrm>
              <a:off x="3429000" y="4724400"/>
              <a:ext cx="457200" cy="381000"/>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agnetic Disk 18"/>
            <p:cNvSpPr/>
            <p:nvPr/>
          </p:nvSpPr>
          <p:spPr>
            <a:xfrm>
              <a:off x="4114800" y="4724400"/>
              <a:ext cx="457200" cy="381000"/>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Magnetic Disk 19"/>
            <p:cNvSpPr/>
            <p:nvPr/>
          </p:nvSpPr>
          <p:spPr>
            <a:xfrm>
              <a:off x="4724400" y="4724400"/>
              <a:ext cx="457200" cy="381000"/>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Magnetic Disk 20"/>
            <p:cNvSpPr/>
            <p:nvPr/>
          </p:nvSpPr>
          <p:spPr>
            <a:xfrm>
              <a:off x="5334000" y="4724400"/>
              <a:ext cx="457200" cy="381000"/>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Magnetic Disk 21"/>
            <p:cNvSpPr/>
            <p:nvPr/>
          </p:nvSpPr>
          <p:spPr>
            <a:xfrm>
              <a:off x="3657600" y="5257800"/>
              <a:ext cx="457200" cy="381000"/>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Magnetic Disk 22"/>
            <p:cNvSpPr/>
            <p:nvPr/>
          </p:nvSpPr>
          <p:spPr>
            <a:xfrm>
              <a:off x="4267200" y="5257800"/>
              <a:ext cx="457200" cy="381000"/>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gnetic Disk 23"/>
            <p:cNvSpPr/>
            <p:nvPr/>
          </p:nvSpPr>
          <p:spPr>
            <a:xfrm>
              <a:off x="4953000" y="5257800"/>
              <a:ext cx="457200" cy="381000"/>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Magnetic Disk 24"/>
            <p:cNvSpPr/>
            <p:nvPr/>
          </p:nvSpPr>
          <p:spPr>
            <a:xfrm>
              <a:off x="5562600" y="5257800"/>
              <a:ext cx="457200" cy="381000"/>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Magnetic Disk 25"/>
            <p:cNvSpPr/>
            <p:nvPr/>
          </p:nvSpPr>
          <p:spPr>
            <a:xfrm>
              <a:off x="3352800" y="5791200"/>
              <a:ext cx="457200" cy="381000"/>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Magnetic Disk 26"/>
            <p:cNvSpPr/>
            <p:nvPr/>
          </p:nvSpPr>
          <p:spPr>
            <a:xfrm>
              <a:off x="3962400" y="5791200"/>
              <a:ext cx="457200" cy="381000"/>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Magnetic Disk 27"/>
            <p:cNvSpPr/>
            <p:nvPr/>
          </p:nvSpPr>
          <p:spPr>
            <a:xfrm>
              <a:off x="4572000" y="5791200"/>
              <a:ext cx="457200" cy="381000"/>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Magnetic Disk 28"/>
            <p:cNvSpPr/>
            <p:nvPr/>
          </p:nvSpPr>
          <p:spPr>
            <a:xfrm>
              <a:off x="5257800" y="5791200"/>
              <a:ext cx="457200" cy="381000"/>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Magnetic Disk 29"/>
            <p:cNvSpPr/>
            <p:nvPr/>
          </p:nvSpPr>
          <p:spPr>
            <a:xfrm>
              <a:off x="5943600" y="4724400"/>
              <a:ext cx="457200" cy="381000"/>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114800" y="4343400"/>
              <a:ext cx="1828800" cy="307777"/>
            </a:xfrm>
            <a:prstGeom prst="rect">
              <a:avLst/>
            </a:prstGeom>
            <a:noFill/>
          </p:spPr>
          <p:txBody>
            <a:bodyPr wrap="square" rtlCol="0">
              <a:spAutoFit/>
            </a:bodyPr>
            <a:lstStyle/>
            <a:p>
              <a:pPr algn="ctr"/>
              <a:r>
                <a:rPr lang="en-US" sz="1400" dirty="0" smtClean="0"/>
                <a:t>Hash Signature</a:t>
              </a:r>
              <a:endParaRPr lang="en-US" sz="1400" dirty="0"/>
            </a:p>
          </p:txBody>
        </p:sp>
      </p:grpSp>
      <p:sp>
        <p:nvSpPr>
          <p:cNvPr id="49" name="TextBox 48"/>
          <p:cNvSpPr txBox="1"/>
          <p:nvPr/>
        </p:nvSpPr>
        <p:spPr>
          <a:xfrm>
            <a:off x="685800" y="5715000"/>
            <a:ext cx="2057400" cy="923330"/>
          </a:xfrm>
          <a:prstGeom prst="rect">
            <a:avLst/>
          </a:prstGeom>
          <a:noFill/>
        </p:spPr>
        <p:txBody>
          <a:bodyPr wrap="square" rtlCol="0">
            <a:spAutoFit/>
          </a:bodyPr>
          <a:lstStyle/>
          <a:p>
            <a:pPr algn="ctr"/>
            <a:r>
              <a:rPr lang="en-US" dirty="0" smtClean="0"/>
              <a:t>Compute all pair distances</a:t>
            </a:r>
            <a:endParaRPr lang="en-US" dirty="0"/>
          </a:p>
          <a:p>
            <a:pPr algn="ctr"/>
            <a:r>
              <a:rPr lang="en-US" dirty="0" smtClean="0"/>
              <a:t>(GHT distance)</a:t>
            </a:r>
          </a:p>
        </p:txBody>
      </p:sp>
      <p:sp>
        <p:nvSpPr>
          <p:cNvPr id="40" name="Slide Number Placeholder 39"/>
          <p:cNvSpPr>
            <a:spLocks noGrp="1"/>
          </p:cNvSpPr>
          <p:nvPr>
            <p:ph type="sldNum" sz="quarter" idx="15"/>
          </p:nvPr>
        </p:nvSpPr>
        <p:spPr/>
        <p:txBody>
          <a:bodyPr/>
          <a:lstStyle/>
          <a:p>
            <a:fld id="{2D63B8C5-3510-46A3-A367-588D93808B4C}" type="slidenum">
              <a:rPr lang="en-US" smtClean="0"/>
              <a:pPr/>
              <a:t>13</a:t>
            </a:fld>
            <a:endParaRPr lang="en-US"/>
          </a:p>
        </p:txBody>
      </p:sp>
      <p:grpSp>
        <p:nvGrpSpPr>
          <p:cNvPr id="5" name="Group 50"/>
          <p:cNvGrpSpPr/>
          <p:nvPr/>
        </p:nvGrpSpPr>
        <p:grpSpPr>
          <a:xfrm>
            <a:off x="685800" y="4191000"/>
            <a:ext cx="2971800" cy="1447800"/>
            <a:chOff x="685800" y="4191000"/>
            <a:chExt cx="2971800" cy="1447800"/>
          </a:xfrm>
        </p:grpSpPr>
        <p:sp>
          <p:nvSpPr>
            <p:cNvPr id="32" name="Flowchart: Magnetic Disk 31"/>
            <p:cNvSpPr/>
            <p:nvPr/>
          </p:nvSpPr>
          <p:spPr>
            <a:xfrm>
              <a:off x="685800" y="4191000"/>
              <a:ext cx="1828800" cy="1447800"/>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3" name="Picture 7"/>
            <p:cNvPicPr>
              <a:picLocks noChangeAspect="1" noChangeArrowheads="1"/>
            </p:cNvPicPr>
            <p:nvPr/>
          </p:nvPicPr>
          <p:blipFill>
            <a:blip r:embed="rId3" cstate="print"/>
            <a:srcRect/>
            <a:stretch>
              <a:fillRect/>
            </a:stretch>
          </p:blipFill>
          <p:spPr bwMode="auto">
            <a:xfrm>
              <a:off x="762000" y="4800600"/>
              <a:ext cx="249836" cy="381000"/>
            </a:xfrm>
            <a:prstGeom prst="rect">
              <a:avLst/>
            </a:prstGeom>
            <a:noFill/>
            <a:ln w="9525">
              <a:noFill/>
              <a:miter lim="800000"/>
              <a:headEnd/>
              <a:tailEnd/>
            </a:ln>
          </p:spPr>
        </p:pic>
        <p:pic>
          <p:nvPicPr>
            <p:cNvPr id="4104" name="Picture 8"/>
            <p:cNvPicPr>
              <a:picLocks noChangeAspect="1" noChangeArrowheads="1"/>
            </p:cNvPicPr>
            <p:nvPr/>
          </p:nvPicPr>
          <p:blipFill>
            <a:blip r:embed="rId4" cstate="print"/>
            <a:srcRect/>
            <a:stretch>
              <a:fillRect/>
            </a:stretch>
          </p:blipFill>
          <p:spPr bwMode="auto">
            <a:xfrm>
              <a:off x="1143000" y="4953000"/>
              <a:ext cx="304800" cy="409575"/>
            </a:xfrm>
            <a:prstGeom prst="rect">
              <a:avLst/>
            </a:prstGeom>
            <a:noFill/>
            <a:ln w="9525">
              <a:noFill/>
              <a:miter lim="800000"/>
              <a:headEnd/>
              <a:tailEnd/>
            </a:ln>
          </p:spPr>
        </p:pic>
        <p:pic>
          <p:nvPicPr>
            <p:cNvPr id="4105" name="Picture 9"/>
            <p:cNvPicPr>
              <a:picLocks noChangeAspect="1" noChangeArrowheads="1"/>
            </p:cNvPicPr>
            <p:nvPr/>
          </p:nvPicPr>
          <p:blipFill>
            <a:blip r:embed="rId8" cstate="print"/>
            <a:srcRect/>
            <a:stretch>
              <a:fillRect/>
            </a:stretch>
          </p:blipFill>
          <p:spPr bwMode="auto">
            <a:xfrm>
              <a:off x="1600200" y="4953000"/>
              <a:ext cx="316442" cy="438150"/>
            </a:xfrm>
            <a:prstGeom prst="rect">
              <a:avLst/>
            </a:prstGeom>
            <a:noFill/>
            <a:ln w="9525">
              <a:noFill/>
              <a:miter lim="800000"/>
              <a:headEnd/>
              <a:tailEnd/>
            </a:ln>
          </p:spPr>
        </p:pic>
        <p:pic>
          <p:nvPicPr>
            <p:cNvPr id="4106" name="Picture 10"/>
            <p:cNvPicPr>
              <a:picLocks noChangeAspect="1" noChangeArrowheads="1"/>
            </p:cNvPicPr>
            <p:nvPr/>
          </p:nvPicPr>
          <p:blipFill>
            <a:blip r:embed="rId9" cstate="print"/>
            <a:srcRect/>
            <a:stretch>
              <a:fillRect/>
            </a:stretch>
          </p:blipFill>
          <p:spPr bwMode="auto">
            <a:xfrm>
              <a:off x="2057400" y="4800600"/>
              <a:ext cx="304799" cy="457200"/>
            </a:xfrm>
            <a:prstGeom prst="rect">
              <a:avLst/>
            </a:prstGeom>
            <a:noFill/>
            <a:ln w="9525">
              <a:noFill/>
              <a:miter lim="800000"/>
              <a:headEnd/>
              <a:tailEnd/>
            </a:ln>
          </p:spPr>
        </p:pic>
        <p:cxnSp>
          <p:nvCxnSpPr>
            <p:cNvPr id="38" name="Straight Connector 37"/>
            <p:cNvCxnSpPr>
              <a:endCxn id="18" idx="1"/>
            </p:cNvCxnSpPr>
            <p:nvPr/>
          </p:nvCxnSpPr>
          <p:spPr>
            <a:xfrm>
              <a:off x="2438400" y="4343400"/>
              <a:ext cx="12192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a:endCxn id="18" idx="3"/>
            </p:cNvCxnSpPr>
            <p:nvPr/>
          </p:nvCxnSpPr>
          <p:spPr>
            <a:xfrm flipV="1">
              <a:off x="2438400" y="5105400"/>
              <a:ext cx="1219200" cy="3810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a:off x="720462" y="1040928"/>
            <a:ext cx="1625766" cy="307777"/>
          </a:xfrm>
          <a:prstGeom prst="rect">
            <a:avLst/>
          </a:prstGeom>
          <a:noFill/>
        </p:spPr>
        <p:txBody>
          <a:bodyPr wrap="none" rtlCol="0">
            <a:spAutoFit/>
          </a:bodyPr>
          <a:lstStyle/>
          <a:p>
            <a:r>
              <a:rPr lang="en-US" sz="1400" dirty="0" smtClean="0"/>
              <a:t>1000x1000 pixel</a:t>
            </a:r>
            <a:r>
              <a:rPr lang="en-US" sz="1400" baseline="30000" dirty="0" smtClean="0"/>
              <a:t>2</a:t>
            </a:r>
            <a:endParaRPr lang="en-US" sz="1400" baseline="30000" dirty="0"/>
          </a:p>
        </p:txBody>
      </p:sp>
      <p:sp>
        <p:nvSpPr>
          <p:cNvPr id="42" name="TextBox 41"/>
          <p:cNvSpPr txBox="1"/>
          <p:nvPr/>
        </p:nvSpPr>
        <p:spPr>
          <a:xfrm>
            <a:off x="3679999" y="1063752"/>
            <a:ext cx="1426994" cy="307777"/>
          </a:xfrm>
          <a:prstGeom prst="rect">
            <a:avLst/>
          </a:prstGeom>
          <a:noFill/>
        </p:spPr>
        <p:txBody>
          <a:bodyPr wrap="none" rtlCol="0">
            <a:spAutoFit/>
          </a:bodyPr>
          <a:lstStyle/>
          <a:p>
            <a:r>
              <a:rPr lang="en-US" sz="1400" dirty="0" smtClean="0"/>
              <a:t>250x250 pixel</a:t>
            </a:r>
            <a:r>
              <a:rPr lang="en-US" sz="1400" baseline="30000" dirty="0" smtClean="0"/>
              <a:t>2</a:t>
            </a:r>
            <a:endParaRPr lang="en-US" sz="1400" baseline="30000" dirty="0"/>
          </a:p>
        </p:txBody>
      </p:sp>
      <p:sp>
        <p:nvSpPr>
          <p:cNvPr id="45" name="TextBox 44"/>
          <p:cNvSpPr txBox="1"/>
          <p:nvPr/>
        </p:nvSpPr>
        <p:spPr>
          <a:xfrm>
            <a:off x="6419088" y="1063752"/>
            <a:ext cx="1946367" cy="307777"/>
          </a:xfrm>
          <a:prstGeom prst="rect">
            <a:avLst/>
          </a:prstGeom>
          <a:noFill/>
        </p:spPr>
        <p:txBody>
          <a:bodyPr wrap="none" rtlCol="0">
            <a:spAutoFit/>
          </a:bodyPr>
          <a:lstStyle/>
          <a:p>
            <a:r>
              <a:rPr lang="en-US" sz="1400" dirty="0" smtClean="0"/>
              <a:t>15 potential windows</a:t>
            </a:r>
            <a:endParaRPr lang="en-US" sz="1400" baseline="30000"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diamond(out)">
                                      <p:cBhvr>
                                        <p:cTn id="7" dur="500"/>
                                        <p:tgtEl>
                                          <p:spTgt spid="5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left)">
                                      <p:cBhvr>
                                        <p:cTn id="11" dur="1000"/>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500"/>
                            </p:stCondLst>
                            <p:childTnLst>
                              <p:par>
                                <p:cTn id="21" presetID="22" presetClass="entr" presetSubtype="1" fill="hold" nodeType="afterEffect">
                                  <p:stCondLst>
                                    <p:cond delay="0"/>
                                  </p:stCondLst>
                                  <p:childTnLst>
                                    <p:set>
                                      <p:cBhvr>
                                        <p:cTn id="22" dur="1" fill="hold">
                                          <p:stCondLst>
                                            <p:cond delay="0"/>
                                          </p:stCondLst>
                                        </p:cTn>
                                        <p:tgtEl>
                                          <p:spTgt spid="4101"/>
                                        </p:tgtEl>
                                        <p:attrNameLst>
                                          <p:attrName>style.visibility</p:attrName>
                                        </p:attrNameLst>
                                      </p:cBhvr>
                                      <p:to>
                                        <p:strVal val="visible"/>
                                      </p:to>
                                    </p:set>
                                    <p:animEffect transition="in" filter="wipe(up)">
                                      <p:cBhvr>
                                        <p:cTn id="23" dur="1000"/>
                                        <p:tgtEl>
                                          <p:spTgt spid="4101"/>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left)">
                                      <p:cBhvr>
                                        <p:cTn id="27" dur="1000"/>
                                        <p:tgtEl>
                                          <p:spTgt spid="4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00"/>
                            </p:stCondLst>
                            <p:childTnLst>
                              <p:par>
                                <p:cTn id="37" presetID="22" presetClass="entr" presetSubtype="1" fill="hold" nodeType="afterEffect">
                                  <p:stCondLst>
                                    <p:cond delay="0"/>
                                  </p:stCondLst>
                                  <p:childTnLst>
                                    <p:set>
                                      <p:cBhvr>
                                        <p:cTn id="38" dur="1" fill="hold">
                                          <p:stCondLst>
                                            <p:cond delay="0"/>
                                          </p:stCondLst>
                                        </p:cTn>
                                        <p:tgtEl>
                                          <p:spTgt spid="4102"/>
                                        </p:tgtEl>
                                        <p:attrNameLst>
                                          <p:attrName>style.visibility</p:attrName>
                                        </p:attrNameLst>
                                      </p:cBhvr>
                                      <p:to>
                                        <p:strVal val="visible"/>
                                      </p:to>
                                    </p:set>
                                    <p:animEffect transition="in" filter="wipe(up)">
                                      <p:cBhvr>
                                        <p:cTn id="39" dur="1000"/>
                                        <p:tgtEl>
                                          <p:spTgt spid="4102"/>
                                        </p:tgtEl>
                                      </p:cBhvr>
                                    </p:animEffect>
                                  </p:childTnLst>
                                </p:cTn>
                              </p:par>
                            </p:childTnLst>
                          </p:cTn>
                        </p:par>
                        <p:par>
                          <p:cTn id="40" fill="hold">
                            <p:stCondLst>
                              <p:cond delay="1500"/>
                            </p:stCondLst>
                            <p:childTnLst>
                              <p:par>
                                <p:cTn id="41" presetID="22" presetClass="entr" presetSubtype="8" fill="hold" grpId="0" nodeType="after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wipe(left)">
                                      <p:cBhvr>
                                        <p:cTn id="43" dur="2000"/>
                                        <p:tgtEl>
                                          <p:spTgt spid="4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2"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childTnLst>
                          </p:cTn>
                        </p:par>
                        <p:par>
                          <p:cTn id="52" fill="hold">
                            <p:stCondLst>
                              <p:cond delay="500"/>
                            </p:stCondLst>
                            <p:childTnLst>
                              <p:par>
                                <p:cTn id="53" presetID="22" presetClass="entr" presetSubtype="2"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right)">
                                      <p:cBhvr>
                                        <p:cTn id="55" dur="1000"/>
                                        <p:tgtEl>
                                          <p:spTgt spid="3"/>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nodeType="click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wipe(right)">
                                      <p:cBhvr>
                                        <p:cTn id="60" dur="500"/>
                                        <p:tgtEl>
                                          <p:spTgt spid="5"/>
                                        </p:tgtEl>
                                      </p:cBhvr>
                                    </p:animEffect>
                                  </p:childTnLst>
                                </p:cTn>
                              </p:par>
                            </p:childTnLst>
                          </p:cTn>
                        </p:par>
                        <p:par>
                          <p:cTn id="61" fill="hold">
                            <p:stCondLst>
                              <p:cond delay="500"/>
                            </p:stCondLst>
                            <p:childTnLst>
                              <p:par>
                                <p:cTn id="62" presetID="22" presetClass="entr" presetSubtype="1" fill="hold" grpId="0"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up)">
                                      <p:cBhvr>
                                        <p:cTn id="6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3" grpId="0" animBg="1"/>
      <p:bldP spid="14" grpId="0"/>
      <p:bldP spid="15" grpId="0" animBg="1"/>
      <p:bldP spid="16" grpId="0"/>
      <p:bldP spid="49" grpId="0"/>
      <p:bldP spid="41" grpId="0"/>
      <p:bldP spid="42"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dirty="0" smtClean="0"/>
              <a:t>Key Idea 1: </a:t>
            </a:r>
            <a:r>
              <a:rPr lang="en-US" dirty="0" err="1" smtClean="0"/>
              <a:t>Downsampling</a:t>
            </a:r>
            <a:endParaRPr lang="en-US" dirty="0"/>
          </a:p>
        </p:txBody>
      </p:sp>
      <p:sp>
        <p:nvSpPr>
          <p:cNvPr id="3" name="Content Placeholder 2"/>
          <p:cNvSpPr>
            <a:spLocks noGrp="1"/>
          </p:cNvSpPr>
          <p:nvPr>
            <p:ph sz="quarter" idx="1"/>
          </p:nvPr>
        </p:nvSpPr>
        <p:spPr>
          <a:xfrm>
            <a:off x="762000" y="5410200"/>
            <a:ext cx="7467600" cy="1143000"/>
          </a:xfrm>
        </p:spPr>
        <p:txBody>
          <a:bodyPr/>
          <a:lstStyle/>
          <a:p>
            <a:r>
              <a:rPr lang="en-US" dirty="0" smtClean="0"/>
              <a:t>Reduce search space. </a:t>
            </a:r>
          </a:p>
          <a:p>
            <a:r>
              <a:rPr lang="en-US" dirty="0" smtClean="0"/>
              <a:t>Increase the quality of matching.</a:t>
            </a:r>
          </a:p>
          <a:p>
            <a:endParaRPr lang="en-US" dirty="0"/>
          </a:p>
        </p:txBody>
      </p:sp>
      <p:pic>
        <p:nvPicPr>
          <p:cNvPr id="220"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462783" y="1185056"/>
            <a:ext cx="1495929" cy="1771452"/>
          </a:xfrm>
          <a:prstGeom prst="rect">
            <a:avLst/>
          </a:prstGeom>
          <a:noFill/>
          <a:ln w="9525">
            <a:noFill/>
            <a:miter lim="800000"/>
            <a:headEnd/>
            <a:tailEnd/>
          </a:ln>
        </p:spPr>
      </p:pic>
      <p:pic>
        <p:nvPicPr>
          <p:cNvPr id="221"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014984" y="1187801"/>
            <a:ext cx="1295400" cy="1738415"/>
          </a:xfrm>
          <a:prstGeom prst="rect">
            <a:avLst/>
          </a:prstGeom>
          <a:noFill/>
          <a:ln w="9525">
            <a:noFill/>
            <a:miter lim="800000"/>
            <a:headEnd/>
            <a:tailEnd/>
          </a:ln>
        </p:spPr>
      </p:pic>
      <p:grpSp>
        <p:nvGrpSpPr>
          <p:cNvPr id="275" name="Group 274"/>
          <p:cNvGrpSpPr/>
          <p:nvPr/>
        </p:nvGrpSpPr>
        <p:grpSpPr>
          <a:xfrm>
            <a:off x="4215384" y="1179032"/>
            <a:ext cx="3838028" cy="1688814"/>
            <a:chOff x="4215384" y="1179032"/>
            <a:chExt cx="3838028" cy="1688814"/>
          </a:xfrm>
        </p:grpSpPr>
        <p:grpSp>
          <p:nvGrpSpPr>
            <p:cNvPr id="5" name="Group 6"/>
            <p:cNvGrpSpPr>
              <a:grpSpLocks/>
            </p:cNvGrpSpPr>
            <p:nvPr/>
          </p:nvGrpSpPr>
          <p:grpSpPr bwMode="auto">
            <a:xfrm>
              <a:off x="4901184" y="1179032"/>
              <a:ext cx="1489509" cy="1688814"/>
              <a:chOff x="1853854" y="334123"/>
              <a:chExt cx="5438775" cy="6015038"/>
            </a:xfrm>
          </p:grpSpPr>
          <p:pic>
            <p:nvPicPr>
              <p:cNvPr id="223"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853854" y="334123"/>
                <a:ext cx="5438775" cy="5781675"/>
              </a:xfrm>
              <a:prstGeom prst="rect">
                <a:avLst/>
              </a:prstGeom>
              <a:noFill/>
              <a:ln w="9525">
                <a:noFill/>
                <a:miter lim="800000"/>
                <a:headEnd/>
                <a:tailEnd/>
              </a:ln>
            </p:spPr>
          </p:pic>
          <p:pic>
            <p:nvPicPr>
              <p:cNvPr id="224"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621569" y="415086"/>
                <a:ext cx="4419600" cy="5934075"/>
              </a:xfrm>
              <a:prstGeom prst="rect">
                <a:avLst/>
              </a:prstGeom>
              <a:noFill/>
              <a:ln w="9525">
                <a:noFill/>
                <a:miter lim="800000"/>
                <a:headEnd/>
                <a:tailEnd/>
              </a:ln>
            </p:spPr>
          </p:pic>
        </p:grpSp>
        <p:sp>
          <p:nvSpPr>
            <p:cNvPr id="435" name="TextBox 434"/>
            <p:cNvSpPr txBox="1"/>
            <p:nvPr/>
          </p:nvSpPr>
          <p:spPr>
            <a:xfrm>
              <a:off x="6501384" y="1560884"/>
              <a:ext cx="1552028" cy="369332"/>
            </a:xfrm>
            <a:prstGeom prst="rect">
              <a:avLst/>
            </a:prstGeom>
            <a:noFill/>
          </p:spPr>
          <p:txBody>
            <a:bodyPr wrap="none" rtlCol="0">
              <a:spAutoFit/>
            </a:bodyPr>
            <a:lstStyle/>
            <a:p>
              <a:r>
                <a:rPr lang="en-US" dirty="0" smtClean="0"/>
                <a:t>Overlap 16%</a:t>
              </a:r>
              <a:endParaRPr lang="en-US" dirty="0"/>
            </a:p>
          </p:txBody>
        </p:sp>
        <p:sp>
          <p:nvSpPr>
            <p:cNvPr id="437" name="Right Arrow 436"/>
            <p:cNvSpPr/>
            <p:nvPr/>
          </p:nvSpPr>
          <p:spPr>
            <a:xfrm>
              <a:off x="4215384" y="1789484"/>
              <a:ext cx="533400" cy="685800"/>
            </a:xfrm>
            <a:prstGeom prst="rightArrow">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5" name="Group 384"/>
          <p:cNvGrpSpPr/>
          <p:nvPr/>
        </p:nvGrpSpPr>
        <p:grpSpPr>
          <a:xfrm>
            <a:off x="1014984" y="3313484"/>
            <a:ext cx="3013148" cy="1760538"/>
            <a:chOff x="1014984" y="3313484"/>
            <a:chExt cx="3013148" cy="1760538"/>
          </a:xfrm>
        </p:grpSpPr>
        <p:grpSp>
          <p:nvGrpSpPr>
            <p:cNvPr id="6" name="Group 10"/>
            <p:cNvGrpSpPr>
              <a:grpSpLocks/>
            </p:cNvGrpSpPr>
            <p:nvPr/>
          </p:nvGrpSpPr>
          <p:grpSpPr bwMode="auto">
            <a:xfrm>
              <a:off x="1014984" y="3313484"/>
              <a:ext cx="1211263" cy="1760538"/>
              <a:chOff x="457200" y="1371600"/>
              <a:chExt cx="1828800" cy="2590800"/>
            </a:xfrm>
          </p:grpSpPr>
          <p:sp>
            <p:nvSpPr>
              <p:cNvPr id="226" name="Rectangle 225"/>
              <p:cNvSpPr/>
              <p:nvPr/>
            </p:nvSpPr>
            <p:spPr bwMode="auto">
              <a:xfrm>
                <a:off x="1219345" y="1371600"/>
                <a:ext cx="15312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27" name="Rectangle 226"/>
              <p:cNvSpPr/>
              <p:nvPr/>
            </p:nvSpPr>
            <p:spPr bwMode="auto">
              <a:xfrm>
                <a:off x="1372470" y="1371600"/>
                <a:ext cx="15138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28" name="Rectangle 227"/>
              <p:cNvSpPr/>
              <p:nvPr/>
            </p:nvSpPr>
            <p:spPr bwMode="auto">
              <a:xfrm>
                <a:off x="1523855" y="1371600"/>
                <a:ext cx="15312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29" name="Rectangle 228"/>
              <p:cNvSpPr/>
              <p:nvPr/>
            </p:nvSpPr>
            <p:spPr bwMode="auto">
              <a:xfrm>
                <a:off x="1066220" y="1524001"/>
                <a:ext cx="153125" cy="152399"/>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30" name="Rectangle 229"/>
              <p:cNvSpPr/>
              <p:nvPr/>
            </p:nvSpPr>
            <p:spPr bwMode="auto">
              <a:xfrm>
                <a:off x="1219345" y="1524001"/>
                <a:ext cx="153125" cy="152399"/>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31" name="Rectangle 230"/>
              <p:cNvSpPr/>
              <p:nvPr/>
            </p:nvSpPr>
            <p:spPr bwMode="auto">
              <a:xfrm>
                <a:off x="1523855" y="1524001"/>
                <a:ext cx="153125" cy="152399"/>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32" name="Rectangle 231"/>
              <p:cNvSpPr/>
              <p:nvPr/>
            </p:nvSpPr>
            <p:spPr bwMode="auto">
              <a:xfrm>
                <a:off x="1676980" y="1524001"/>
                <a:ext cx="151384" cy="152399"/>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33" name="Rectangle 232"/>
              <p:cNvSpPr/>
              <p:nvPr/>
            </p:nvSpPr>
            <p:spPr bwMode="auto">
              <a:xfrm>
                <a:off x="1066220" y="1676400"/>
                <a:ext cx="15312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34" name="Rectangle 233"/>
              <p:cNvSpPr/>
              <p:nvPr/>
            </p:nvSpPr>
            <p:spPr bwMode="auto">
              <a:xfrm>
                <a:off x="1676980" y="1676400"/>
                <a:ext cx="151384"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35" name="Rectangle 234"/>
              <p:cNvSpPr/>
              <p:nvPr/>
            </p:nvSpPr>
            <p:spPr bwMode="auto">
              <a:xfrm>
                <a:off x="1066220" y="1828800"/>
                <a:ext cx="153125" cy="152399"/>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36" name="Rectangle 235"/>
              <p:cNvSpPr/>
              <p:nvPr/>
            </p:nvSpPr>
            <p:spPr bwMode="auto">
              <a:xfrm>
                <a:off x="1219345" y="1828800"/>
                <a:ext cx="153125" cy="152399"/>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37" name="Rectangle 236"/>
              <p:cNvSpPr/>
              <p:nvPr/>
            </p:nvSpPr>
            <p:spPr bwMode="auto">
              <a:xfrm>
                <a:off x="1523855" y="1828800"/>
                <a:ext cx="153125" cy="152399"/>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38" name="Rectangle 237"/>
              <p:cNvSpPr/>
              <p:nvPr/>
            </p:nvSpPr>
            <p:spPr bwMode="auto">
              <a:xfrm>
                <a:off x="1676980" y="1828800"/>
                <a:ext cx="151384" cy="152399"/>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39" name="Rectangle 238"/>
              <p:cNvSpPr/>
              <p:nvPr/>
            </p:nvSpPr>
            <p:spPr bwMode="auto">
              <a:xfrm>
                <a:off x="761710" y="1981200"/>
                <a:ext cx="15312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40" name="Rectangle 239"/>
              <p:cNvSpPr/>
              <p:nvPr/>
            </p:nvSpPr>
            <p:spPr bwMode="auto">
              <a:xfrm>
                <a:off x="914835" y="1981200"/>
                <a:ext cx="151384"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41" name="Rectangle 240"/>
              <p:cNvSpPr/>
              <p:nvPr/>
            </p:nvSpPr>
            <p:spPr bwMode="auto">
              <a:xfrm>
                <a:off x="1066220" y="1981200"/>
                <a:ext cx="15312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42" name="Rectangle 241"/>
              <p:cNvSpPr/>
              <p:nvPr/>
            </p:nvSpPr>
            <p:spPr bwMode="auto">
              <a:xfrm>
                <a:off x="1219345" y="1981200"/>
                <a:ext cx="15312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43" name="Rectangle 242"/>
              <p:cNvSpPr/>
              <p:nvPr/>
            </p:nvSpPr>
            <p:spPr bwMode="auto">
              <a:xfrm>
                <a:off x="1372470" y="1981200"/>
                <a:ext cx="15138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44" name="Rectangle 243"/>
              <p:cNvSpPr/>
              <p:nvPr/>
            </p:nvSpPr>
            <p:spPr bwMode="auto">
              <a:xfrm>
                <a:off x="1523855" y="1981200"/>
                <a:ext cx="15312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45" name="Rectangle 244"/>
              <p:cNvSpPr/>
              <p:nvPr/>
            </p:nvSpPr>
            <p:spPr bwMode="auto">
              <a:xfrm>
                <a:off x="1676980" y="1981200"/>
                <a:ext cx="151384"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46" name="Rectangle 245"/>
              <p:cNvSpPr/>
              <p:nvPr/>
            </p:nvSpPr>
            <p:spPr bwMode="auto">
              <a:xfrm>
                <a:off x="1828365" y="1981200"/>
                <a:ext cx="15312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47" name="Rectangle 246"/>
              <p:cNvSpPr/>
              <p:nvPr/>
            </p:nvSpPr>
            <p:spPr bwMode="auto">
              <a:xfrm>
                <a:off x="1981490" y="1981200"/>
                <a:ext cx="15138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48" name="Rectangle 247"/>
              <p:cNvSpPr/>
              <p:nvPr/>
            </p:nvSpPr>
            <p:spPr bwMode="auto">
              <a:xfrm>
                <a:off x="1372470" y="2133600"/>
                <a:ext cx="151385" cy="152399"/>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49" name="Rectangle 248"/>
              <p:cNvSpPr/>
              <p:nvPr/>
            </p:nvSpPr>
            <p:spPr bwMode="auto">
              <a:xfrm>
                <a:off x="1372470" y="2286000"/>
                <a:ext cx="15138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50" name="Rectangle 249"/>
              <p:cNvSpPr/>
              <p:nvPr/>
            </p:nvSpPr>
            <p:spPr bwMode="auto">
              <a:xfrm>
                <a:off x="1372470" y="2438400"/>
                <a:ext cx="151385" cy="152399"/>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51" name="Rectangle 250"/>
              <p:cNvSpPr/>
              <p:nvPr/>
            </p:nvSpPr>
            <p:spPr bwMode="auto">
              <a:xfrm>
                <a:off x="1372470" y="2590800"/>
                <a:ext cx="15138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52" name="Rectangle 251"/>
              <p:cNvSpPr/>
              <p:nvPr/>
            </p:nvSpPr>
            <p:spPr bwMode="auto">
              <a:xfrm>
                <a:off x="1372470" y="2743200"/>
                <a:ext cx="151385" cy="152399"/>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53" name="Rectangle 252"/>
              <p:cNvSpPr/>
              <p:nvPr/>
            </p:nvSpPr>
            <p:spPr bwMode="auto">
              <a:xfrm>
                <a:off x="1372470" y="2895600"/>
                <a:ext cx="15138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54" name="Rectangle 253"/>
              <p:cNvSpPr/>
              <p:nvPr/>
            </p:nvSpPr>
            <p:spPr bwMode="auto">
              <a:xfrm>
                <a:off x="1372470" y="3048000"/>
                <a:ext cx="151385" cy="152399"/>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55" name="Rectangle 254"/>
              <p:cNvSpPr/>
              <p:nvPr/>
            </p:nvSpPr>
            <p:spPr bwMode="auto">
              <a:xfrm>
                <a:off x="610325" y="3200400"/>
                <a:ext cx="15138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56" name="Rectangle 255"/>
              <p:cNvSpPr/>
              <p:nvPr/>
            </p:nvSpPr>
            <p:spPr bwMode="auto">
              <a:xfrm>
                <a:off x="761710" y="3200400"/>
                <a:ext cx="15312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57" name="Rectangle 256"/>
              <p:cNvSpPr/>
              <p:nvPr/>
            </p:nvSpPr>
            <p:spPr bwMode="auto">
              <a:xfrm>
                <a:off x="914835" y="3200400"/>
                <a:ext cx="151384"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58" name="Rectangle 257"/>
              <p:cNvSpPr/>
              <p:nvPr/>
            </p:nvSpPr>
            <p:spPr bwMode="auto">
              <a:xfrm>
                <a:off x="1066220" y="3200400"/>
                <a:ext cx="15312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59" name="Rectangle 258"/>
              <p:cNvSpPr/>
              <p:nvPr/>
            </p:nvSpPr>
            <p:spPr bwMode="auto">
              <a:xfrm>
                <a:off x="1219345" y="3200400"/>
                <a:ext cx="15312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60" name="Rectangle 259"/>
              <p:cNvSpPr/>
              <p:nvPr/>
            </p:nvSpPr>
            <p:spPr bwMode="auto">
              <a:xfrm>
                <a:off x="1372470" y="3200400"/>
                <a:ext cx="15138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61" name="Rectangle 260"/>
              <p:cNvSpPr/>
              <p:nvPr/>
            </p:nvSpPr>
            <p:spPr bwMode="auto">
              <a:xfrm>
                <a:off x="1523855" y="3200400"/>
                <a:ext cx="15312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62" name="Rectangle 261"/>
              <p:cNvSpPr/>
              <p:nvPr/>
            </p:nvSpPr>
            <p:spPr bwMode="auto">
              <a:xfrm>
                <a:off x="1676980" y="3200400"/>
                <a:ext cx="151384"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63" name="Rectangle 262"/>
              <p:cNvSpPr/>
              <p:nvPr/>
            </p:nvSpPr>
            <p:spPr bwMode="auto">
              <a:xfrm>
                <a:off x="1828365" y="3200400"/>
                <a:ext cx="15312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64" name="Rectangle 263"/>
              <p:cNvSpPr/>
              <p:nvPr/>
            </p:nvSpPr>
            <p:spPr bwMode="auto">
              <a:xfrm>
                <a:off x="1981490" y="3200400"/>
                <a:ext cx="15138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65" name="Rectangle 264"/>
              <p:cNvSpPr/>
              <p:nvPr/>
            </p:nvSpPr>
            <p:spPr bwMode="auto">
              <a:xfrm>
                <a:off x="457200" y="3352800"/>
                <a:ext cx="153125" cy="152399"/>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66" name="Rectangle 265"/>
              <p:cNvSpPr/>
              <p:nvPr/>
            </p:nvSpPr>
            <p:spPr bwMode="auto">
              <a:xfrm>
                <a:off x="610325" y="3352800"/>
                <a:ext cx="151385" cy="152399"/>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67" name="Rectangle 266"/>
              <p:cNvSpPr/>
              <p:nvPr/>
            </p:nvSpPr>
            <p:spPr bwMode="auto">
              <a:xfrm>
                <a:off x="2132875" y="3809999"/>
                <a:ext cx="15312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68" name="Rectangle 267"/>
              <p:cNvSpPr/>
              <p:nvPr/>
            </p:nvSpPr>
            <p:spPr bwMode="auto">
              <a:xfrm>
                <a:off x="1981490" y="3352800"/>
                <a:ext cx="151385" cy="152399"/>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69" name="Rectangle 268"/>
              <p:cNvSpPr/>
              <p:nvPr/>
            </p:nvSpPr>
            <p:spPr bwMode="auto">
              <a:xfrm>
                <a:off x="2132875" y="3352800"/>
                <a:ext cx="153125" cy="152399"/>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70" name="Rectangle 269"/>
              <p:cNvSpPr/>
              <p:nvPr/>
            </p:nvSpPr>
            <p:spPr bwMode="auto">
              <a:xfrm>
                <a:off x="457200" y="3505200"/>
                <a:ext cx="15312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71" name="Rectangle 270"/>
              <p:cNvSpPr/>
              <p:nvPr/>
            </p:nvSpPr>
            <p:spPr bwMode="auto">
              <a:xfrm>
                <a:off x="2132875" y="3505200"/>
                <a:ext cx="15312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72" name="Rectangle 271"/>
              <p:cNvSpPr/>
              <p:nvPr/>
            </p:nvSpPr>
            <p:spPr bwMode="auto">
              <a:xfrm>
                <a:off x="457200" y="3657600"/>
                <a:ext cx="153125" cy="152399"/>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73" name="Rectangle 272"/>
              <p:cNvSpPr/>
              <p:nvPr/>
            </p:nvSpPr>
            <p:spPr bwMode="auto">
              <a:xfrm>
                <a:off x="2132875" y="3657600"/>
                <a:ext cx="153125" cy="152399"/>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74" name="Rectangle 273"/>
              <p:cNvSpPr/>
              <p:nvPr/>
            </p:nvSpPr>
            <p:spPr bwMode="auto">
              <a:xfrm>
                <a:off x="457200" y="3809999"/>
                <a:ext cx="15312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grpSp>
        <p:grpSp>
          <p:nvGrpSpPr>
            <p:cNvPr id="7" name="Group 60"/>
            <p:cNvGrpSpPr>
              <a:grpSpLocks/>
            </p:cNvGrpSpPr>
            <p:nvPr/>
          </p:nvGrpSpPr>
          <p:grpSpPr bwMode="auto">
            <a:xfrm>
              <a:off x="2615184" y="3313484"/>
              <a:ext cx="1412948" cy="1656977"/>
              <a:chOff x="3886200" y="2895600"/>
              <a:chExt cx="2133600" cy="2438400"/>
            </a:xfrm>
          </p:grpSpPr>
          <p:sp>
            <p:nvSpPr>
              <p:cNvPr id="276" name="Rectangle 61"/>
              <p:cNvSpPr>
                <a:spLocks noChangeArrowheads="1"/>
              </p:cNvSpPr>
              <p:nvPr/>
            </p:nvSpPr>
            <p:spPr bwMode="auto">
              <a:xfrm>
                <a:off x="5867400" y="38100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277" name="Rectangle 62"/>
              <p:cNvSpPr>
                <a:spLocks noChangeArrowheads="1"/>
              </p:cNvSpPr>
              <p:nvPr/>
            </p:nvSpPr>
            <p:spPr bwMode="auto">
              <a:xfrm>
                <a:off x="5867400" y="36576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278" name="Rectangle 63"/>
              <p:cNvSpPr>
                <a:spLocks noChangeArrowheads="1"/>
              </p:cNvSpPr>
              <p:nvPr/>
            </p:nvSpPr>
            <p:spPr bwMode="auto">
              <a:xfrm>
                <a:off x="5715000" y="35052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279" name="Rectangle 64"/>
              <p:cNvSpPr>
                <a:spLocks noChangeArrowheads="1"/>
              </p:cNvSpPr>
              <p:nvPr/>
            </p:nvSpPr>
            <p:spPr bwMode="auto">
              <a:xfrm>
                <a:off x="4800600" y="28956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280" name="Rectangle 65"/>
              <p:cNvSpPr>
                <a:spLocks noChangeArrowheads="1"/>
              </p:cNvSpPr>
              <p:nvPr/>
            </p:nvSpPr>
            <p:spPr bwMode="auto">
              <a:xfrm>
                <a:off x="4953000" y="28956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281" name="Rectangle 66"/>
              <p:cNvSpPr>
                <a:spLocks noChangeArrowheads="1"/>
              </p:cNvSpPr>
              <p:nvPr/>
            </p:nvSpPr>
            <p:spPr bwMode="auto">
              <a:xfrm>
                <a:off x="5105400" y="28956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282" name="Rectangle 67"/>
              <p:cNvSpPr>
                <a:spLocks noChangeArrowheads="1"/>
              </p:cNvSpPr>
              <p:nvPr/>
            </p:nvSpPr>
            <p:spPr bwMode="auto">
              <a:xfrm>
                <a:off x="4648200" y="30480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283" name="Rectangle 68"/>
              <p:cNvSpPr>
                <a:spLocks noChangeArrowheads="1"/>
              </p:cNvSpPr>
              <p:nvPr/>
            </p:nvSpPr>
            <p:spPr bwMode="auto">
              <a:xfrm>
                <a:off x="4800600" y="30480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284" name="Rectangle 69"/>
              <p:cNvSpPr>
                <a:spLocks noChangeArrowheads="1"/>
              </p:cNvSpPr>
              <p:nvPr/>
            </p:nvSpPr>
            <p:spPr bwMode="auto">
              <a:xfrm>
                <a:off x="5105400" y="30480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285" name="Rectangle 70"/>
              <p:cNvSpPr>
                <a:spLocks noChangeArrowheads="1"/>
              </p:cNvSpPr>
              <p:nvPr/>
            </p:nvSpPr>
            <p:spPr bwMode="auto">
              <a:xfrm>
                <a:off x="5257800" y="30480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286" name="Rectangle 71"/>
              <p:cNvSpPr>
                <a:spLocks noChangeArrowheads="1"/>
              </p:cNvSpPr>
              <p:nvPr/>
            </p:nvSpPr>
            <p:spPr bwMode="auto">
              <a:xfrm>
                <a:off x="4648200" y="32004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287" name="Rectangle 72"/>
              <p:cNvSpPr>
                <a:spLocks noChangeArrowheads="1"/>
              </p:cNvSpPr>
              <p:nvPr/>
            </p:nvSpPr>
            <p:spPr bwMode="auto">
              <a:xfrm>
                <a:off x="5257800" y="32004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288" name="Rectangle 73"/>
              <p:cNvSpPr>
                <a:spLocks noChangeArrowheads="1"/>
              </p:cNvSpPr>
              <p:nvPr/>
            </p:nvSpPr>
            <p:spPr bwMode="auto">
              <a:xfrm>
                <a:off x="4648200" y="33528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289" name="Rectangle 74"/>
              <p:cNvSpPr>
                <a:spLocks noChangeArrowheads="1"/>
              </p:cNvSpPr>
              <p:nvPr/>
            </p:nvSpPr>
            <p:spPr bwMode="auto">
              <a:xfrm>
                <a:off x="4800600" y="33528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290" name="Rectangle 75"/>
              <p:cNvSpPr>
                <a:spLocks noChangeArrowheads="1"/>
              </p:cNvSpPr>
              <p:nvPr/>
            </p:nvSpPr>
            <p:spPr bwMode="auto">
              <a:xfrm>
                <a:off x="5105400" y="33528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291" name="Rectangle 76"/>
              <p:cNvSpPr>
                <a:spLocks noChangeArrowheads="1"/>
              </p:cNvSpPr>
              <p:nvPr/>
            </p:nvSpPr>
            <p:spPr bwMode="auto">
              <a:xfrm>
                <a:off x="5257800" y="33528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292" name="Rectangle 77"/>
              <p:cNvSpPr>
                <a:spLocks noChangeArrowheads="1"/>
              </p:cNvSpPr>
              <p:nvPr/>
            </p:nvSpPr>
            <p:spPr bwMode="auto">
              <a:xfrm>
                <a:off x="4343400" y="35052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293" name="Rectangle 78"/>
              <p:cNvSpPr>
                <a:spLocks noChangeArrowheads="1"/>
              </p:cNvSpPr>
              <p:nvPr/>
            </p:nvSpPr>
            <p:spPr bwMode="auto">
              <a:xfrm>
                <a:off x="4495800" y="35052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294" name="Rectangle 79"/>
              <p:cNvSpPr>
                <a:spLocks noChangeArrowheads="1"/>
              </p:cNvSpPr>
              <p:nvPr/>
            </p:nvSpPr>
            <p:spPr bwMode="auto">
              <a:xfrm>
                <a:off x="4648200" y="35052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295" name="Rectangle 80"/>
              <p:cNvSpPr>
                <a:spLocks noChangeArrowheads="1"/>
              </p:cNvSpPr>
              <p:nvPr/>
            </p:nvSpPr>
            <p:spPr bwMode="auto">
              <a:xfrm>
                <a:off x="4800600" y="35052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296" name="Rectangle 81"/>
              <p:cNvSpPr>
                <a:spLocks noChangeArrowheads="1"/>
              </p:cNvSpPr>
              <p:nvPr/>
            </p:nvSpPr>
            <p:spPr bwMode="auto">
              <a:xfrm>
                <a:off x="4953000" y="35052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297" name="Rectangle 82"/>
              <p:cNvSpPr>
                <a:spLocks noChangeArrowheads="1"/>
              </p:cNvSpPr>
              <p:nvPr/>
            </p:nvSpPr>
            <p:spPr bwMode="auto">
              <a:xfrm>
                <a:off x="5105400" y="35052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298" name="Rectangle 83"/>
              <p:cNvSpPr>
                <a:spLocks noChangeArrowheads="1"/>
              </p:cNvSpPr>
              <p:nvPr/>
            </p:nvSpPr>
            <p:spPr bwMode="auto">
              <a:xfrm>
                <a:off x="5257800" y="35052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299" name="Rectangle 84"/>
              <p:cNvSpPr>
                <a:spLocks noChangeArrowheads="1"/>
              </p:cNvSpPr>
              <p:nvPr/>
            </p:nvSpPr>
            <p:spPr bwMode="auto">
              <a:xfrm>
                <a:off x="5410200" y="35052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300" name="Rectangle 85"/>
              <p:cNvSpPr>
                <a:spLocks noChangeArrowheads="1"/>
              </p:cNvSpPr>
              <p:nvPr/>
            </p:nvSpPr>
            <p:spPr bwMode="auto">
              <a:xfrm>
                <a:off x="5562600" y="35052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301" name="Rectangle 86"/>
              <p:cNvSpPr>
                <a:spLocks noChangeArrowheads="1"/>
              </p:cNvSpPr>
              <p:nvPr/>
            </p:nvSpPr>
            <p:spPr bwMode="auto">
              <a:xfrm>
                <a:off x="4953000" y="36576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302" name="Rectangle 87"/>
              <p:cNvSpPr>
                <a:spLocks noChangeArrowheads="1"/>
              </p:cNvSpPr>
              <p:nvPr/>
            </p:nvSpPr>
            <p:spPr bwMode="auto">
              <a:xfrm>
                <a:off x="4953000" y="38100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303" name="Rectangle 88"/>
              <p:cNvSpPr>
                <a:spLocks noChangeArrowheads="1"/>
              </p:cNvSpPr>
              <p:nvPr/>
            </p:nvSpPr>
            <p:spPr bwMode="auto">
              <a:xfrm>
                <a:off x="4953000" y="39624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304" name="Rectangle 89"/>
              <p:cNvSpPr>
                <a:spLocks noChangeArrowheads="1"/>
              </p:cNvSpPr>
              <p:nvPr/>
            </p:nvSpPr>
            <p:spPr bwMode="auto">
              <a:xfrm>
                <a:off x="4953000" y="41148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305" name="Rectangle 90"/>
              <p:cNvSpPr>
                <a:spLocks noChangeArrowheads="1"/>
              </p:cNvSpPr>
              <p:nvPr/>
            </p:nvSpPr>
            <p:spPr bwMode="auto">
              <a:xfrm>
                <a:off x="4953000" y="42672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306" name="Rectangle 91"/>
              <p:cNvSpPr>
                <a:spLocks noChangeArrowheads="1"/>
              </p:cNvSpPr>
              <p:nvPr/>
            </p:nvSpPr>
            <p:spPr bwMode="auto">
              <a:xfrm>
                <a:off x="4953000" y="44196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307" name="Rectangle 92"/>
              <p:cNvSpPr>
                <a:spLocks noChangeArrowheads="1"/>
              </p:cNvSpPr>
              <p:nvPr/>
            </p:nvSpPr>
            <p:spPr bwMode="auto">
              <a:xfrm>
                <a:off x="4953000" y="45720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308" name="Rectangle 93"/>
              <p:cNvSpPr>
                <a:spLocks noChangeArrowheads="1"/>
              </p:cNvSpPr>
              <p:nvPr/>
            </p:nvSpPr>
            <p:spPr bwMode="auto">
              <a:xfrm>
                <a:off x="4191000" y="47244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309" name="Rectangle 94"/>
              <p:cNvSpPr>
                <a:spLocks noChangeArrowheads="1"/>
              </p:cNvSpPr>
              <p:nvPr/>
            </p:nvSpPr>
            <p:spPr bwMode="auto">
              <a:xfrm>
                <a:off x="4343400" y="47244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310" name="Rectangle 95"/>
              <p:cNvSpPr>
                <a:spLocks noChangeArrowheads="1"/>
              </p:cNvSpPr>
              <p:nvPr/>
            </p:nvSpPr>
            <p:spPr bwMode="auto">
              <a:xfrm>
                <a:off x="4495800" y="47244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311" name="Rectangle 96"/>
              <p:cNvSpPr>
                <a:spLocks noChangeArrowheads="1"/>
              </p:cNvSpPr>
              <p:nvPr/>
            </p:nvSpPr>
            <p:spPr bwMode="auto">
              <a:xfrm>
                <a:off x="4648200" y="47244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312" name="Rectangle 97"/>
              <p:cNvSpPr>
                <a:spLocks noChangeArrowheads="1"/>
              </p:cNvSpPr>
              <p:nvPr/>
            </p:nvSpPr>
            <p:spPr bwMode="auto">
              <a:xfrm>
                <a:off x="4800600" y="47244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313" name="Rectangle 98"/>
              <p:cNvSpPr>
                <a:spLocks noChangeArrowheads="1"/>
              </p:cNvSpPr>
              <p:nvPr/>
            </p:nvSpPr>
            <p:spPr bwMode="auto">
              <a:xfrm>
                <a:off x="4953000" y="47244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314" name="Rectangle 99"/>
              <p:cNvSpPr>
                <a:spLocks noChangeArrowheads="1"/>
              </p:cNvSpPr>
              <p:nvPr/>
            </p:nvSpPr>
            <p:spPr bwMode="auto">
              <a:xfrm>
                <a:off x="5105400" y="47244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315" name="Rectangle 100"/>
              <p:cNvSpPr>
                <a:spLocks noChangeArrowheads="1"/>
              </p:cNvSpPr>
              <p:nvPr/>
            </p:nvSpPr>
            <p:spPr bwMode="auto">
              <a:xfrm>
                <a:off x="5257800" y="47244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316" name="Rectangle 101"/>
              <p:cNvSpPr>
                <a:spLocks noChangeArrowheads="1"/>
              </p:cNvSpPr>
              <p:nvPr/>
            </p:nvSpPr>
            <p:spPr bwMode="auto">
              <a:xfrm>
                <a:off x="5410200" y="47244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317" name="Rectangle 102"/>
              <p:cNvSpPr>
                <a:spLocks noChangeArrowheads="1"/>
              </p:cNvSpPr>
              <p:nvPr/>
            </p:nvSpPr>
            <p:spPr bwMode="auto">
              <a:xfrm>
                <a:off x="4038600" y="48768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318" name="Rectangle 103"/>
              <p:cNvSpPr>
                <a:spLocks noChangeArrowheads="1"/>
              </p:cNvSpPr>
              <p:nvPr/>
            </p:nvSpPr>
            <p:spPr bwMode="auto">
              <a:xfrm>
                <a:off x="4191000" y="48768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319" name="Rectangle 104"/>
              <p:cNvSpPr>
                <a:spLocks noChangeArrowheads="1"/>
              </p:cNvSpPr>
              <p:nvPr/>
            </p:nvSpPr>
            <p:spPr bwMode="auto">
              <a:xfrm>
                <a:off x="5410200" y="48768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320" name="Rectangle 105"/>
              <p:cNvSpPr>
                <a:spLocks noChangeArrowheads="1"/>
              </p:cNvSpPr>
              <p:nvPr/>
            </p:nvSpPr>
            <p:spPr bwMode="auto">
              <a:xfrm>
                <a:off x="5562600" y="48768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321" name="Rectangle 106"/>
              <p:cNvSpPr>
                <a:spLocks noChangeArrowheads="1"/>
              </p:cNvSpPr>
              <p:nvPr/>
            </p:nvSpPr>
            <p:spPr bwMode="auto">
              <a:xfrm>
                <a:off x="4038600" y="50292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322" name="Rectangle 107"/>
              <p:cNvSpPr>
                <a:spLocks noChangeArrowheads="1"/>
              </p:cNvSpPr>
              <p:nvPr/>
            </p:nvSpPr>
            <p:spPr bwMode="auto">
              <a:xfrm>
                <a:off x="5562600" y="50292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323" name="Rectangle 108"/>
              <p:cNvSpPr>
                <a:spLocks noChangeArrowheads="1"/>
              </p:cNvSpPr>
              <p:nvPr/>
            </p:nvSpPr>
            <p:spPr bwMode="auto">
              <a:xfrm>
                <a:off x="4038600" y="51816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324" name="Rectangle 109"/>
              <p:cNvSpPr>
                <a:spLocks noChangeArrowheads="1"/>
              </p:cNvSpPr>
              <p:nvPr/>
            </p:nvSpPr>
            <p:spPr bwMode="auto">
              <a:xfrm>
                <a:off x="5562600" y="51816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325" name="Rectangle 110"/>
              <p:cNvSpPr>
                <a:spLocks noChangeArrowheads="1"/>
              </p:cNvSpPr>
              <p:nvPr/>
            </p:nvSpPr>
            <p:spPr bwMode="auto">
              <a:xfrm>
                <a:off x="3886200" y="39624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326" name="Rectangle 111"/>
              <p:cNvSpPr>
                <a:spLocks noChangeArrowheads="1"/>
              </p:cNvSpPr>
              <p:nvPr/>
            </p:nvSpPr>
            <p:spPr bwMode="auto">
              <a:xfrm>
                <a:off x="3886200" y="38100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327" name="Rectangle 112"/>
              <p:cNvSpPr>
                <a:spLocks noChangeArrowheads="1"/>
              </p:cNvSpPr>
              <p:nvPr/>
            </p:nvSpPr>
            <p:spPr bwMode="auto">
              <a:xfrm>
                <a:off x="4038600" y="36576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328" name="Rectangle 113"/>
              <p:cNvSpPr>
                <a:spLocks noChangeArrowheads="1"/>
              </p:cNvSpPr>
              <p:nvPr/>
            </p:nvSpPr>
            <p:spPr bwMode="auto">
              <a:xfrm>
                <a:off x="4038600" y="35052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329" name="Rectangle 114"/>
              <p:cNvSpPr>
                <a:spLocks noChangeArrowheads="1"/>
              </p:cNvSpPr>
              <p:nvPr/>
            </p:nvSpPr>
            <p:spPr bwMode="auto">
              <a:xfrm>
                <a:off x="4191000" y="3505200"/>
                <a:ext cx="152400" cy="152400"/>
              </a:xfrm>
              <a:prstGeom prst="rect">
                <a:avLst/>
              </a:prstGeom>
              <a:solidFill>
                <a:srgbClr val="FF0000"/>
              </a:solidFill>
              <a:ln w="3175" algn="ctr">
                <a:solidFill>
                  <a:schemeClr val="tx1"/>
                </a:solidFill>
                <a:round/>
                <a:headEnd/>
                <a:tailEnd/>
              </a:ln>
            </p:spPr>
            <p:txBody>
              <a:bodyPr/>
              <a:lstStyle/>
              <a:p>
                <a:endParaRPr lang="en-US"/>
              </a:p>
            </p:txBody>
          </p:sp>
        </p:grpSp>
      </p:grpSp>
      <p:grpSp>
        <p:nvGrpSpPr>
          <p:cNvPr id="439" name="Group 438"/>
          <p:cNvGrpSpPr/>
          <p:nvPr/>
        </p:nvGrpSpPr>
        <p:grpSpPr>
          <a:xfrm>
            <a:off x="4215384" y="3313484"/>
            <a:ext cx="3838028" cy="1791916"/>
            <a:chOff x="4215384" y="3313484"/>
            <a:chExt cx="3838028" cy="1791916"/>
          </a:xfrm>
        </p:grpSpPr>
        <p:grpSp>
          <p:nvGrpSpPr>
            <p:cNvPr id="8" name="Group 172"/>
            <p:cNvGrpSpPr>
              <a:grpSpLocks/>
            </p:cNvGrpSpPr>
            <p:nvPr/>
          </p:nvGrpSpPr>
          <p:grpSpPr bwMode="auto">
            <a:xfrm>
              <a:off x="5053584" y="3313484"/>
              <a:ext cx="1412948" cy="1656977"/>
              <a:chOff x="3886200" y="2895600"/>
              <a:chExt cx="2133600" cy="2438400"/>
            </a:xfrm>
          </p:grpSpPr>
          <p:sp>
            <p:nvSpPr>
              <p:cNvPr id="331" name="Rectangle 173"/>
              <p:cNvSpPr>
                <a:spLocks noChangeArrowheads="1"/>
              </p:cNvSpPr>
              <p:nvPr/>
            </p:nvSpPr>
            <p:spPr bwMode="auto">
              <a:xfrm>
                <a:off x="5867400" y="38100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332" name="Rectangle 174"/>
              <p:cNvSpPr>
                <a:spLocks noChangeArrowheads="1"/>
              </p:cNvSpPr>
              <p:nvPr/>
            </p:nvSpPr>
            <p:spPr bwMode="auto">
              <a:xfrm>
                <a:off x="5867400" y="36576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333" name="Rectangle 175"/>
              <p:cNvSpPr>
                <a:spLocks noChangeArrowheads="1"/>
              </p:cNvSpPr>
              <p:nvPr/>
            </p:nvSpPr>
            <p:spPr bwMode="auto">
              <a:xfrm>
                <a:off x="5715000" y="35052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334" name="Rectangle 176"/>
              <p:cNvSpPr>
                <a:spLocks noChangeArrowheads="1"/>
              </p:cNvSpPr>
              <p:nvPr/>
            </p:nvSpPr>
            <p:spPr bwMode="auto">
              <a:xfrm>
                <a:off x="4800600" y="28956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335" name="Rectangle 177"/>
              <p:cNvSpPr>
                <a:spLocks noChangeArrowheads="1"/>
              </p:cNvSpPr>
              <p:nvPr/>
            </p:nvSpPr>
            <p:spPr bwMode="auto">
              <a:xfrm>
                <a:off x="4953000" y="28956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336" name="Rectangle 178"/>
              <p:cNvSpPr>
                <a:spLocks noChangeArrowheads="1"/>
              </p:cNvSpPr>
              <p:nvPr/>
            </p:nvSpPr>
            <p:spPr bwMode="auto">
              <a:xfrm>
                <a:off x="5105400" y="28956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337" name="Rectangle 179"/>
              <p:cNvSpPr>
                <a:spLocks noChangeArrowheads="1"/>
              </p:cNvSpPr>
              <p:nvPr/>
            </p:nvSpPr>
            <p:spPr bwMode="auto">
              <a:xfrm>
                <a:off x="4648200" y="30480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338" name="Rectangle 180"/>
              <p:cNvSpPr>
                <a:spLocks noChangeArrowheads="1"/>
              </p:cNvSpPr>
              <p:nvPr/>
            </p:nvSpPr>
            <p:spPr bwMode="auto">
              <a:xfrm>
                <a:off x="4800600" y="30480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339" name="Rectangle 181"/>
              <p:cNvSpPr>
                <a:spLocks noChangeArrowheads="1"/>
              </p:cNvSpPr>
              <p:nvPr/>
            </p:nvSpPr>
            <p:spPr bwMode="auto">
              <a:xfrm>
                <a:off x="5105400" y="30480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340" name="Rectangle 182"/>
              <p:cNvSpPr>
                <a:spLocks noChangeArrowheads="1"/>
              </p:cNvSpPr>
              <p:nvPr/>
            </p:nvSpPr>
            <p:spPr bwMode="auto">
              <a:xfrm>
                <a:off x="5257800" y="30480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341" name="Rectangle 183"/>
              <p:cNvSpPr>
                <a:spLocks noChangeArrowheads="1"/>
              </p:cNvSpPr>
              <p:nvPr/>
            </p:nvSpPr>
            <p:spPr bwMode="auto">
              <a:xfrm>
                <a:off x="4648200" y="32004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342" name="Rectangle 184"/>
              <p:cNvSpPr>
                <a:spLocks noChangeArrowheads="1"/>
              </p:cNvSpPr>
              <p:nvPr/>
            </p:nvSpPr>
            <p:spPr bwMode="auto">
              <a:xfrm>
                <a:off x="5257800" y="32004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343" name="Rectangle 185"/>
              <p:cNvSpPr>
                <a:spLocks noChangeArrowheads="1"/>
              </p:cNvSpPr>
              <p:nvPr/>
            </p:nvSpPr>
            <p:spPr bwMode="auto">
              <a:xfrm>
                <a:off x="4648200" y="33528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344" name="Rectangle 186"/>
              <p:cNvSpPr>
                <a:spLocks noChangeArrowheads="1"/>
              </p:cNvSpPr>
              <p:nvPr/>
            </p:nvSpPr>
            <p:spPr bwMode="auto">
              <a:xfrm>
                <a:off x="4800600" y="33528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345" name="Rectangle 187"/>
              <p:cNvSpPr>
                <a:spLocks noChangeArrowheads="1"/>
              </p:cNvSpPr>
              <p:nvPr/>
            </p:nvSpPr>
            <p:spPr bwMode="auto">
              <a:xfrm>
                <a:off x="5105400" y="33528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346" name="Rectangle 188"/>
              <p:cNvSpPr>
                <a:spLocks noChangeArrowheads="1"/>
              </p:cNvSpPr>
              <p:nvPr/>
            </p:nvSpPr>
            <p:spPr bwMode="auto">
              <a:xfrm>
                <a:off x="5257800" y="33528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347" name="Rectangle 189"/>
              <p:cNvSpPr>
                <a:spLocks noChangeArrowheads="1"/>
              </p:cNvSpPr>
              <p:nvPr/>
            </p:nvSpPr>
            <p:spPr bwMode="auto">
              <a:xfrm>
                <a:off x="4343400" y="35052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348" name="Rectangle 190"/>
              <p:cNvSpPr>
                <a:spLocks noChangeArrowheads="1"/>
              </p:cNvSpPr>
              <p:nvPr/>
            </p:nvSpPr>
            <p:spPr bwMode="auto">
              <a:xfrm>
                <a:off x="4495800" y="35052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349" name="Rectangle 191"/>
              <p:cNvSpPr>
                <a:spLocks noChangeArrowheads="1"/>
              </p:cNvSpPr>
              <p:nvPr/>
            </p:nvSpPr>
            <p:spPr bwMode="auto">
              <a:xfrm>
                <a:off x="4648200" y="35052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350" name="Rectangle 192"/>
              <p:cNvSpPr>
                <a:spLocks noChangeArrowheads="1"/>
              </p:cNvSpPr>
              <p:nvPr/>
            </p:nvSpPr>
            <p:spPr bwMode="auto">
              <a:xfrm>
                <a:off x="4800600" y="35052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351" name="Rectangle 193"/>
              <p:cNvSpPr>
                <a:spLocks noChangeArrowheads="1"/>
              </p:cNvSpPr>
              <p:nvPr/>
            </p:nvSpPr>
            <p:spPr bwMode="auto">
              <a:xfrm>
                <a:off x="4953000" y="35052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352" name="Rectangle 194"/>
              <p:cNvSpPr>
                <a:spLocks noChangeArrowheads="1"/>
              </p:cNvSpPr>
              <p:nvPr/>
            </p:nvSpPr>
            <p:spPr bwMode="auto">
              <a:xfrm>
                <a:off x="5105400" y="35052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353" name="Rectangle 195"/>
              <p:cNvSpPr>
                <a:spLocks noChangeArrowheads="1"/>
              </p:cNvSpPr>
              <p:nvPr/>
            </p:nvSpPr>
            <p:spPr bwMode="auto">
              <a:xfrm>
                <a:off x="5257800" y="35052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354" name="Rectangle 196"/>
              <p:cNvSpPr>
                <a:spLocks noChangeArrowheads="1"/>
              </p:cNvSpPr>
              <p:nvPr/>
            </p:nvSpPr>
            <p:spPr bwMode="auto">
              <a:xfrm>
                <a:off x="5410200" y="35052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355" name="Rectangle 197"/>
              <p:cNvSpPr>
                <a:spLocks noChangeArrowheads="1"/>
              </p:cNvSpPr>
              <p:nvPr/>
            </p:nvSpPr>
            <p:spPr bwMode="auto">
              <a:xfrm>
                <a:off x="5562600" y="35052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356" name="Rectangle 198"/>
              <p:cNvSpPr>
                <a:spLocks noChangeArrowheads="1"/>
              </p:cNvSpPr>
              <p:nvPr/>
            </p:nvSpPr>
            <p:spPr bwMode="auto">
              <a:xfrm>
                <a:off x="4953000" y="36576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357" name="Rectangle 199"/>
              <p:cNvSpPr>
                <a:spLocks noChangeArrowheads="1"/>
              </p:cNvSpPr>
              <p:nvPr/>
            </p:nvSpPr>
            <p:spPr bwMode="auto">
              <a:xfrm>
                <a:off x="4953000" y="38100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358" name="Rectangle 200"/>
              <p:cNvSpPr>
                <a:spLocks noChangeArrowheads="1"/>
              </p:cNvSpPr>
              <p:nvPr/>
            </p:nvSpPr>
            <p:spPr bwMode="auto">
              <a:xfrm>
                <a:off x="4953000" y="39624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359" name="Rectangle 201"/>
              <p:cNvSpPr>
                <a:spLocks noChangeArrowheads="1"/>
              </p:cNvSpPr>
              <p:nvPr/>
            </p:nvSpPr>
            <p:spPr bwMode="auto">
              <a:xfrm>
                <a:off x="4953000" y="41148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360" name="Rectangle 202"/>
              <p:cNvSpPr>
                <a:spLocks noChangeArrowheads="1"/>
              </p:cNvSpPr>
              <p:nvPr/>
            </p:nvSpPr>
            <p:spPr bwMode="auto">
              <a:xfrm>
                <a:off x="4953000" y="42672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361" name="Rectangle 203"/>
              <p:cNvSpPr>
                <a:spLocks noChangeArrowheads="1"/>
              </p:cNvSpPr>
              <p:nvPr/>
            </p:nvSpPr>
            <p:spPr bwMode="auto">
              <a:xfrm>
                <a:off x="4953000" y="44196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362" name="Rectangle 204"/>
              <p:cNvSpPr>
                <a:spLocks noChangeArrowheads="1"/>
              </p:cNvSpPr>
              <p:nvPr/>
            </p:nvSpPr>
            <p:spPr bwMode="auto">
              <a:xfrm>
                <a:off x="4953000" y="45720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363" name="Rectangle 205"/>
              <p:cNvSpPr>
                <a:spLocks noChangeArrowheads="1"/>
              </p:cNvSpPr>
              <p:nvPr/>
            </p:nvSpPr>
            <p:spPr bwMode="auto">
              <a:xfrm>
                <a:off x="4191000" y="47244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364" name="Rectangle 206"/>
              <p:cNvSpPr>
                <a:spLocks noChangeArrowheads="1"/>
              </p:cNvSpPr>
              <p:nvPr/>
            </p:nvSpPr>
            <p:spPr bwMode="auto">
              <a:xfrm>
                <a:off x="4343400" y="47244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365" name="Rectangle 207"/>
              <p:cNvSpPr>
                <a:spLocks noChangeArrowheads="1"/>
              </p:cNvSpPr>
              <p:nvPr/>
            </p:nvSpPr>
            <p:spPr bwMode="auto">
              <a:xfrm>
                <a:off x="4495800" y="47244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366" name="Rectangle 208"/>
              <p:cNvSpPr>
                <a:spLocks noChangeArrowheads="1"/>
              </p:cNvSpPr>
              <p:nvPr/>
            </p:nvSpPr>
            <p:spPr bwMode="auto">
              <a:xfrm>
                <a:off x="4648200" y="47244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367" name="Rectangle 209"/>
              <p:cNvSpPr>
                <a:spLocks noChangeArrowheads="1"/>
              </p:cNvSpPr>
              <p:nvPr/>
            </p:nvSpPr>
            <p:spPr bwMode="auto">
              <a:xfrm>
                <a:off x="4800600" y="47244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368" name="Rectangle 210"/>
              <p:cNvSpPr>
                <a:spLocks noChangeArrowheads="1"/>
              </p:cNvSpPr>
              <p:nvPr/>
            </p:nvSpPr>
            <p:spPr bwMode="auto">
              <a:xfrm>
                <a:off x="4953000" y="47244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369" name="Rectangle 211"/>
              <p:cNvSpPr>
                <a:spLocks noChangeArrowheads="1"/>
              </p:cNvSpPr>
              <p:nvPr/>
            </p:nvSpPr>
            <p:spPr bwMode="auto">
              <a:xfrm>
                <a:off x="5105400" y="47244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370" name="Rectangle 212"/>
              <p:cNvSpPr>
                <a:spLocks noChangeArrowheads="1"/>
              </p:cNvSpPr>
              <p:nvPr/>
            </p:nvSpPr>
            <p:spPr bwMode="auto">
              <a:xfrm>
                <a:off x="5257800" y="47244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371" name="Rectangle 213"/>
              <p:cNvSpPr>
                <a:spLocks noChangeArrowheads="1"/>
              </p:cNvSpPr>
              <p:nvPr/>
            </p:nvSpPr>
            <p:spPr bwMode="auto">
              <a:xfrm>
                <a:off x="5410200" y="47244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372" name="Rectangle 214"/>
              <p:cNvSpPr>
                <a:spLocks noChangeArrowheads="1"/>
              </p:cNvSpPr>
              <p:nvPr/>
            </p:nvSpPr>
            <p:spPr bwMode="auto">
              <a:xfrm>
                <a:off x="4038600" y="48768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373" name="Rectangle 215"/>
              <p:cNvSpPr>
                <a:spLocks noChangeArrowheads="1"/>
              </p:cNvSpPr>
              <p:nvPr/>
            </p:nvSpPr>
            <p:spPr bwMode="auto">
              <a:xfrm>
                <a:off x="4191000" y="48768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374" name="Rectangle 216"/>
              <p:cNvSpPr>
                <a:spLocks noChangeArrowheads="1"/>
              </p:cNvSpPr>
              <p:nvPr/>
            </p:nvSpPr>
            <p:spPr bwMode="auto">
              <a:xfrm>
                <a:off x="5410200" y="48768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375" name="Rectangle 217"/>
              <p:cNvSpPr>
                <a:spLocks noChangeArrowheads="1"/>
              </p:cNvSpPr>
              <p:nvPr/>
            </p:nvSpPr>
            <p:spPr bwMode="auto">
              <a:xfrm>
                <a:off x="5562600" y="48768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376" name="Rectangle 218"/>
              <p:cNvSpPr>
                <a:spLocks noChangeArrowheads="1"/>
              </p:cNvSpPr>
              <p:nvPr/>
            </p:nvSpPr>
            <p:spPr bwMode="auto">
              <a:xfrm>
                <a:off x="4038600" y="50292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377" name="Rectangle 219"/>
              <p:cNvSpPr>
                <a:spLocks noChangeArrowheads="1"/>
              </p:cNvSpPr>
              <p:nvPr/>
            </p:nvSpPr>
            <p:spPr bwMode="auto">
              <a:xfrm>
                <a:off x="5562600" y="50292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378" name="Rectangle 220"/>
              <p:cNvSpPr>
                <a:spLocks noChangeArrowheads="1"/>
              </p:cNvSpPr>
              <p:nvPr/>
            </p:nvSpPr>
            <p:spPr bwMode="auto">
              <a:xfrm>
                <a:off x="4038600" y="51816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379" name="Rectangle 221"/>
              <p:cNvSpPr>
                <a:spLocks noChangeArrowheads="1"/>
              </p:cNvSpPr>
              <p:nvPr/>
            </p:nvSpPr>
            <p:spPr bwMode="auto">
              <a:xfrm>
                <a:off x="5562600" y="51816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380" name="Rectangle 222"/>
              <p:cNvSpPr>
                <a:spLocks noChangeArrowheads="1"/>
              </p:cNvSpPr>
              <p:nvPr/>
            </p:nvSpPr>
            <p:spPr bwMode="auto">
              <a:xfrm>
                <a:off x="3886200" y="39624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381" name="Rectangle 223"/>
              <p:cNvSpPr>
                <a:spLocks noChangeArrowheads="1"/>
              </p:cNvSpPr>
              <p:nvPr/>
            </p:nvSpPr>
            <p:spPr bwMode="auto">
              <a:xfrm>
                <a:off x="3886200" y="38100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382" name="Rectangle 224"/>
              <p:cNvSpPr>
                <a:spLocks noChangeArrowheads="1"/>
              </p:cNvSpPr>
              <p:nvPr/>
            </p:nvSpPr>
            <p:spPr bwMode="auto">
              <a:xfrm>
                <a:off x="4038600" y="36576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383" name="Rectangle 225"/>
              <p:cNvSpPr>
                <a:spLocks noChangeArrowheads="1"/>
              </p:cNvSpPr>
              <p:nvPr/>
            </p:nvSpPr>
            <p:spPr bwMode="auto">
              <a:xfrm>
                <a:off x="4038600" y="35052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384" name="Rectangle 226"/>
              <p:cNvSpPr>
                <a:spLocks noChangeArrowheads="1"/>
              </p:cNvSpPr>
              <p:nvPr/>
            </p:nvSpPr>
            <p:spPr bwMode="auto">
              <a:xfrm>
                <a:off x="4191000" y="3505200"/>
                <a:ext cx="152400" cy="152400"/>
              </a:xfrm>
              <a:prstGeom prst="rect">
                <a:avLst/>
              </a:prstGeom>
              <a:solidFill>
                <a:srgbClr val="FF0000"/>
              </a:solidFill>
              <a:ln w="3175" algn="ctr">
                <a:solidFill>
                  <a:schemeClr val="tx1"/>
                </a:solidFill>
                <a:round/>
                <a:headEnd/>
                <a:tailEnd/>
              </a:ln>
            </p:spPr>
            <p:txBody>
              <a:bodyPr/>
              <a:lstStyle/>
              <a:p>
                <a:endParaRPr lang="en-US"/>
              </a:p>
            </p:txBody>
          </p:sp>
        </p:grpSp>
        <p:grpSp>
          <p:nvGrpSpPr>
            <p:cNvPr id="9" name="Group 122"/>
            <p:cNvGrpSpPr>
              <a:grpSpLocks/>
            </p:cNvGrpSpPr>
            <p:nvPr/>
          </p:nvGrpSpPr>
          <p:grpSpPr bwMode="auto">
            <a:xfrm>
              <a:off x="5115570" y="3344862"/>
              <a:ext cx="1211262" cy="1760538"/>
              <a:chOff x="457200" y="1371600"/>
              <a:chExt cx="1828800" cy="2590800"/>
            </a:xfrm>
          </p:grpSpPr>
          <p:sp>
            <p:nvSpPr>
              <p:cNvPr id="386" name="Rectangle 385"/>
              <p:cNvSpPr/>
              <p:nvPr/>
            </p:nvSpPr>
            <p:spPr bwMode="auto">
              <a:xfrm>
                <a:off x="1219345" y="1371600"/>
                <a:ext cx="15312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387" name="Rectangle 386"/>
              <p:cNvSpPr/>
              <p:nvPr/>
            </p:nvSpPr>
            <p:spPr bwMode="auto">
              <a:xfrm>
                <a:off x="1372470" y="1371600"/>
                <a:ext cx="151384"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388" name="Rectangle 387"/>
              <p:cNvSpPr/>
              <p:nvPr/>
            </p:nvSpPr>
            <p:spPr bwMode="auto">
              <a:xfrm>
                <a:off x="1523855" y="1371600"/>
                <a:ext cx="15312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389" name="Rectangle 388"/>
              <p:cNvSpPr/>
              <p:nvPr/>
            </p:nvSpPr>
            <p:spPr bwMode="auto">
              <a:xfrm>
                <a:off x="1066220" y="1524001"/>
                <a:ext cx="153125" cy="152399"/>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390" name="Rectangle 389"/>
              <p:cNvSpPr/>
              <p:nvPr/>
            </p:nvSpPr>
            <p:spPr bwMode="auto">
              <a:xfrm>
                <a:off x="1219345" y="1524001"/>
                <a:ext cx="153125" cy="152399"/>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391" name="Rectangle 390"/>
              <p:cNvSpPr/>
              <p:nvPr/>
            </p:nvSpPr>
            <p:spPr bwMode="auto">
              <a:xfrm>
                <a:off x="1523855" y="1524001"/>
                <a:ext cx="153125" cy="152399"/>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392" name="Rectangle 391"/>
              <p:cNvSpPr/>
              <p:nvPr/>
            </p:nvSpPr>
            <p:spPr bwMode="auto">
              <a:xfrm>
                <a:off x="1676980" y="1524001"/>
                <a:ext cx="151386" cy="152399"/>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393" name="Rectangle 392"/>
              <p:cNvSpPr/>
              <p:nvPr/>
            </p:nvSpPr>
            <p:spPr bwMode="auto">
              <a:xfrm>
                <a:off x="1066220" y="1676400"/>
                <a:ext cx="15312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394" name="Rectangle 393"/>
              <p:cNvSpPr/>
              <p:nvPr/>
            </p:nvSpPr>
            <p:spPr bwMode="auto">
              <a:xfrm>
                <a:off x="1676980" y="1676400"/>
                <a:ext cx="151386"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395" name="Rectangle 394"/>
              <p:cNvSpPr/>
              <p:nvPr/>
            </p:nvSpPr>
            <p:spPr bwMode="auto">
              <a:xfrm>
                <a:off x="1066220" y="1828800"/>
                <a:ext cx="153125" cy="152399"/>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396" name="Rectangle 395"/>
              <p:cNvSpPr/>
              <p:nvPr/>
            </p:nvSpPr>
            <p:spPr bwMode="auto">
              <a:xfrm>
                <a:off x="1219345" y="1828800"/>
                <a:ext cx="153125" cy="152399"/>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397" name="Rectangle 396"/>
              <p:cNvSpPr/>
              <p:nvPr/>
            </p:nvSpPr>
            <p:spPr bwMode="auto">
              <a:xfrm>
                <a:off x="1523855" y="1828800"/>
                <a:ext cx="153125" cy="152399"/>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398" name="Rectangle 397"/>
              <p:cNvSpPr/>
              <p:nvPr/>
            </p:nvSpPr>
            <p:spPr bwMode="auto">
              <a:xfrm>
                <a:off x="1676980" y="1828800"/>
                <a:ext cx="151386" cy="152399"/>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399" name="Rectangle 398"/>
              <p:cNvSpPr/>
              <p:nvPr/>
            </p:nvSpPr>
            <p:spPr bwMode="auto">
              <a:xfrm>
                <a:off x="761710" y="1981200"/>
                <a:ext cx="15312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400" name="Rectangle 399"/>
              <p:cNvSpPr/>
              <p:nvPr/>
            </p:nvSpPr>
            <p:spPr bwMode="auto">
              <a:xfrm>
                <a:off x="914835" y="1981200"/>
                <a:ext cx="151386"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401" name="Rectangle 400"/>
              <p:cNvSpPr/>
              <p:nvPr/>
            </p:nvSpPr>
            <p:spPr bwMode="auto">
              <a:xfrm>
                <a:off x="1066220" y="1981200"/>
                <a:ext cx="15312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402" name="Rectangle 401"/>
              <p:cNvSpPr/>
              <p:nvPr/>
            </p:nvSpPr>
            <p:spPr bwMode="auto">
              <a:xfrm>
                <a:off x="1219345" y="1981200"/>
                <a:ext cx="15312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403" name="Rectangle 402"/>
              <p:cNvSpPr/>
              <p:nvPr/>
            </p:nvSpPr>
            <p:spPr bwMode="auto">
              <a:xfrm>
                <a:off x="1372470" y="1981200"/>
                <a:ext cx="151384"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404" name="Rectangle 403"/>
              <p:cNvSpPr/>
              <p:nvPr/>
            </p:nvSpPr>
            <p:spPr bwMode="auto">
              <a:xfrm>
                <a:off x="1523855" y="1981200"/>
                <a:ext cx="15312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405" name="Rectangle 404"/>
              <p:cNvSpPr/>
              <p:nvPr/>
            </p:nvSpPr>
            <p:spPr bwMode="auto">
              <a:xfrm>
                <a:off x="1676980" y="1981200"/>
                <a:ext cx="151386"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406" name="Rectangle 405"/>
              <p:cNvSpPr/>
              <p:nvPr/>
            </p:nvSpPr>
            <p:spPr bwMode="auto">
              <a:xfrm>
                <a:off x="1828365" y="1981200"/>
                <a:ext cx="15312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407" name="Rectangle 406"/>
              <p:cNvSpPr/>
              <p:nvPr/>
            </p:nvSpPr>
            <p:spPr bwMode="auto">
              <a:xfrm>
                <a:off x="1981490" y="1981200"/>
                <a:ext cx="151384"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408" name="Rectangle 407"/>
              <p:cNvSpPr/>
              <p:nvPr/>
            </p:nvSpPr>
            <p:spPr bwMode="auto">
              <a:xfrm>
                <a:off x="1372470" y="2133600"/>
                <a:ext cx="151384" cy="152399"/>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409" name="Rectangle 408"/>
              <p:cNvSpPr/>
              <p:nvPr/>
            </p:nvSpPr>
            <p:spPr bwMode="auto">
              <a:xfrm>
                <a:off x="1372470" y="2286000"/>
                <a:ext cx="151384"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410" name="Rectangle 409"/>
              <p:cNvSpPr/>
              <p:nvPr/>
            </p:nvSpPr>
            <p:spPr bwMode="auto">
              <a:xfrm>
                <a:off x="1372470" y="2438400"/>
                <a:ext cx="151384" cy="152399"/>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411" name="Rectangle 410"/>
              <p:cNvSpPr/>
              <p:nvPr/>
            </p:nvSpPr>
            <p:spPr bwMode="auto">
              <a:xfrm>
                <a:off x="1372470" y="2590800"/>
                <a:ext cx="151384"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412" name="Rectangle 411"/>
              <p:cNvSpPr/>
              <p:nvPr/>
            </p:nvSpPr>
            <p:spPr bwMode="auto">
              <a:xfrm>
                <a:off x="1372470" y="2743200"/>
                <a:ext cx="151384" cy="152399"/>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413" name="Rectangle 412"/>
              <p:cNvSpPr/>
              <p:nvPr/>
            </p:nvSpPr>
            <p:spPr bwMode="auto">
              <a:xfrm>
                <a:off x="1372470" y="2895600"/>
                <a:ext cx="151384"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414" name="Rectangle 413"/>
              <p:cNvSpPr/>
              <p:nvPr/>
            </p:nvSpPr>
            <p:spPr bwMode="auto">
              <a:xfrm>
                <a:off x="1372470" y="3048000"/>
                <a:ext cx="151384" cy="152399"/>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415" name="Rectangle 414"/>
              <p:cNvSpPr/>
              <p:nvPr/>
            </p:nvSpPr>
            <p:spPr bwMode="auto">
              <a:xfrm>
                <a:off x="610325" y="3200400"/>
                <a:ext cx="151384"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416" name="Rectangle 415"/>
              <p:cNvSpPr/>
              <p:nvPr/>
            </p:nvSpPr>
            <p:spPr bwMode="auto">
              <a:xfrm>
                <a:off x="761710" y="3200400"/>
                <a:ext cx="15312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417" name="Rectangle 416"/>
              <p:cNvSpPr/>
              <p:nvPr/>
            </p:nvSpPr>
            <p:spPr bwMode="auto">
              <a:xfrm>
                <a:off x="914835" y="3200400"/>
                <a:ext cx="151386"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418" name="Rectangle 417"/>
              <p:cNvSpPr/>
              <p:nvPr/>
            </p:nvSpPr>
            <p:spPr bwMode="auto">
              <a:xfrm>
                <a:off x="1066220" y="3200400"/>
                <a:ext cx="15312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419" name="Rectangle 418"/>
              <p:cNvSpPr/>
              <p:nvPr/>
            </p:nvSpPr>
            <p:spPr bwMode="auto">
              <a:xfrm>
                <a:off x="1219345" y="3200400"/>
                <a:ext cx="15312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420" name="Rectangle 419"/>
              <p:cNvSpPr/>
              <p:nvPr/>
            </p:nvSpPr>
            <p:spPr bwMode="auto">
              <a:xfrm>
                <a:off x="1372470" y="3200400"/>
                <a:ext cx="151384"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421" name="Rectangle 420"/>
              <p:cNvSpPr/>
              <p:nvPr/>
            </p:nvSpPr>
            <p:spPr bwMode="auto">
              <a:xfrm>
                <a:off x="1523855" y="3200400"/>
                <a:ext cx="15312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422" name="Rectangle 421"/>
              <p:cNvSpPr/>
              <p:nvPr/>
            </p:nvSpPr>
            <p:spPr bwMode="auto">
              <a:xfrm>
                <a:off x="1676980" y="3200400"/>
                <a:ext cx="151386"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423" name="Rectangle 422"/>
              <p:cNvSpPr/>
              <p:nvPr/>
            </p:nvSpPr>
            <p:spPr bwMode="auto">
              <a:xfrm>
                <a:off x="1828365" y="3200400"/>
                <a:ext cx="15312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424" name="Rectangle 423"/>
              <p:cNvSpPr/>
              <p:nvPr/>
            </p:nvSpPr>
            <p:spPr bwMode="auto">
              <a:xfrm>
                <a:off x="1981490" y="3200400"/>
                <a:ext cx="151384"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425" name="Rectangle 424"/>
              <p:cNvSpPr/>
              <p:nvPr/>
            </p:nvSpPr>
            <p:spPr bwMode="auto">
              <a:xfrm>
                <a:off x="457200" y="3352800"/>
                <a:ext cx="153125" cy="152399"/>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426" name="Rectangle 425"/>
              <p:cNvSpPr/>
              <p:nvPr/>
            </p:nvSpPr>
            <p:spPr bwMode="auto">
              <a:xfrm>
                <a:off x="610325" y="3352800"/>
                <a:ext cx="151384" cy="152399"/>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427" name="Rectangle 426"/>
              <p:cNvSpPr/>
              <p:nvPr/>
            </p:nvSpPr>
            <p:spPr bwMode="auto">
              <a:xfrm>
                <a:off x="2132875" y="3809999"/>
                <a:ext cx="15312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428" name="Rectangle 427"/>
              <p:cNvSpPr/>
              <p:nvPr/>
            </p:nvSpPr>
            <p:spPr bwMode="auto">
              <a:xfrm>
                <a:off x="1981490" y="3352800"/>
                <a:ext cx="151384" cy="152399"/>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429" name="Rectangle 428"/>
              <p:cNvSpPr/>
              <p:nvPr/>
            </p:nvSpPr>
            <p:spPr bwMode="auto">
              <a:xfrm>
                <a:off x="2132875" y="3352800"/>
                <a:ext cx="153125" cy="152399"/>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430" name="Rectangle 429"/>
              <p:cNvSpPr/>
              <p:nvPr/>
            </p:nvSpPr>
            <p:spPr bwMode="auto">
              <a:xfrm>
                <a:off x="457200" y="3505200"/>
                <a:ext cx="15312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431" name="Rectangle 430"/>
              <p:cNvSpPr/>
              <p:nvPr/>
            </p:nvSpPr>
            <p:spPr bwMode="auto">
              <a:xfrm>
                <a:off x="2132875" y="3505200"/>
                <a:ext cx="15312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432" name="Rectangle 431"/>
              <p:cNvSpPr/>
              <p:nvPr/>
            </p:nvSpPr>
            <p:spPr bwMode="auto">
              <a:xfrm>
                <a:off x="457200" y="3657600"/>
                <a:ext cx="153125" cy="152399"/>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433" name="Rectangle 432"/>
              <p:cNvSpPr/>
              <p:nvPr/>
            </p:nvSpPr>
            <p:spPr bwMode="auto">
              <a:xfrm>
                <a:off x="2132875" y="3657600"/>
                <a:ext cx="153125" cy="152399"/>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434" name="Rectangle 433"/>
              <p:cNvSpPr/>
              <p:nvPr/>
            </p:nvSpPr>
            <p:spPr bwMode="auto">
              <a:xfrm>
                <a:off x="457200" y="3809999"/>
                <a:ext cx="15312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grpSp>
        <p:sp>
          <p:nvSpPr>
            <p:cNvPr id="436" name="TextBox 435"/>
            <p:cNvSpPr txBox="1"/>
            <p:nvPr/>
          </p:nvSpPr>
          <p:spPr>
            <a:xfrm>
              <a:off x="6501384" y="3389684"/>
              <a:ext cx="1552028" cy="369332"/>
            </a:xfrm>
            <a:prstGeom prst="rect">
              <a:avLst/>
            </a:prstGeom>
            <a:noFill/>
          </p:spPr>
          <p:txBody>
            <a:bodyPr wrap="none" rtlCol="0">
              <a:spAutoFit/>
            </a:bodyPr>
            <a:lstStyle/>
            <a:p>
              <a:r>
                <a:rPr lang="en-US" dirty="0" smtClean="0"/>
                <a:t>Overlap 82%</a:t>
              </a:r>
              <a:endParaRPr lang="en-US" dirty="0"/>
            </a:p>
          </p:txBody>
        </p:sp>
        <p:sp>
          <p:nvSpPr>
            <p:cNvPr id="438" name="Right Arrow 437"/>
            <p:cNvSpPr/>
            <p:nvPr/>
          </p:nvSpPr>
          <p:spPr>
            <a:xfrm>
              <a:off x="4215384" y="3846884"/>
              <a:ext cx="533400" cy="685800"/>
            </a:xfrm>
            <a:prstGeom prst="rightArrow">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5" name="Slide Number Placeholder 224"/>
          <p:cNvSpPr>
            <a:spLocks noGrp="1"/>
          </p:cNvSpPr>
          <p:nvPr>
            <p:ph type="sldNum" sz="quarter" idx="15"/>
          </p:nvPr>
        </p:nvSpPr>
        <p:spPr/>
        <p:txBody>
          <a:bodyPr/>
          <a:lstStyle/>
          <a:p>
            <a:fld id="{2D63B8C5-3510-46A3-A367-588D93808B4C}" type="slidenum">
              <a:rPr lang="en-US" smtClean="0"/>
              <a:pPr/>
              <a:t>14</a:t>
            </a:fld>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5"/>
                                        </p:tgtEl>
                                        <p:attrNameLst>
                                          <p:attrName>style.visibility</p:attrName>
                                        </p:attrNameLst>
                                      </p:cBhvr>
                                      <p:to>
                                        <p:strVal val="visible"/>
                                      </p:to>
                                    </p:set>
                                    <p:animEffect transition="in" filter="wipe(left)">
                                      <p:cBhvr>
                                        <p:cTn id="7" dur="1000"/>
                                        <p:tgtEl>
                                          <p:spTgt spid="27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85"/>
                                        </p:tgtEl>
                                        <p:attrNameLst>
                                          <p:attrName>style.visibility</p:attrName>
                                        </p:attrNameLst>
                                      </p:cBhvr>
                                      <p:to>
                                        <p:strVal val="visible"/>
                                      </p:to>
                                    </p:set>
                                    <p:animEffect transition="in" filter="wipe(up)">
                                      <p:cBhvr>
                                        <p:cTn id="12" dur="1000"/>
                                        <p:tgtEl>
                                          <p:spTgt spid="38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39"/>
                                        </p:tgtEl>
                                        <p:attrNameLst>
                                          <p:attrName>style.visibility</p:attrName>
                                        </p:attrNameLst>
                                      </p:cBhvr>
                                      <p:to>
                                        <p:strVal val="visible"/>
                                      </p:to>
                                    </p:set>
                                    <p:animEffect transition="in" filter="wipe(left)">
                                      <p:cBhvr>
                                        <p:cTn id="17" dur="1000"/>
                                        <p:tgtEl>
                                          <p:spTgt spid="439"/>
                                        </p:tgtEl>
                                      </p:cBhvr>
                                    </p:animEffect>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wipe(up)">
                                      <p:cBhvr>
                                        <p:cTn id="21" dur="500"/>
                                        <p:tgtEl>
                                          <p:spTgt spid="3">
                                            <p:txEl>
                                              <p:pRg st="0" end="0"/>
                                            </p:txEl>
                                          </p:spTgt>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up)">
                                      <p:cBhvr>
                                        <p:cTn id="2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dirty="0" smtClean="0"/>
              <a:t>Key Idea 2: Random Projection</a:t>
            </a:r>
            <a:endParaRPr lang="en-US" dirty="0"/>
          </a:p>
        </p:txBody>
      </p:sp>
      <p:sp>
        <p:nvSpPr>
          <p:cNvPr id="3" name="Content Placeholder 2"/>
          <p:cNvSpPr>
            <a:spLocks noGrp="1"/>
          </p:cNvSpPr>
          <p:nvPr>
            <p:ph sz="quarter" idx="1"/>
          </p:nvPr>
        </p:nvSpPr>
        <p:spPr>
          <a:xfrm>
            <a:off x="533400" y="1371600"/>
            <a:ext cx="7467600" cy="4721352"/>
          </a:xfrm>
        </p:spPr>
        <p:txBody>
          <a:bodyPr/>
          <a:lstStyle/>
          <a:p>
            <a:r>
              <a:rPr lang="en-US" dirty="0" smtClean="0"/>
              <a:t>Hashing is an efficient way to reduce the number of expensive real distance calculations.</a:t>
            </a:r>
          </a:p>
          <a:p>
            <a:endParaRPr lang="en-US" dirty="0"/>
          </a:p>
        </p:txBody>
      </p:sp>
      <p:grpSp>
        <p:nvGrpSpPr>
          <p:cNvPr id="5" name="Group 172"/>
          <p:cNvGrpSpPr>
            <a:grpSpLocks/>
          </p:cNvGrpSpPr>
          <p:nvPr/>
        </p:nvGrpSpPr>
        <p:grpSpPr bwMode="auto">
          <a:xfrm>
            <a:off x="609600" y="2556933"/>
            <a:ext cx="1052586" cy="1174377"/>
            <a:chOff x="3886200" y="2895600"/>
            <a:chExt cx="2133600" cy="2438400"/>
          </a:xfrm>
        </p:grpSpPr>
        <p:sp>
          <p:nvSpPr>
            <p:cNvPr id="56" name="Rectangle 173"/>
            <p:cNvSpPr>
              <a:spLocks noChangeArrowheads="1"/>
            </p:cNvSpPr>
            <p:nvPr/>
          </p:nvSpPr>
          <p:spPr bwMode="auto">
            <a:xfrm>
              <a:off x="5867400" y="38100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57" name="Rectangle 174"/>
            <p:cNvSpPr>
              <a:spLocks noChangeArrowheads="1"/>
            </p:cNvSpPr>
            <p:nvPr/>
          </p:nvSpPr>
          <p:spPr bwMode="auto">
            <a:xfrm>
              <a:off x="5867400" y="36576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58" name="Rectangle 175"/>
            <p:cNvSpPr>
              <a:spLocks noChangeArrowheads="1"/>
            </p:cNvSpPr>
            <p:nvPr/>
          </p:nvSpPr>
          <p:spPr bwMode="auto">
            <a:xfrm>
              <a:off x="5715000" y="35052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59" name="Rectangle 176"/>
            <p:cNvSpPr>
              <a:spLocks noChangeArrowheads="1"/>
            </p:cNvSpPr>
            <p:nvPr/>
          </p:nvSpPr>
          <p:spPr bwMode="auto">
            <a:xfrm>
              <a:off x="4800600" y="28956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60" name="Rectangle 177"/>
            <p:cNvSpPr>
              <a:spLocks noChangeArrowheads="1"/>
            </p:cNvSpPr>
            <p:nvPr/>
          </p:nvSpPr>
          <p:spPr bwMode="auto">
            <a:xfrm>
              <a:off x="4953000" y="28956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61" name="Rectangle 178"/>
            <p:cNvSpPr>
              <a:spLocks noChangeArrowheads="1"/>
            </p:cNvSpPr>
            <p:nvPr/>
          </p:nvSpPr>
          <p:spPr bwMode="auto">
            <a:xfrm>
              <a:off x="5105400" y="28956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62" name="Rectangle 179"/>
            <p:cNvSpPr>
              <a:spLocks noChangeArrowheads="1"/>
            </p:cNvSpPr>
            <p:nvPr/>
          </p:nvSpPr>
          <p:spPr bwMode="auto">
            <a:xfrm>
              <a:off x="4648200" y="30480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63" name="Rectangle 180"/>
            <p:cNvSpPr>
              <a:spLocks noChangeArrowheads="1"/>
            </p:cNvSpPr>
            <p:nvPr/>
          </p:nvSpPr>
          <p:spPr bwMode="auto">
            <a:xfrm>
              <a:off x="4800600" y="30480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64" name="Rectangle 181"/>
            <p:cNvSpPr>
              <a:spLocks noChangeArrowheads="1"/>
            </p:cNvSpPr>
            <p:nvPr/>
          </p:nvSpPr>
          <p:spPr bwMode="auto">
            <a:xfrm>
              <a:off x="5105400" y="30480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65" name="Rectangle 182"/>
            <p:cNvSpPr>
              <a:spLocks noChangeArrowheads="1"/>
            </p:cNvSpPr>
            <p:nvPr/>
          </p:nvSpPr>
          <p:spPr bwMode="auto">
            <a:xfrm>
              <a:off x="5257800" y="30480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66" name="Rectangle 183"/>
            <p:cNvSpPr>
              <a:spLocks noChangeArrowheads="1"/>
            </p:cNvSpPr>
            <p:nvPr/>
          </p:nvSpPr>
          <p:spPr bwMode="auto">
            <a:xfrm>
              <a:off x="4648200" y="32004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67" name="Rectangle 184"/>
            <p:cNvSpPr>
              <a:spLocks noChangeArrowheads="1"/>
            </p:cNvSpPr>
            <p:nvPr/>
          </p:nvSpPr>
          <p:spPr bwMode="auto">
            <a:xfrm>
              <a:off x="5257800" y="32004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68" name="Rectangle 185"/>
            <p:cNvSpPr>
              <a:spLocks noChangeArrowheads="1"/>
            </p:cNvSpPr>
            <p:nvPr/>
          </p:nvSpPr>
          <p:spPr bwMode="auto">
            <a:xfrm>
              <a:off x="4648200" y="33528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69" name="Rectangle 186"/>
            <p:cNvSpPr>
              <a:spLocks noChangeArrowheads="1"/>
            </p:cNvSpPr>
            <p:nvPr/>
          </p:nvSpPr>
          <p:spPr bwMode="auto">
            <a:xfrm>
              <a:off x="4800600" y="33528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70" name="Rectangle 187"/>
            <p:cNvSpPr>
              <a:spLocks noChangeArrowheads="1"/>
            </p:cNvSpPr>
            <p:nvPr/>
          </p:nvSpPr>
          <p:spPr bwMode="auto">
            <a:xfrm>
              <a:off x="5105400" y="33528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71" name="Rectangle 188"/>
            <p:cNvSpPr>
              <a:spLocks noChangeArrowheads="1"/>
            </p:cNvSpPr>
            <p:nvPr/>
          </p:nvSpPr>
          <p:spPr bwMode="auto">
            <a:xfrm>
              <a:off x="5257800" y="33528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72" name="Rectangle 189"/>
            <p:cNvSpPr>
              <a:spLocks noChangeArrowheads="1"/>
            </p:cNvSpPr>
            <p:nvPr/>
          </p:nvSpPr>
          <p:spPr bwMode="auto">
            <a:xfrm>
              <a:off x="4343400" y="35052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73" name="Rectangle 190"/>
            <p:cNvSpPr>
              <a:spLocks noChangeArrowheads="1"/>
            </p:cNvSpPr>
            <p:nvPr/>
          </p:nvSpPr>
          <p:spPr bwMode="auto">
            <a:xfrm>
              <a:off x="4495800" y="35052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74" name="Rectangle 191"/>
            <p:cNvSpPr>
              <a:spLocks noChangeArrowheads="1"/>
            </p:cNvSpPr>
            <p:nvPr/>
          </p:nvSpPr>
          <p:spPr bwMode="auto">
            <a:xfrm>
              <a:off x="4648200" y="35052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75" name="Rectangle 192"/>
            <p:cNvSpPr>
              <a:spLocks noChangeArrowheads="1"/>
            </p:cNvSpPr>
            <p:nvPr/>
          </p:nvSpPr>
          <p:spPr bwMode="auto">
            <a:xfrm>
              <a:off x="4800600" y="35052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76" name="Rectangle 193"/>
            <p:cNvSpPr>
              <a:spLocks noChangeArrowheads="1"/>
            </p:cNvSpPr>
            <p:nvPr/>
          </p:nvSpPr>
          <p:spPr bwMode="auto">
            <a:xfrm>
              <a:off x="4953000" y="35052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77" name="Rectangle 194"/>
            <p:cNvSpPr>
              <a:spLocks noChangeArrowheads="1"/>
            </p:cNvSpPr>
            <p:nvPr/>
          </p:nvSpPr>
          <p:spPr bwMode="auto">
            <a:xfrm>
              <a:off x="5105400" y="35052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78" name="Rectangle 195"/>
            <p:cNvSpPr>
              <a:spLocks noChangeArrowheads="1"/>
            </p:cNvSpPr>
            <p:nvPr/>
          </p:nvSpPr>
          <p:spPr bwMode="auto">
            <a:xfrm>
              <a:off x="5257800" y="35052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79" name="Rectangle 196"/>
            <p:cNvSpPr>
              <a:spLocks noChangeArrowheads="1"/>
            </p:cNvSpPr>
            <p:nvPr/>
          </p:nvSpPr>
          <p:spPr bwMode="auto">
            <a:xfrm>
              <a:off x="5410200" y="35052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80" name="Rectangle 197"/>
            <p:cNvSpPr>
              <a:spLocks noChangeArrowheads="1"/>
            </p:cNvSpPr>
            <p:nvPr/>
          </p:nvSpPr>
          <p:spPr bwMode="auto">
            <a:xfrm>
              <a:off x="5562600" y="35052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81" name="Rectangle 198"/>
            <p:cNvSpPr>
              <a:spLocks noChangeArrowheads="1"/>
            </p:cNvSpPr>
            <p:nvPr/>
          </p:nvSpPr>
          <p:spPr bwMode="auto">
            <a:xfrm>
              <a:off x="4953000" y="36576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82" name="Rectangle 199"/>
            <p:cNvSpPr>
              <a:spLocks noChangeArrowheads="1"/>
            </p:cNvSpPr>
            <p:nvPr/>
          </p:nvSpPr>
          <p:spPr bwMode="auto">
            <a:xfrm>
              <a:off x="4953000" y="38100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83" name="Rectangle 200"/>
            <p:cNvSpPr>
              <a:spLocks noChangeArrowheads="1"/>
            </p:cNvSpPr>
            <p:nvPr/>
          </p:nvSpPr>
          <p:spPr bwMode="auto">
            <a:xfrm>
              <a:off x="4953000" y="39624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84" name="Rectangle 201"/>
            <p:cNvSpPr>
              <a:spLocks noChangeArrowheads="1"/>
            </p:cNvSpPr>
            <p:nvPr/>
          </p:nvSpPr>
          <p:spPr bwMode="auto">
            <a:xfrm>
              <a:off x="4953000" y="41148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85" name="Rectangle 202"/>
            <p:cNvSpPr>
              <a:spLocks noChangeArrowheads="1"/>
            </p:cNvSpPr>
            <p:nvPr/>
          </p:nvSpPr>
          <p:spPr bwMode="auto">
            <a:xfrm>
              <a:off x="4953000" y="42672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86" name="Rectangle 203"/>
            <p:cNvSpPr>
              <a:spLocks noChangeArrowheads="1"/>
            </p:cNvSpPr>
            <p:nvPr/>
          </p:nvSpPr>
          <p:spPr bwMode="auto">
            <a:xfrm>
              <a:off x="4953000" y="44196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87" name="Rectangle 204"/>
            <p:cNvSpPr>
              <a:spLocks noChangeArrowheads="1"/>
            </p:cNvSpPr>
            <p:nvPr/>
          </p:nvSpPr>
          <p:spPr bwMode="auto">
            <a:xfrm>
              <a:off x="4953000" y="45720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88" name="Rectangle 205"/>
            <p:cNvSpPr>
              <a:spLocks noChangeArrowheads="1"/>
            </p:cNvSpPr>
            <p:nvPr/>
          </p:nvSpPr>
          <p:spPr bwMode="auto">
            <a:xfrm>
              <a:off x="4191000" y="47244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89" name="Rectangle 206"/>
            <p:cNvSpPr>
              <a:spLocks noChangeArrowheads="1"/>
            </p:cNvSpPr>
            <p:nvPr/>
          </p:nvSpPr>
          <p:spPr bwMode="auto">
            <a:xfrm>
              <a:off x="4343400" y="47244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90" name="Rectangle 207"/>
            <p:cNvSpPr>
              <a:spLocks noChangeArrowheads="1"/>
            </p:cNvSpPr>
            <p:nvPr/>
          </p:nvSpPr>
          <p:spPr bwMode="auto">
            <a:xfrm>
              <a:off x="4495800" y="47244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91" name="Rectangle 208"/>
            <p:cNvSpPr>
              <a:spLocks noChangeArrowheads="1"/>
            </p:cNvSpPr>
            <p:nvPr/>
          </p:nvSpPr>
          <p:spPr bwMode="auto">
            <a:xfrm>
              <a:off x="4648200" y="47244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92" name="Rectangle 209"/>
            <p:cNvSpPr>
              <a:spLocks noChangeArrowheads="1"/>
            </p:cNvSpPr>
            <p:nvPr/>
          </p:nvSpPr>
          <p:spPr bwMode="auto">
            <a:xfrm>
              <a:off x="4800600" y="47244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93" name="Rectangle 210"/>
            <p:cNvSpPr>
              <a:spLocks noChangeArrowheads="1"/>
            </p:cNvSpPr>
            <p:nvPr/>
          </p:nvSpPr>
          <p:spPr bwMode="auto">
            <a:xfrm>
              <a:off x="4953000" y="47244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94" name="Rectangle 211"/>
            <p:cNvSpPr>
              <a:spLocks noChangeArrowheads="1"/>
            </p:cNvSpPr>
            <p:nvPr/>
          </p:nvSpPr>
          <p:spPr bwMode="auto">
            <a:xfrm>
              <a:off x="5105400" y="47244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95" name="Rectangle 212"/>
            <p:cNvSpPr>
              <a:spLocks noChangeArrowheads="1"/>
            </p:cNvSpPr>
            <p:nvPr/>
          </p:nvSpPr>
          <p:spPr bwMode="auto">
            <a:xfrm>
              <a:off x="5257800" y="47244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96" name="Rectangle 213"/>
            <p:cNvSpPr>
              <a:spLocks noChangeArrowheads="1"/>
            </p:cNvSpPr>
            <p:nvPr/>
          </p:nvSpPr>
          <p:spPr bwMode="auto">
            <a:xfrm>
              <a:off x="5410200" y="47244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97" name="Rectangle 214"/>
            <p:cNvSpPr>
              <a:spLocks noChangeArrowheads="1"/>
            </p:cNvSpPr>
            <p:nvPr/>
          </p:nvSpPr>
          <p:spPr bwMode="auto">
            <a:xfrm>
              <a:off x="4038600" y="48768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98" name="Rectangle 215"/>
            <p:cNvSpPr>
              <a:spLocks noChangeArrowheads="1"/>
            </p:cNvSpPr>
            <p:nvPr/>
          </p:nvSpPr>
          <p:spPr bwMode="auto">
            <a:xfrm>
              <a:off x="4191000" y="48768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99" name="Rectangle 216"/>
            <p:cNvSpPr>
              <a:spLocks noChangeArrowheads="1"/>
            </p:cNvSpPr>
            <p:nvPr/>
          </p:nvSpPr>
          <p:spPr bwMode="auto">
            <a:xfrm>
              <a:off x="5410200" y="48768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00" name="Rectangle 217"/>
            <p:cNvSpPr>
              <a:spLocks noChangeArrowheads="1"/>
            </p:cNvSpPr>
            <p:nvPr/>
          </p:nvSpPr>
          <p:spPr bwMode="auto">
            <a:xfrm>
              <a:off x="5562600" y="48768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01" name="Rectangle 218"/>
            <p:cNvSpPr>
              <a:spLocks noChangeArrowheads="1"/>
            </p:cNvSpPr>
            <p:nvPr/>
          </p:nvSpPr>
          <p:spPr bwMode="auto">
            <a:xfrm>
              <a:off x="4038600" y="50292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02" name="Rectangle 219"/>
            <p:cNvSpPr>
              <a:spLocks noChangeArrowheads="1"/>
            </p:cNvSpPr>
            <p:nvPr/>
          </p:nvSpPr>
          <p:spPr bwMode="auto">
            <a:xfrm>
              <a:off x="5562600" y="50292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03" name="Rectangle 220"/>
            <p:cNvSpPr>
              <a:spLocks noChangeArrowheads="1"/>
            </p:cNvSpPr>
            <p:nvPr/>
          </p:nvSpPr>
          <p:spPr bwMode="auto">
            <a:xfrm>
              <a:off x="4038600" y="51816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04" name="Rectangle 221"/>
            <p:cNvSpPr>
              <a:spLocks noChangeArrowheads="1"/>
            </p:cNvSpPr>
            <p:nvPr/>
          </p:nvSpPr>
          <p:spPr bwMode="auto">
            <a:xfrm>
              <a:off x="5562600" y="51816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05" name="Rectangle 222"/>
            <p:cNvSpPr>
              <a:spLocks noChangeArrowheads="1"/>
            </p:cNvSpPr>
            <p:nvPr/>
          </p:nvSpPr>
          <p:spPr bwMode="auto">
            <a:xfrm>
              <a:off x="3886200" y="39624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06" name="Rectangle 223"/>
            <p:cNvSpPr>
              <a:spLocks noChangeArrowheads="1"/>
            </p:cNvSpPr>
            <p:nvPr/>
          </p:nvSpPr>
          <p:spPr bwMode="auto">
            <a:xfrm>
              <a:off x="3886200" y="38100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07" name="Rectangle 224"/>
            <p:cNvSpPr>
              <a:spLocks noChangeArrowheads="1"/>
            </p:cNvSpPr>
            <p:nvPr/>
          </p:nvSpPr>
          <p:spPr bwMode="auto">
            <a:xfrm>
              <a:off x="4038600" y="36576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08" name="Rectangle 225"/>
            <p:cNvSpPr>
              <a:spLocks noChangeArrowheads="1"/>
            </p:cNvSpPr>
            <p:nvPr/>
          </p:nvSpPr>
          <p:spPr bwMode="auto">
            <a:xfrm>
              <a:off x="4038600" y="3505200"/>
              <a:ext cx="152400" cy="152400"/>
            </a:xfrm>
            <a:prstGeom prst="rect">
              <a:avLst/>
            </a:prstGeom>
            <a:solidFill>
              <a:srgbClr val="FF0000"/>
            </a:solidFill>
            <a:ln w="3175" algn="ctr">
              <a:solidFill>
                <a:schemeClr val="tx1"/>
              </a:solidFill>
              <a:round/>
              <a:headEnd/>
              <a:tailEnd/>
            </a:ln>
          </p:spPr>
          <p:txBody>
            <a:bodyPr/>
            <a:lstStyle/>
            <a:p>
              <a:endParaRPr lang="en-US"/>
            </a:p>
          </p:txBody>
        </p:sp>
        <p:sp>
          <p:nvSpPr>
            <p:cNvPr id="109" name="Rectangle 226"/>
            <p:cNvSpPr>
              <a:spLocks noChangeArrowheads="1"/>
            </p:cNvSpPr>
            <p:nvPr/>
          </p:nvSpPr>
          <p:spPr bwMode="auto">
            <a:xfrm>
              <a:off x="4191000" y="3505200"/>
              <a:ext cx="152400" cy="152400"/>
            </a:xfrm>
            <a:prstGeom prst="rect">
              <a:avLst/>
            </a:prstGeom>
            <a:solidFill>
              <a:srgbClr val="FF0000"/>
            </a:solidFill>
            <a:ln w="3175" algn="ctr">
              <a:solidFill>
                <a:schemeClr val="tx1"/>
              </a:solidFill>
              <a:round/>
              <a:headEnd/>
              <a:tailEnd/>
            </a:ln>
          </p:spPr>
          <p:txBody>
            <a:bodyPr/>
            <a:lstStyle/>
            <a:p>
              <a:endParaRPr lang="en-US"/>
            </a:p>
          </p:txBody>
        </p:sp>
      </p:grpSp>
      <p:grpSp>
        <p:nvGrpSpPr>
          <p:cNvPr id="6" name="Group 122"/>
          <p:cNvGrpSpPr>
            <a:grpSpLocks/>
          </p:cNvGrpSpPr>
          <p:nvPr/>
        </p:nvGrpSpPr>
        <p:grpSpPr bwMode="auto">
          <a:xfrm>
            <a:off x="609600" y="4461933"/>
            <a:ext cx="990600" cy="1295400"/>
            <a:chOff x="457200" y="1371600"/>
            <a:chExt cx="1828800" cy="2590800"/>
          </a:xfrm>
        </p:grpSpPr>
        <p:sp>
          <p:nvSpPr>
            <p:cNvPr id="111" name="Rectangle 110"/>
            <p:cNvSpPr/>
            <p:nvPr/>
          </p:nvSpPr>
          <p:spPr bwMode="auto">
            <a:xfrm>
              <a:off x="1219345" y="1371600"/>
              <a:ext cx="15312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12" name="Rectangle 111"/>
            <p:cNvSpPr/>
            <p:nvPr/>
          </p:nvSpPr>
          <p:spPr bwMode="auto">
            <a:xfrm>
              <a:off x="1372470" y="1371600"/>
              <a:ext cx="151384"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13" name="Rectangle 112"/>
            <p:cNvSpPr/>
            <p:nvPr/>
          </p:nvSpPr>
          <p:spPr bwMode="auto">
            <a:xfrm>
              <a:off x="1523855" y="1371600"/>
              <a:ext cx="15312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14" name="Rectangle 113"/>
            <p:cNvSpPr/>
            <p:nvPr/>
          </p:nvSpPr>
          <p:spPr bwMode="auto">
            <a:xfrm>
              <a:off x="1066220" y="1524001"/>
              <a:ext cx="153125" cy="152399"/>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15" name="Rectangle 114"/>
            <p:cNvSpPr/>
            <p:nvPr/>
          </p:nvSpPr>
          <p:spPr bwMode="auto">
            <a:xfrm>
              <a:off x="1219345" y="1524001"/>
              <a:ext cx="153125" cy="152399"/>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16" name="Rectangle 115"/>
            <p:cNvSpPr/>
            <p:nvPr/>
          </p:nvSpPr>
          <p:spPr bwMode="auto">
            <a:xfrm>
              <a:off x="1523855" y="1524001"/>
              <a:ext cx="153125" cy="152399"/>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17" name="Rectangle 116"/>
            <p:cNvSpPr/>
            <p:nvPr/>
          </p:nvSpPr>
          <p:spPr bwMode="auto">
            <a:xfrm>
              <a:off x="1676980" y="1524001"/>
              <a:ext cx="151386" cy="152399"/>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18" name="Rectangle 117"/>
            <p:cNvSpPr/>
            <p:nvPr/>
          </p:nvSpPr>
          <p:spPr bwMode="auto">
            <a:xfrm>
              <a:off x="1066220" y="1676400"/>
              <a:ext cx="15312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19" name="Rectangle 118"/>
            <p:cNvSpPr/>
            <p:nvPr/>
          </p:nvSpPr>
          <p:spPr bwMode="auto">
            <a:xfrm>
              <a:off x="1676980" y="1676400"/>
              <a:ext cx="151386"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20" name="Rectangle 119"/>
            <p:cNvSpPr/>
            <p:nvPr/>
          </p:nvSpPr>
          <p:spPr bwMode="auto">
            <a:xfrm>
              <a:off x="1066220" y="1828800"/>
              <a:ext cx="153125" cy="152399"/>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21" name="Rectangle 120"/>
            <p:cNvSpPr/>
            <p:nvPr/>
          </p:nvSpPr>
          <p:spPr bwMode="auto">
            <a:xfrm>
              <a:off x="1219345" y="1828800"/>
              <a:ext cx="153125" cy="152399"/>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22" name="Rectangle 121"/>
            <p:cNvSpPr/>
            <p:nvPr/>
          </p:nvSpPr>
          <p:spPr bwMode="auto">
            <a:xfrm>
              <a:off x="1523855" y="1828800"/>
              <a:ext cx="153125" cy="152399"/>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23" name="Rectangle 122"/>
            <p:cNvSpPr/>
            <p:nvPr/>
          </p:nvSpPr>
          <p:spPr bwMode="auto">
            <a:xfrm>
              <a:off x="1676980" y="1828800"/>
              <a:ext cx="151386" cy="152399"/>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24" name="Rectangle 123"/>
            <p:cNvSpPr/>
            <p:nvPr/>
          </p:nvSpPr>
          <p:spPr bwMode="auto">
            <a:xfrm>
              <a:off x="761710" y="1981200"/>
              <a:ext cx="15312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25" name="Rectangle 124"/>
            <p:cNvSpPr/>
            <p:nvPr/>
          </p:nvSpPr>
          <p:spPr bwMode="auto">
            <a:xfrm>
              <a:off x="914835" y="1981200"/>
              <a:ext cx="151386"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26" name="Rectangle 125"/>
            <p:cNvSpPr/>
            <p:nvPr/>
          </p:nvSpPr>
          <p:spPr bwMode="auto">
            <a:xfrm>
              <a:off x="1066220" y="1981200"/>
              <a:ext cx="15312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27" name="Rectangle 126"/>
            <p:cNvSpPr/>
            <p:nvPr/>
          </p:nvSpPr>
          <p:spPr bwMode="auto">
            <a:xfrm>
              <a:off x="1219345" y="1981200"/>
              <a:ext cx="15312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28" name="Rectangle 127"/>
            <p:cNvSpPr/>
            <p:nvPr/>
          </p:nvSpPr>
          <p:spPr bwMode="auto">
            <a:xfrm>
              <a:off x="1372470" y="1981200"/>
              <a:ext cx="151384"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29" name="Rectangle 128"/>
            <p:cNvSpPr/>
            <p:nvPr/>
          </p:nvSpPr>
          <p:spPr bwMode="auto">
            <a:xfrm>
              <a:off x="1523855" y="1981200"/>
              <a:ext cx="15312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30" name="Rectangle 129"/>
            <p:cNvSpPr/>
            <p:nvPr/>
          </p:nvSpPr>
          <p:spPr bwMode="auto">
            <a:xfrm>
              <a:off x="1676980" y="1981200"/>
              <a:ext cx="151386"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31" name="Rectangle 130"/>
            <p:cNvSpPr/>
            <p:nvPr/>
          </p:nvSpPr>
          <p:spPr bwMode="auto">
            <a:xfrm>
              <a:off x="1828365" y="1981200"/>
              <a:ext cx="15312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32" name="Rectangle 131"/>
            <p:cNvSpPr/>
            <p:nvPr/>
          </p:nvSpPr>
          <p:spPr bwMode="auto">
            <a:xfrm>
              <a:off x="1981490" y="1981200"/>
              <a:ext cx="151384"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33" name="Rectangle 132"/>
            <p:cNvSpPr/>
            <p:nvPr/>
          </p:nvSpPr>
          <p:spPr bwMode="auto">
            <a:xfrm>
              <a:off x="1372470" y="2133600"/>
              <a:ext cx="151384" cy="152399"/>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34" name="Rectangle 133"/>
            <p:cNvSpPr/>
            <p:nvPr/>
          </p:nvSpPr>
          <p:spPr bwMode="auto">
            <a:xfrm>
              <a:off x="1372470" y="2286000"/>
              <a:ext cx="151384"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35" name="Rectangle 134"/>
            <p:cNvSpPr/>
            <p:nvPr/>
          </p:nvSpPr>
          <p:spPr bwMode="auto">
            <a:xfrm>
              <a:off x="1372470" y="2438400"/>
              <a:ext cx="151384" cy="152399"/>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36" name="Rectangle 135"/>
            <p:cNvSpPr/>
            <p:nvPr/>
          </p:nvSpPr>
          <p:spPr bwMode="auto">
            <a:xfrm>
              <a:off x="1372470" y="2590800"/>
              <a:ext cx="151384"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37" name="Rectangle 136"/>
            <p:cNvSpPr/>
            <p:nvPr/>
          </p:nvSpPr>
          <p:spPr bwMode="auto">
            <a:xfrm>
              <a:off x="1372470" y="2743200"/>
              <a:ext cx="151384" cy="152399"/>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38" name="Rectangle 137"/>
            <p:cNvSpPr/>
            <p:nvPr/>
          </p:nvSpPr>
          <p:spPr bwMode="auto">
            <a:xfrm>
              <a:off x="1372470" y="2895600"/>
              <a:ext cx="151384"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39" name="Rectangle 138"/>
            <p:cNvSpPr/>
            <p:nvPr/>
          </p:nvSpPr>
          <p:spPr bwMode="auto">
            <a:xfrm>
              <a:off x="1372470" y="3048000"/>
              <a:ext cx="151384" cy="152399"/>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40" name="Rectangle 139"/>
            <p:cNvSpPr/>
            <p:nvPr/>
          </p:nvSpPr>
          <p:spPr bwMode="auto">
            <a:xfrm>
              <a:off x="610325" y="3200400"/>
              <a:ext cx="151384"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41" name="Rectangle 140"/>
            <p:cNvSpPr/>
            <p:nvPr/>
          </p:nvSpPr>
          <p:spPr bwMode="auto">
            <a:xfrm>
              <a:off x="761710" y="3200400"/>
              <a:ext cx="15312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42" name="Rectangle 141"/>
            <p:cNvSpPr/>
            <p:nvPr/>
          </p:nvSpPr>
          <p:spPr bwMode="auto">
            <a:xfrm>
              <a:off x="914835" y="3200400"/>
              <a:ext cx="151386"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43" name="Rectangle 142"/>
            <p:cNvSpPr/>
            <p:nvPr/>
          </p:nvSpPr>
          <p:spPr bwMode="auto">
            <a:xfrm>
              <a:off x="1066220" y="3200400"/>
              <a:ext cx="15312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44" name="Rectangle 143"/>
            <p:cNvSpPr/>
            <p:nvPr/>
          </p:nvSpPr>
          <p:spPr bwMode="auto">
            <a:xfrm>
              <a:off x="1219345" y="3200400"/>
              <a:ext cx="15312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45" name="Rectangle 144"/>
            <p:cNvSpPr/>
            <p:nvPr/>
          </p:nvSpPr>
          <p:spPr bwMode="auto">
            <a:xfrm>
              <a:off x="1372470" y="3200400"/>
              <a:ext cx="151384"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46" name="Rectangle 145"/>
            <p:cNvSpPr/>
            <p:nvPr/>
          </p:nvSpPr>
          <p:spPr bwMode="auto">
            <a:xfrm>
              <a:off x="1523855" y="3200400"/>
              <a:ext cx="15312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47" name="Rectangle 146"/>
            <p:cNvSpPr/>
            <p:nvPr/>
          </p:nvSpPr>
          <p:spPr bwMode="auto">
            <a:xfrm>
              <a:off x="1676980" y="3200400"/>
              <a:ext cx="151386"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48" name="Rectangle 147"/>
            <p:cNvSpPr/>
            <p:nvPr/>
          </p:nvSpPr>
          <p:spPr bwMode="auto">
            <a:xfrm>
              <a:off x="1828365" y="3200400"/>
              <a:ext cx="15312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49" name="Rectangle 148"/>
            <p:cNvSpPr/>
            <p:nvPr/>
          </p:nvSpPr>
          <p:spPr bwMode="auto">
            <a:xfrm>
              <a:off x="1981490" y="3200400"/>
              <a:ext cx="151384"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50" name="Rectangle 149"/>
            <p:cNvSpPr/>
            <p:nvPr/>
          </p:nvSpPr>
          <p:spPr bwMode="auto">
            <a:xfrm>
              <a:off x="457200" y="3352800"/>
              <a:ext cx="153125" cy="152399"/>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51" name="Rectangle 150"/>
            <p:cNvSpPr/>
            <p:nvPr/>
          </p:nvSpPr>
          <p:spPr bwMode="auto">
            <a:xfrm>
              <a:off x="610325" y="3352800"/>
              <a:ext cx="151384" cy="152399"/>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52" name="Rectangle 151"/>
            <p:cNvSpPr/>
            <p:nvPr/>
          </p:nvSpPr>
          <p:spPr bwMode="auto">
            <a:xfrm>
              <a:off x="2132875" y="3809999"/>
              <a:ext cx="15312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53" name="Rectangle 152"/>
            <p:cNvSpPr/>
            <p:nvPr/>
          </p:nvSpPr>
          <p:spPr bwMode="auto">
            <a:xfrm>
              <a:off x="1981490" y="3352800"/>
              <a:ext cx="151384" cy="152399"/>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54" name="Rectangle 153"/>
            <p:cNvSpPr/>
            <p:nvPr/>
          </p:nvSpPr>
          <p:spPr bwMode="auto">
            <a:xfrm>
              <a:off x="2132875" y="3352800"/>
              <a:ext cx="153125" cy="152399"/>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55" name="Rectangle 154"/>
            <p:cNvSpPr/>
            <p:nvPr/>
          </p:nvSpPr>
          <p:spPr bwMode="auto">
            <a:xfrm>
              <a:off x="457200" y="3505200"/>
              <a:ext cx="15312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56" name="Rectangle 155"/>
            <p:cNvSpPr/>
            <p:nvPr/>
          </p:nvSpPr>
          <p:spPr bwMode="auto">
            <a:xfrm>
              <a:off x="2132875" y="3505200"/>
              <a:ext cx="15312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57" name="Rectangle 156"/>
            <p:cNvSpPr/>
            <p:nvPr/>
          </p:nvSpPr>
          <p:spPr bwMode="auto">
            <a:xfrm>
              <a:off x="457200" y="3657600"/>
              <a:ext cx="153125" cy="152399"/>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58" name="Rectangle 157"/>
            <p:cNvSpPr/>
            <p:nvPr/>
          </p:nvSpPr>
          <p:spPr bwMode="auto">
            <a:xfrm>
              <a:off x="2132875" y="3657600"/>
              <a:ext cx="153125" cy="152399"/>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59" name="Rectangle 158"/>
            <p:cNvSpPr/>
            <p:nvPr/>
          </p:nvSpPr>
          <p:spPr bwMode="auto">
            <a:xfrm>
              <a:off x="457200" y="3809999"/>
              <a:ext cx="153125" cy="152401"/>
            </a:xfrm>
            <a:prstGeom prst="rect">
              <a:avLst/>
            </a:prstGeom>
            <a:solidFill>
              <a:schemeClr val="tx1"/>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grpSp>
      <p:sp>
        <p:nvSpPr>
          <p:cNvPr id="161" name="TextBox 1133"/>
          <p:cNvSpPr txBox="1">
            <a:spLocks noChangeArrowheads="1"/>
          </p:cNvSpPr>
          <p:nvPr/>
        </p:nvSpPr>
        <p:spPr bwMode="auto">
          <a:xfrm>
            <a:off x="1749778" y="2286000"/>
            <a:ext cx="904097" cy="169277"/>
          </a:xfrm>
          <a:prstGeom prst="rect">
            <a:avLst/>
          </a:prstGeom>
          <a:noFill/>
          <a:ln w="9525">
            <a:noFill/>
            <a:miter lim="800000"/>
            <a:headEnd/>
            <a:tailEnd/>
          </a:ln>
        </p:spPr>
        <p:txBody>
          <a:bodyPr wrap="square" lIns="0" tIns="0" rIns="0" bIns="0">
            <a:spAutoFit/>
          </a:bodyPr>
          <a:lstStyle/>
          <a:p>
            <a:r>
              <a:rPr lang="en-US" sz="1100" dirty="0">
                <a:latin typeface="Times New Roman" pitchFamily="18" charset="0"/>
                <a:cs typeface="Times New Roman" pitchFamily="18" charset="0"/>
              </a:rPr>
              <a:t>Mask template</a:t>
            </a:r>
            <a:endParaRPr lang="en-US" dirty="0">
              <a:latin typeface="Times New Roman" pitchFamily="18" charset="0"/>
              <a:cs typeface="Times New Roman" pitchFamily="18" charset="0"/>
            </a:endParaRPr>
          </a:p>
        </p:txBody>
      </p:sp>
      <p:grpSp>
        <p:nvGrpSpPr>
          <p:cNvPr id="7" name="Group 1275"/>
          <p:cNvGrpSpPr>
            <a:grpSpLocks/>
          </p:cNvGrpSpPr>
          <p:nvPr/>
        </p:nvGrpSpPr>
        <p:grpSpPr bwMode="auto">
          <a:xfrm>
            <a:off x="1814689" y="2449689"/>
            <a:ext cx="697089" cy="598311"/>
            <a:chOff x="1814515" y="1495426"/>
            <a:chExt cx="933449" cy="909638"/>
          </a:xfrm>
        </p:grpSpPr>
        <p:grpSp>
          <p:nvGrpSpPr>
            <p:cNvPr id="8" name="Group 984"/>
            <p:cNvGrpSpPr>
              <a:grpSpLocks/>
            </p:cNvGrpSpPr>
            <p:nvPr/>
          </p:nvGrpSpPr>
          <p:grpSpPr bwMode="auto">
            <a:xfrm>
              <a:off x="1895329" y="1551418"/>
              <a:ext cx="778882" cy="754816"/>
              <a:chOff x="4181329" y="2465024"/>
              <a:chExt cx="778882" cy="754816"/>
            </a:xfrm>
          </p:grpSpPr>
          <p:sp>
            <p:nvSpPr>
              <p:cNvPr id="165" name="Rectangle 164"/>
              <p:cNvSpPr/>
              <p:nvPr/>
            </p:nvSpPr>
            <p:spPr bwMode="auto">
              <a:xfrm>
                <a:off x="4181329" y="2722830"/>
                <a:ext cx="87723" cy="87708"/>
              </a:xfrm>
              <a:prstGeom prst="rect">
                <a:avLst/>
              </a:prstGeom>
              <a:solidFill>
                <a:schemeClr val="accent1">
                  <a:alpha val="69000"/>
                </a:schemeClr>
              </a:solidFill>
              <a:ln w="3175" cap="flat" cmpd="sng" algn="ctr">
                <a:solidFill>
                  <a:srgbClr val="00B0F0"/>
                </a:solidFill>
                <a:prstDash val="solid"/>
                <a:round/>
                <a:headEnd type="none" w="med" len="med"/>
                <a:tailEnd type="none" w="med" len="med"/>
              </a:ln>
              <a:effectLst/>
            </p:spPr>
            <p:txBody>
              <a:bodyPr/>
              <a:lstStyle/>
              <a:p>
                <a:pPr>
                  <a:defRPr/>
                </a:pPr>
                <a:endParaRPr lang="en-US">
                  <a:latin typeface="Arial" charset="0"/>
                </a:endParaRPr>
              </a:p>
            </p:txBody>
          </p:sp>
          <p:sp>
            <p:nvSpPr>
              <p:cNvPr id="166" name="Rectangle 165"/>
              <p:cNvSpPr/>
              <p:nvPr/>
            </p:nvSpPr>
            <p:spPr bwMode="auto">
              <a:xfrm>
                <a:off x="4338168" y="2616518"/>
                <a:ext cx="87725" cy="90365"/>
              </a:xfrm>
              <a:prstGeom prst="rect">
                <a:avLst/>
              </a:prstGeom>
              <a:solidFill>
                <a:schemeClr val="accent1">
                  <a:alpha val="69000"/>
                </a:schemeClr>
              </a:solidFill>
              <a:ln w="3175" cap="flat" cmpd="sng" algn="ctr">
                <a:solidFill>
                  <a:srgbClr val="00B0F0"/>
                </a:solidFill>
                <a:prstDash val="solid"/>
                <a:round/>
                <a:headEnd type="none" w="med" len="med"/>
                <a:tailEnd type="none" w="med" len="med"/>
              </a:ln>
              <a:effectLst/>
            </p:spPr>
            <p:txBody>
              <a:bodyPr/>
              <a:lstStyle/>
              <a:p>
                <a:pPr>
                  <a:defRPr/>
                </a:pPr>
                <a:endParaRPr lang="en-US">
                  <a:latin typeface="Arial" charset="0"/>
                </a:endParaRPr>
              </a:p>
            </p:txBody>
          </p:sp>
          <p:sp>
            <p:nvSpPr>
              <p:cNvPr id="167" name="Rectangle 166"/>
              <p:cNvSpPr/>
              <p:nvPr/>
            </p:nvSpPr>
            <p:spPr bwMode="auto">
              <a:xfrm>
                <a:off x="4550832" y="2874326"/>
                <a:ext cx="87725" cy="87707"/>
              </a:xfrm>
              <a:prstGeom prst="rect">
                <a:avLst/>
              </a:prstGeom>
              <a:solidFill>
                <a:schemeClr val="accent1">
                  <a:alpha val="69000"/>
                </a:schemeClr>
              </a:solidFill>
              <a:ln w="3175" cap="flat" cmpd="sng" algn="ctr">
                <a:solidFill>
                  <a:srgbClr val="00B0F0"/>
                </a:solidFill>
                <a:prstDash val="solid"/>
                <a:round/>
                <a:headEnd type="none" w="med" len="med"/>
                <a:tailEnd type="none" w="med" len="med"/>
              </a:ln>
              <a:effectLst/>
            </p:spPr>
            <p:txBody>
              <a:bodyPr/>
              <a:lstStyle/>
              <a:p>
                <a:pPr>
                  <a:defRPr/>
                </a:pPr>
                <a:endParaRPr lang="en-US">
                  <a:latin typeface="Arial" charset="0"/>
                </a:endParaRPr>
              </a:p>
            </p:txBody>
          </p:sp>
          <p:sp>
            <p:nvSpPr>
              <p:cNvPr id="168" name="Rectangle 167"/>
              <p:cNvSpPr/>
              <p:nvPr/>
            </p:nvSpPr>
            <p:spPr bwMode="auto">
              <a:xfrm>
                <a:off x="4338168" y="2760039"/>
                <a:ext cx="87725" cy="87708"/>
              </a:xfrm>
              <a:prstGeom prst="rect">
                <a:avLst/>
              </a:prstGeom>
              <a:solidFill>
                <a:schemeClr val="accent1">
                  <a:alpha val="69000"/>
                </a:schemeClr>
              </a:solidFill>
              <a:ln w="3175" cap="flat" cmpd="sng" algn="ctr">
                <a:solidFill>
                  <a:srgbClr val="00B0F0"/>
                </a:solidFill>
                <a:prstDash val="solid"/>
                <a:round/>
                <a:headEnd type="none" w="med" len="med"/>
                <a:tailEnd type="none" w="med" len="med"/>
              </a:ln>
              <a:effectLst/>
            </p:spPr>
            <p:txBody>
              <a:bodyPr/>
              <a:lstStyle/>
              <a:p>
                <a:pPr>
                  <a:defRPr/>
                </a:pPr>
                <a:endParaRPr lang="en-US">
                  <a:latin typeface="Arial" charset="0"/>
                </a:endParaRPr>
              </a:p>
            </p:txBody>
          </p:sp>
          <p:sp>
            <p:nvSpPr>
              <p:cNvPr id="169" name="Rectangle 168"/>
              <p:cNvSpPr/>
              <p:nvPr/>
            </p:nvSpPr>
            <p:spPr bwMode="auto">
              <a:xfrm>
                <a:off x="4707673" y="3076319"/>
                <a:ext cx="87723" cy="87707"/>
              </a:xfrm>
              <a:prstGeom prst="rect">
                <a:avLst/>
              </a:prstGeom>
              <a:solidFill>
                <a:schemeClr val="accent1">
                  <a:alpha val="69000"/>
                </a:schemeClr>
              </a:solidFill>
              <a:ln w="3175" cap="flat" cmpd="sng" algn="ctr">
                <a:solidFill>
                  <a:srgbClr val="00B0F0"/>
                </a:solidFill>
                <a:prstDash val="solid"/>
                <a:round/>
                <a:headEnd type="none" w="med" len="med"/>
                <a:tailEnd type="none" w="med" len="med"/>
              </a:ln>
              <a:effectLst/>
            </p:spPr>
            <p:txBody>
              <a:bodyPr/>
              <a:lstStyle/>
              <a:p>
                <a:pPr>
                  <a:defRPr/>
                </a:pPr>
                <a:endParaRPr lang="en-US">
                  <a:latin typeface="Arial" charset="0"/>
                </a:endParaRPr>
              </a:p>
            </p:txBody>
          </p:sp>
          <p:sp>
            <p:nvSpPr>
              <p:cNvPr id="170" name="Rectangle 169"/>
              <p:cNvSpPr/>
              <p:nvPr/>
            </p:nvSpPr>
            <p:spPr bwMode="auto">
              <a:xfrm>
                <a:off x="4447159" y="3132132"/>
                <a:ext cx="90382" cy="87708"/>
              </a:xfrm>
              <a:prstGeom prst="rect">
                <a:avLst/>
              </a:prstGeom>
              <a:solidFill>
                <a:schemeClr val="accent1">
                  <a:alpha val="69000"/>
                </a:schemeClr>
              </a:solidFill>
              <a:ln w="3175" cap="flat" cmpd="sng" algn="ctr">
                <a:solidFill>
                  <a:srgbClr val="00B0F0"/>
                </a:solidFill>
                <a:prstDash val="solid"/>
                <a:round/>
                <a:headEnd type="none" w="med" len="med"/>
                <a:tailEnd type="none" w="med" len="med"/>
              </a:ln>
              <a:effectLst/>
            </p:spPr>
            <p:txBody>
              <a:bodyPr/>
              <a:lstStyle/>
              <a:p>
                <a:pPr>
                  <a:defRPr/>
                </a:pPr>
                <a:endParaRPr lang="en-US">
                  <a:latin typeface="Arial" charset="0"/>
                </a:endParaRPr>
              </a:p>
            </p:txBody>
          </p:sp>
          <p:sp>
            <p:nvSpPr>
              <p:cNvPr id="171" name="Rectangle 170"/>
              <p:cNvSpPr/>
              <p:nvPr/>
            </p:nvSpPr>
            <p:spPr bwMode="auto">
              <a:xfrm>
                <a:off x="4657164" y="2465024"/>
                <a:ext cx="87725" cy="87707"/>
              </a:xfrm>
              <a:prstGeom prst="rect">
                <a:avLst/>
              </a:prstGeom>
              <a:solidFill>
                <a:schemeClr val="accent1">
                  <a:alpha val="69000"/>
                </a:schemeClr>
              </a:solidFill>
              <a:ln w="3175" cap="flat" cmpd="sng" algn="ctr">
                <a:solidFill>
                  <a:srgbClr val="00B0F0"/>
                </a:solidFill>
                <a:prstDash val="solid"/>
                <a:round/>
                <a:headEnd type="none" w="med" len="med"/>
                <a:tailEnd type="none" w="med" len="med"/>
              </a:ln>
              <a:effectLst/>
            </p:spPr>
            <p:txBody>
              <a:bodyPr/>
              <a:lstStyle/>
              <a:p>
                <a:pPr>
                  <a:defRPr/>
                </a:pPr>
                <a:endParaRPr lang="en-US">
                  <a:latin typeface="Arial" charset="0"/>
                </a:endParaRPr>
              </a:p>
            </p:txBody>
          </p:sp>
          <p:sp>
            <p:nvSpPr>
              <p:cNvPr id="172" name="Rectangle 171"/>
              <p:cNvSpPr/>
              <p:nvPr/>
            </p:nvSpPr>
            <p:spPr bwMode="auto">
              <a:xfrm>
                <a:off x="4495009" y="2568677"/>
                <a:ext cx="90382" cy="90365"/>
              </a:xfrm>
              <a:prstGeom prst="rect">
                <a:avLst/>
              </a:prstGeom>
              <a:solidFill>
                <a:schemeClr val="accent1">
                  <a:alpha val="69000"/>
                </a:schemeClr>
              </a:solidFill>
              <a:ln w="3175" cap="flat" cmpd="sng" algn="ctr">
                <a:solidFill>
                  <a:srgbClr val="00B0F0"/>
                </a:solidFill>
                <a:prstDash val="solid"/>
                <a:round/>
                <a:headEnd type="none" w="med" len="med"/>
                <a:tailEnd type="none" w="med" len="med"/>
              </a:ln>
              <a:effectLst/>
            </p:spPr>
            <p:txBody>
              <a:bodyPr/>
              <a:lstStyle/>
              <a:p>
                <a:pPr>
                  <a:defRPr/>
                </a:pPr>
                <a:endParaRPr lang="en-US">
                  <a:latin typeface="Arial" charset="0"/>
                </a:endParaRPr>
              </a:p>
            </p:txBody>
          </p:sp>
          <p:sp>
            <p:nvSpPr>
              <p:cNvPr id="173" name="Rectangle 172"/>
              <p:cNvSpPr/>
              <p:nvPr/>
            </p:nvSpPr>
            <p:spPr bwMode="auto">
              <a:xfrm>
                <a:off x="4231836" y="3081634"/>
                <a:ext cx="87725" cy="87707"/>
              </a:xfrm>
              <a:prstGeom prst="rect">
                <a:avLst/>
              </a:prstGeom>
              <a:solidFill>
                <a:schemeClr val="accent1">
                  <a:alpha val="69000"/>
                </a:schemeClr>
              </a:solidFill>
              <a:ln w="3175" cap="flat" cmpd="sng" algn="ctr">
                <a:solidFill>
                  <a:srgbClr val="00B0F0"/>
                </a:solidFill>
                <a:prstDash val="solid"/>
                <a:round/>
                <a:headEnd type="none" w="med" len="med"/>
                <a:tailEnd type="none" w="med" len="med"/>
              </a:ln>
              <a:effectLst/>
            </p:spPr>
            <p:txBody>
              <a:bodyPr/>
              <a:lstStyle/>
              <a:p>
                <a:pPr>
                  <a:defRPr/>
                </a:pPr>
                <a:endParaRPr lang="en-US">
                  <a:latin typeface="Arial" charset="0"/>
                </a:endParaRPr>
              </a:p>
            </p:txBody>
          </p:sp>
          <p:sp>
            <p:nvSpPr>
              <p:cNvPr id="174" name="Rectangle 173"/>
              <p:cNvSpPr/>
              <p:nvPr/>
            </p:nvSpPr>
            <p:spPr bwMode="auto">
              <a:xfrm>
                <a:off x="4814005" y="3132132"/>
                <a:ext cx="90382" cy="87708"/>
              </a:xfrm>
              <a:prstGeom prst="rect">
                <a:avLst/>
              </a:prstGeom>
              <a:solidFill>
                <a:schemeClr val="accent1">
                  <a:alpha val="69000"/>
                </a:schemeClr>
              </a:solidFill>
              <a:ln w="3175" cap="flat" cmpd="sng" algn="ctr">
                <a:solidFill>
                  <a:srgbClr val="00B0F0"/>
                </a:solidFill>
                <a:prstDash val="solid"/>
                <a:round/>
                <a:headEnd type="none" w="med" len="med"/>
                <a:tailEnd type="none" w="med" len="med"/>
              </a:ln>
              <a:effectLst/>
            </p:spPr>
            <p:txBody>
              <a:bodyPr/>
              <a:lstStyle/>
              <a:p>
                <a:pPr>
                  <a:defRPr/>
                </a:pPr>
                <a:endParaRPr lang="en-US">
                  <a:latin typeface="Arial" charset="0"/>
                </a:endParaRPr>
              </a:p>
            </p:txBody>
          </p:sp>
          <p:sp>
            <p:nvSpPr>
              <p:cNvPr id="175" name="Rectangle 174"/>
              <p:cNvSpPr/>
              <p:nvPr/>
            </p:nvSpPr>
            <p:spPr bwMode="auto">
              <a:xfrm>
                <a:off x="4237152" y="2475655"/>
                <a:ext cx="90382" cy="87707"/>
              </a:xfrm>
              <a:prstGeom prst="rect">
                <a:avLst/>
              </a:prstGeom>
              <a:solidFill>
                <a:schemeClr val="accent1">
                  <a:alpha val="69000"/>
                </a:schemeClr>
              </a:solidFill>
              <a:ln w="3175" cap="flat" cmpd="sng" algn="ctr">
                <a:solidFill>
                  <a:srgbClr val="00B0F0"/>
                </a:solidFill>
                <a:prstDash val="solid"/>
                <a:round/>
                <a:headEnd type="none" w="med" len="med"/>
                <a:tailEnd type="none" w="med" len="med"/>
              </a:ln>
              <a:effectLst/>
            </p:spPr>
            <p:txBody>
              <a:bodyPr/>
              <a:lstStyle/>
              <a:p>
                <a:pPr>
                  <a:defRPr/>
                </a:pPr>
                <a:endParaRPr lang="en-US">
                  <a:latin typeface="Arial" charset="0"/>
                </a:endParaRPr>
              </a:p>
            </p:txBody>
          </p:sp>
          <p:sp>
            <p:nvSpPr>
              <p:cNvPr id="176" name="Rectangle 175"/>
              <p:cNvSpPr/>
              <p:nvPr/>
            </p:nvSpPr>
            <p:spPr bwMode="auto">
              <a:xfrm>
                <a:off x="4872488" y="2725489"/>
                <a:ext cx="87723" cy="87707"/>
              </a:xfrm>
              <a:prstGeom prst="rect">
                <a:avLst/>
              </a:prstGeom>
              <a:solidFill>
                <a:schemeClr val="accent1">
                  <a:alpha val="69000"/>
                </a:schemeClr>
              </a:solidFill>
              <a:ln w="3175" cap="flat" cmpd="sng" algn="ctr">
                <a:solidFill>
                  <a:srgbClr val="00B0F0"/>
                </a:solidFill>
                <a:prstDash val="solid"/>
                <a:round/>
                <a:headEnd type="none" w="med" len="med"/>
                <a:tailEnd type="none" w="med" len="med"/>
              </a:ln>
              <a:effectLst/>
            </p:spPr>
            <p:txBody>
              <a:bodyPr/>
              <a:lstStyle/>
              <a:p>
                <a:pPr>
                  <a:defRPr/>
                </a:pPr>
                <a:endParaRPr lang="en-US">
                  <a:latin typeface="Arial" charset="0"/>
                </a:endParaRPr>
              </a:p>
            </p:txBody>
          </p:sp>
        </p:grpSp>
        <p:sp>
          <p:nvSpPr>
            <p:cNvPr id="164" name="Rectangle 1274"/>
            <p:cNvSpPr>
              <a:spLocks noChangeArrowheads="1"/>
            </p:cNvSpPr>
            <p:nvPr/>
          </p:nvSpPr>
          <p:spPr bwMode="auto">
            <a:xfrm>
              <a:off x="1814515" y="1495426"/>
              <a:ext cx="933449" cy="909638"/>
            </a:xfrm>
            <a:prstGeom prst="rect">
              <a:avLst/>
            </a:prstGeom>
            <a:noFill/>
            <a:ln w="9525" algn="ctr">
              <a:solidFill>
                <a:srgbClr val="00B0F0"/>
              </a:solidFill>
              <a:round/>
              <a:headEnd/>
              <a:tailEnd/>
            </a:ln>
          </p:spPr>
          <p:txBody>
            <a:bodyPr/>
            <a:lstStyle/>
            <a:p>
              <a:endParaRPr lang="en-US"/>
            </a:p>
          </p:txBody>
        </p:sp>
      </p:grpSp>
      <p:grpSp>
        <p:nvGrpSpPr>
          <p:cNvPr id="9" name="Group 307"/>
          <p:cNvGrpSpPr/>
          <p:nvPr/>
        </p:nvGrpSpPr>
        <p:grpSpPr>
          <a:xfrm>
            <a:off x="2895600" y="2480733"/>
            <a:ext cx="1066800" cy="1295400"/>
            <a:chOff x="5301441" y="4726722"/>
            <a:chExt cx="1559093" cy="1646363"/>
          </a:xfrm>
        </p:grpSpPr>
        <p:sp>
          <p:nvSpPr>
            <p:cNvPr id="227" name="Rectangle 61"/>
            <p:cNvSpPr>
              <a:spLocks noChangeArrowheads="1"/>
            </p:cNvSpPr>
            <p:nvPr/>
          </p:nvSpPr>
          <p:spPr bwMode="auto">
            <a:xfrm>
              <a:off x="6706152" y="5344108"/>
              <a:ext cx="107294" cy="102898"/>
            </a:xfrm>
            <a:prstGeom prst="rect">
              <a:avLst/>
            </a:prstGeom>
            <a:solidFill>
              <a:srgbClr val="FF0000"/>
            </a:solidFill>
            <a:ln w="635" algn="ctr">
              <a:solidFill>
                <a:schemeClr val="tx1"/>
              </a:solidFill>
              <a:round/>
              <a:headEnd/>
              <a:tailEnd/>
            </a:ln>
          </p:spPr>
          <p:txBody>
            <a:bodyPr/>
            <a:lstStyle/>
            <a:p>
              <a:endParaRPr lang="en-US" b="1"/>
            </a:p>
          </p:txBody>
        </p:sp>
        <p:sp>
          <p:nvSpPr>
            <p:cNvPr id="228" name="Rectangle 62"/>
            <p:cNvSpPr>
              <a:spLocks noChangeArrowheads="1"/>
            </p:cNvSpPr>
            <p:nvPr/>
          </p:nvSpPr>
          <p:spPr bwMode="auto">
            <a:xfrm>
              <a:off x="6706152" y="5241211"/>
              <a:ext cx="107294" cy="102898"/>
            </a:xfrm>
            <a:prstGeom prst="rect">
              <a:avLst/>
            </a:prstGeom>
            <a:solidFill>
              <a:srgbClr val="FF0000"/>
            </a:solidFill>
            <a:ln w="635" algn="ctr">
              <a:solidFill>
                <a:schemeClr val="tx1"/>
              </a:solidFill>
              <a:round/>
              <a:headEnd/>
              <a:tailEnd/>
            </a:ln>
          </p:spPr>
          <p:txBody>
            <a:bodyPr/>
            <a:lstStyle/>
            <a:p>
              <a:endParaRPr lang="en-US" b="1"/>
            </a:p>
          </p:txBody>
        </p:sp>
        <p:sp>
          <p:nvSpPr>
            <p:cNvPr id="229" name="Rectangle 63"/>
            <p:cNvSpPr>
              <a:spLocks noChangeArrowheads="1"/>
            </p:cNvSpPr>
            <p:nvPr/>
          </p:nvSpPr>
          <p:spPr bwMode="auto">
            <a:xfrm>
              <a:off x="6598857" y="5138311"/>
              <a:ext cx="107294" cy="102898"/>
            </a:xfrm>
            <a:prstGeom prst="rect">
              <a:avLst/>
            </a:prstGeom>
            <a:solidFill>
              <a:srgbClr val="FF0000"/>
            </a:solidFill>
            <a:ln w="635" algn="ctr">
              <a:solidFill>
                <a:schemeClr val="tx1"/>
              </a:solidFill>
              <a:round/>
              <a:headEnd/>
              <a:tailEnd/>
            </a:ln>
          </p:spPr>
          <p:txBody>
            <a:bodyPr/>
            <a:lstStyle/>
            <a:p>
              <a:endParaRPr lang="en-US" b="1"/>
            </a:p>
          </p:txBody>
        </p:sp>
        <p:sp>
          <p:nvSpPr>
            <p:cNvPr id="230" name="Rectangle 64"/>
            <p:cNvSpPr>
              <a:spLocks noChangeArrowheads="1"/>
            </p:cNvSpPr>
            <p:nvPr/>
          </p:nvSpPr>
          <p:spPr bwMode="auto">
            <a:xfrm>
              <a:off x="5955089" y="4726722"/>
              <a:ext cx="107294" cy="102898"/>
            </a:xfrm>
            <a:prstGeom prst="rect">
              <a:avLst/>
            </a:prstGeom>
            <a:solidFill>
              <a:srgbClr val="FF0000"/>
            </a:solidFill>
            <a:ln w="635" algn="ctr">
              <a:solidFill>
                <a:schemeClr val="tx1"/>
              </a:solidFill>
              <a:round/>
              <a:headEnd/>
              <a:tailEnd/>
            </a:ln>
          </p:spPr>
          <p:txBody>
            <a:bodyPr/>
            <a:lstStyle/>
            <a:p>
              <a:endParaRPr lang="en-US" b="1"/>
            </a:p>
          </p:txBody>
        </p:sp>
        <p:sp>
          <p:nvSpPr>
            <p:cNvPr id="231" name="Rectangle 65"/>
            <p:cNvSpPr>
              <a:spLocks noChangeArrowheads="1"/>
            </p:cNvSpPr>
            <p:nvPr/>
          </p:nvSpPr>
          <p:spPr bwMode="auto">
            <a:xfrm>
              <a:off x="6062384" y="4726722"/>
              <a:ext cx="107294" cy="102898"/>
            </a:xfrm>
            <a:prstGeom prst="rect">
              <a:avLst/>
            </a:prstGeom>
            <a:solidFill>
              <a:srgbClr val="FF0000"/>
            </a:solidFill>
            <a:ln w="635" algn="ctr">
              <a:solidFill>
                <a:schemeClr val="tx1"/>
              </a:solidFill>
              <a:round/>
              <a:headEnd/>
              <a:tailEnd/>
            </a:ln>
          </p:spPr>
          <p:txBody>
            <a:bodyPr/>
            <a:lstStyle/>
            <a:p>
              <a:endParaRPr lang="en-US" b="1"/>
            </a:p>
          </p:txBody>
        </p:sp>
        <p:sp>
          <p:nvSpPr>
            <p:cNvPr id="232" name="Rectangle 66"/>
            <p:cNvSpPr>
              <a:spLocks noChangeArrowheads="1"/>
            </p:cNvSpPr>
            <p:nvPr/>
          </p:nvSpPr>
          <p:spPr bwMode="auto">
            <a:xfrm>
              <a:off x="6169679" y="4726722"/>
              <a:ext cx="107294" cy="102898"/>
            </a:xfrm>
            <a:prstGeom prst="rect">
              <a:avLst/>
            </a:prstGeom>
            <a:solidFill>
              <a:srgbClr val="FF0000"/>
            </a:solidFill>
            <a:ln w="635" algn="ctr">
              <a:solidFill>
                <a:schemeClr val="tx1"/>
              </a:solidFill>
              <a:round/>
              <a:headEnd/>
              <a:tailEnd/>
            </a:ln>
          </p:spPr>
          <p:txBody>
            <a:bodyPr/>
            <a:lstStyle/>
            <a:p>
              <a:endParaRPr lang="en-US" b="1"/>
            </a:p>
          </p:txBody>
        </p:sp>
        <p:sp>
          <p:nvSpPr>
            <p:cNvPr id="233" name="Rectangle 67"/>
            <p:cNvSpPr>
              <a:spLocks noChangeArrowheads="1"/>
            </p:cNvSpPr>
            <p:nvPr/>
          </p:nvSpPr>
          <p:spPr bwMode="auto">
            <a:xfrm>
              <a:off x="5847793" y="4829618"/>
              <a:ext cx="107294" cy="102898"/>
            </a:xfrm>
            <a:prstGeom prst="rect">
              <a:avLst/>
            </a:prstGeom>
            <a:solidFill>
              <a:srgbClr val="FF0000"/>
            </a:solidFill>
            <a:ln w="635" algn="ctr">
              <a:solidFill>
                <a:schemeClr val="tx1"/>
              </a:solidFill>
              <a:round/>
              <a:headEnd/>
              <a:tailEnd/>
            </a:ln>
          </p:spPr>
          <p:txBody>
            <a:bodyPr/>
            <a:lstStyle/>
            <a:p>
              <a:endParaRPr lang="en-US" b="1"/>
            </a:p>
          </p:txBody>
        </p:sp>
        <p:sp>
          <p:nvSpPr>
            <p:cNvPr id="234" name="Rectangle 68"/>
            <p:cNvSpPr>
              <a:spLocks noChangeArrowheads="1"/>
            </p:cNvSpPr>
            <p:nvPr/>
          </p:nvSpPr>
          <p:spPr bwMode="auto">
            <a:xfrm>
              <a:off x="5955089" y="4829618"/>
              <a:ext cx="107294" cy="102898"/>
            </a:xfrm>
            <a:prstGeom prst="rect">
              <a:avLst/>
            </a:prstGeom>
            <a:solidFill>
              <a:srgbClr val="FF0000"/>
            </a:solidFill>
            <a:ln w="635" algn="ctr">
              <a:solidFill>
                <a:schemeClr val="tx1"/>
              </a:solidFill>
              <a:round/>
              <a:headEnd/>
              <a:tailEnd/>
            </a:ln>
          </p:spPr>
          <p:txBody>
            <a:bodyPr/>
            <a:lstStyle/>
            <a:p>
              <a:endParaRPr lang="en-US" b="1"/>
            </a:p>
          </p:txBody>
        </p:sp>
        <p:sp>
          <p:nvSpPr>
            <p:cNvPr id="235" name="Rectangle 69"/>
            <p:cNvSpPr>
              <a:spLocks noChangeArrowheads="1"/>
            </p:cNvSpPr>
            <p:nvPr/>
          </p:nvSpPr>
          <p:spPr bwMode="auto">
            <a:xfrm>
              <a:off x="6169679" y="4829618"/>
              <a:ext cx="107294" cy="102898"/>
            </a:xfrm>
            <a:prstGeom prst="rect">
              <a:avLst/>
            </a:prstGeom>
            <a:solidFill>
              <a:srgbClr val="FF0000"/>
            </a:solidFill>
            <a:ln w="635" algn="ctr">
              <a:solidFill>
                <a:schemeClr val="tx1"/>
              </a:solidFill>
              <a:round/>
              <a:headEnd/>
              <a:tailEnd/>
            </a:ln>
          </p:spPr>
          <p:txBody>
            <a:bodyPr/>
            <a:lstStyle/>
            <a:p>
              <a:endParaRPr lang="en-US" b="1"/>
            </a:p>
          </p:txBody>
        </p:sp>
        <p:sp>
          <p:nvSpPr>
            <p:cNvPr id="236" name="Rectangle 70"/>
            <p:cNvSpPr>
              <a:spLocks noChangeArrowheads="1"/>
            </p:cNvSpPr>
            <p:nvPr/>
          </p:nvSpPr>
          <p:spPr bwMode="auto">
            <a:xfrm>
              <a:off x="6276974" y="4829618"/>
              <a:ext cx="107294" cy="102898"/>
            </a:xfrm>
            <a:prstGeom prst="rect">
              <a:avLst/>
            </a:prstGeom>
            <a:solidFill>
              <a:srgbClr val="FF0000"/>
            </a:solidFill>
            <a:ln w="635" algn="ctr">
              <a:solidFill>
                <a:schemeClr val="tx1"/>
              </a:solidFill>
              <a:round/>
              <a:headEnd/>
              <a:tailEnd/>
            </a:ln>
          </p:spPr>
          <p:txBody>
            <a:bodyPr/>
            <a:lstStyle/>
            <a:p>
              <a:endParaRPr lang="en-US" b="1"/>
            </a:p>
          </p:txBody>
        </p:sp>
        <p:sp>
          <p:nvSpPr>
            <p:cNvPr id="237" name="Rectangle 71"/>
            <p:cNvSpPr>
              <a:spLocks noChangeArrowheads="1"/>
            </p:cNvSpPr>
            <p:nvPr/>
          </p:nvSpPr>
          <p:spPr bwMode="auto">
            <a:xfrm>
              <a:off x="5847793" y="4932517"/>
              <a:ext cx="107294" cy="102898"/>
            </a:xfrm>
            <a:prstGeom prst="rect">
              <a:avLst/>
            </a:prstGeom>
            <a:solidFill>
              <a:srgbClr val="FF0000"/>
            </a:solidFill>
            <a:ln w="635" algn="ctr">
              <a:solidFill>
                <a:schemeClr val="tx1"/>
              </a:solidFill>
              <a:round/>
              <a:headEnd/>
              <a:tailEnd/>
            </a:ln>
          </p:spPr>
          <p:txBody>
            <a:bodyPr/>
            <a:lstStyle/>
            <a:p>
              <a:endParaRPr lang="en-US" b="1"/>
            </a:p>
          </p:txBody>
        </p:sp>
        <p:sp>
          <p:nvSpPr>
            <p:cNvPr id="238" name="Rectangle 72"/>
            <p:cNvSpPr>
              <a:spLocks noChangeArrowheads="1"/>
            </p:cNvSpPr>
            <p:nvPr/>
          </p:nvSpPr>
          <p:spPr bwMode="auto">
            <a:xfrm>
              <a:off x="6276974" y="4932517"/>
              <a:ext cx="107294" cy="102898"/>
            </a:xfrm>
            <a:prstGeom prst="rect">
              <a:avLst/>
            </a:prstGeom>
            <a:solidFill>
              <a:srgbClr val="FF0000"/>
            </a:solidFill>
            <a:ln w="635" algn="ctr">
              <a:solidFill>
                <a:schemeClr val="tx1"/>
              </a:solidFill>
              <a:round/>
              <a:headEnd/>
              <a:tailEnd/>
            </a:ln>
          </p:spPr>
          <p:txBody>
            <a:bodyPr/>
            <a:lstStyle/>
            <a:p>
              <a:endParaRPr lang="en-US" b="1"/>
            </a:p>
          </p:txBody>
        </p:sp>
        <p:sp>
          <p:nvSpPr>
            <p:cNvPr id="239" name="Rectangle 73"/>
            <p:cNvSpPr>
              <a:spLocks noChangeArrowheads="1"/>
            </p:cNvSpPr>
            <p:nvPr/>
          </p:nvSpPr>
          <p:spPr bwMode="auto">
            <a:xfrm>
              <a:off x="5847793" y="5035415"/>
              <a:ext cx="107294" cy="102898"/>
            </a:xfrm>
            <a:prstGeom prst="rect">
              <a:avLst/>
            </a:prstGeom>
            <a:solidFill>
              <a:srgbClr val="FF0000"/>
            </a:solidFill>
            <a:ln w="635" algn="ctr">
              <a:solidFill>
                <a:schemeClr val="tx1"/>
              </a:solidFill>
              <a:round/>
              <a:headEnd/>
              <a:tailEnd/>
            </a:ln>
          </p:spPr>
          <p:txBody>
            <a:bodyPr/>
            <a:lstStyle/>
            <a:p>
              <a:endParaRPr lang="en-US" b="1"/>
            </a:p>
          </p:txBody>
        </p:sp>
        <p:sp>
          <p:nvSpPr>
            <p:cNvPr id="240" name="Rectangle 74"/>
            <p:cNvSpPr>
              <a:spLocks noChangeArrowheads="1"/>
            </p:cNvSpPr>
            <p:nvPr/>
          </p:nvSpPr>
          <p:spPr bwMode="auto">
            <a:xfrm>
              <a:off x="5955089" y="5035415"/>
              <a:ext cx="107294" cy="102898"/>
            </a:xfrm>
            <a:prstGeom prst="rect">
              <a:avLst/>
            </a:prstGeom>
            <a:solidFill>
              <a:srgbClr val="FF0000"/>
            </a:solidFill>
            <a:ln w="635" algn="ctr">
              <a:solidFill>
                <a:schemeClr val="tx1"/>
              </a:solidFill>
              <a:round/>
              <a:headEnd/>
              <a:tailEnd/>
            </a:ln>
          </p:spPr>
          <p:txBody>
            <a:bodyPr/>
            <a:lstStyle/>
            <a:p>
              <a:endParaRPr lang="en-US" b="1"/>
            </a:p>
          </p:txBody>
        </p:sp>
        <p:sp>
          <p:nvSpPr>
            <p:cNvPr id="241" name="Rectangle 75"/>
            <p:cNvSpPr>
              <a:spLocks noChangeArrowheads="1"/>
            </p:cNvSpPr>
            <p:nvPr/>
          </p:nvSpPr>
          <p:spPr bwMode="auto">
            <a:xfrm>
              <a:off x="6169679" y="5035415"/>
              <a:ext cx="107294" cy="102898"/>
            </a:xfrm>
            <a:prstGeom prst="rect">
              <a:avLst/>
            </a:prstGeom>
            <a:solidFill>
              <a:srgbClr val="FF0000"/>
            </a:solidFill>
            <a:ln w="635" algn="ctr">
              <a:solidFill>
                <a:schemeClr val="tx1"/>
              </a:solidFill>
              <a:round/>
              <a:headEnd/>
              <a:tailEnd/>
            </a:ln>
          </p:spPr>
          <p:txBody>
            <a:bodyPr/>
            <a:lstStyle/>
            <a:p>
              <a:endParaRPr lang="en-US" b="1"/>
            </a:p>
          </p:txBody>
        </p:sp>
        <p:sp>
          <p:nvSpPr>
            <p:cNvPr id="242" name="Rectangle 76"/>
            <p:cNvSpPr>
              <a:spLocks noChangeArrowheads="1"/>
            </p:cNvSpPr>
            <p:nvPr/>
          </p:nvSpPr>
          <p:spPr bwMode="auto">
            <a:xfrm>
              <a:off x="6276974" y="5035415"/>
              <a:ext cx="107294" cy="102898"/>
            </a:xfrm>
            <a:prstGeom prst="rect">
              <a:avLst/>
            </a:prstGeom>
            <a:solidFill>
              <a:srgbClr val="FF0000"/>
            </a:solidFill>
            <a:ln w="635" algn="ctr">
              <a:solidFill>
                <a:schemeClr val="tx1"/>
              </a:solidFill>
              <a:round/>
              <a:headEnd/>
              <a:tailEnd/>
            </a:ln>
          </p:spPr>
          <p:txBody>
            <a:bodyPr/>
            <a:lstStyle/>
            <a:p>
              <a:endParaRPr lang="en-US" b="1"/>
            </a:p>
          </p:txBody>
        </p:sp>
        <p:sp>
          <p:nvSpPr>
            <p:cNvPr id="243" name="Rectangle 77"/>
            <p:cNvSpPr>
              <a:spLocks noChangeArrowheads="1"/>
            </p:cNvSpPr>
            <p:nvPr/>
          </p:nvSpPr>
          <p:spPr bwMode="auto">
            <a:xfrm>
              <a:off x="5633206" y="5138311"/>
              <a:ext cx="107294" cy="102898"/>
            </a:xfrm>
            <a:prstGeom prst="rect">
              <a:avLst/>
            </a:prstGeom>
            <a:solidFill>
              <a:srgbClr val="FF0000"/>
            </a:solidFill>
            <a:ln w="635" algn="ctr">
              <a:solidFill>
                <a:schemeClr val="tx1"/>
              </a:solidFill>
              <a:round/>
              <a:headEnd/>
              <a:tailEnd/>
            </a:ln>
          </p:spPr>
          <p:txBody>
            <a:bodyPr/>
            <a:lstStyle/>
            <a:p>
              <a:endParaRPr lang="en-US" b="1"/>
            </a:p>
          </p:txBody>
        </p:sp>
        <p:sp>
          <p:nvSpPr>
            <p:cNvPr id="244" name="Rectangle 78"/>
            <p:cNvSpPr>
              <a:spLocks noChangeArrowheads="1"/>
            </p:cNvSpPr>
            <p:nvPr/>
          </p:nvSpPr>
          <p:spPr bwMode="auto">
            <a:xfrm>
              <a:off x="5740499" y="5138311"/>
              <a:ext cx="107294" cy="102898"/>
            </a:xfrm>
            <a:prstGeom prst="rect">
              <a:avLst/>
            </a:prstGeom>
            <a:solidFill>
              <a:srgbClr val="FF0000"/>
            </a:solidFill>
            <a:ln w="635" algn="ctr">
              <a:solidFill>
                <a:schemeClr val="tx1"/>
              </a:solidFill>
              <a:round/>
              <a:headEnd/>
              <a:tailEnd/>
            </a:ln>
          </p:spPr>
          <p:txBody>
            <a:bodyPr/>
            <a:lstStyle/>
            <a:p>
              <a:endParaRPr lang="en-US" b="1"/>
            </a:p>
          </p:txBody>
        </p:sp>
        <p:sp>
          <p:nvSpPr>
            <p:cNvPr id="245" name="Rectangle 79"/>
            <p:cNvSpPr>
              <a:spLocks noChangeArrowheads="1"/>
            </p:cNvSpPr>
            <p:nvPr/>
          </p:nvSpPr>
          <p:spPr bwMode="auto">
            <a:xfrm>
              <a:off x="5847793" y="5138311"/>
              <a:ext cx="107294" cy="102898"/>
            </a:xfrm>
            <a:prstGeom prst="rect">
              <a:avLst/>
            </a:prstGeom>
            <a:solidFill>
              <a:srgbClr val="FF0000"/>
            </a:solidFill>
            <a:ln w="635" algn="ctr">
              <a:solidFill>
                <a:schemeClr val="tx1"/>
              </a:solidFill>
              <a:round/>
              <a:headEnd/>
              <a:tailEnd/>
            </a:ln>
          </p:spPr>
          <p:txBody>
            <a:bodyPr/>
            <a:lstStyle/>
            <a:p>
              <a:endParaRPr lang="en-US" b="1"/>
            </a:p>
          </p:txBody>
        </p:sp>
        <p:sp>
          <p:nvSpPr>
            <p:cNvPr id="246" name="Rectangle 80"/>
            <p:cNvSpPr>
              <a:spLocks noChangeArrowheads="1"/>
            </p:cNvSpPr>
            <p:nvPr/>
          </p:nvSpPr>
          <p:spPr bwMode="auto">
            <a:xfrm>
              <a:off x="5955089" y="5138311"/>
              <a:ext cx="107294" cy="102898"/>
            </a:xfrm>
            <a:prstGeom prst="rect">
              <a:avLst/>
            </a:prstGeom>
            <a:solidFill>
              <a:srgbClr val="FF0000"/>
            </a:solidFill>
            <a:ln w="635" algn="ctr">
              <a:solidFill>
                <a:schemeClr val="tx1"/>
              </a:solidFill>
              <a:round/>
              <a:headEnd/>
              <a:tailEnd/>
            </a:ln>
          </p:spPr>
          <p:txBody>
            <a:bodyPr/>
            <a:lstStyle/>
            <a:p>
              <a:endParaRPr lang="en-US" b="1"/>
            </a:p>
          </p:txBody>
        </p:sp>
        <p:sp>
          <p:nvSpPr>
            <p:cNvPr id="247" name="Rectangle 81"/>
            <p:cNvSpPr>
              <a:spLocks noChangeArrowheads="1"/>
            </p:cNvSpPr>
            <p:nvPr/>
          </p:nvSpPr>
          <p:spPr bwMode="auto">
            <a:xfrm>
              <a:off x="6062384" y="5138311"/>
              <a:ext cx="107294" cy="102898"/>
            </a:xfrm>
            <a:prstGeom prst="rect">
              <a:avLst/>
            </a:prstGeom>
            <a:solidFill>
              <a:srgbClr val="FF0000"/>
            </a:solidFill>
            <a:ln w="635" algn="ctr">
              <a:solidFill>
                <a:schemeClr val="tx1"/>
              </a:solidFill>
              <a:round/>
              <a:headEnd/>
              <a:tailEnd/>
            </a:ln>
          </p:spPr>
          <p:txBody>
            <a:bodyPr/>
            <a:lstStyle/>
            <a:p>
              <a:endParaRPr lang="en-US" b="1"/>
            </a:p>
          </p:txBody>
        </p:sp>
        <p:sp>
          <p:nvSpPr>
            <p:cNvPr id="248" name="Rectangle 82"/>
            <p:cNvSpPr>
              <a:spLocks noChangeArrowheads="1"/>
            </p:cNvSpPr>
            <p:nvPr/>
          </p:nvSpPr>
          <p:spPr bwMode="auto">
            <a:xfrm>
              <a:off x="6169679" y="5138311"/>
              <a:ext cx="107294" cy="102898"/>
            </a:xfrm>
            <a:prstGeom prst="rect">
              <a:avLst/>
            </a:prstGeom>
            <a:solidFill>
              <a:srgbClr val="FF0000"/>
            </a:solidFill>
            <a:ln w="635" algn="ctr">
              <a:solidFill>
                <a:schemeClr val="tx1"/>
              </a:solidFill>
              <a:round/>
              <a:headEnd/>
              <a:tailEnd/>
            </a:ln>
          </p:spPr>
          <p:txBody>
            <a:bodyPr/>
            <a:lstStyle/>
            <a:p>
              <a:endParaRPr lang="en-US" b="1"/>
            </a:p>
          </p:txBody>
        </p:sp>
        <p:sp>
          <p:nvSpPr>
            <p:cNvPr id="249" name="Rectangle 83"/>
            <p:cNvSpPr>
              <a:spLocks noChangeArrowheads="1"/>
            </p:cNvSpPr>
            <p:nvPr/>
          </p:nvSpPr>
          <p:spPr bwMode="auto">
            <a:xfrm>
              <a:off x="6276974" y="5138311"/>
              <a:ext cx="107294" cy="102898"/>
            </a:xfrm>
            <a:prstGeom prst="rect">
              <a:avLst/>
            </a:prstGeom>
            <a:solidFill>
              <a:srgbClr val="FF0000"/>
            </a:solidFill>
            <a:ln w="635" algn="ctr">
              <a:solidFill>
                <a:schemeClr val="tx1"/>
              </a:solidFill>
              <a:round/>
              <a:headEnd/>
              <a:tailEnd/>
            </a:ln>
          </p:spPr>
          <p:txBody>
            <a:bodyPr/>
            <a:lstStyle/>
            <a:p>
              <a:endParaRPr lang="en-US" b="1"/>
            </a:p>
          </p:txBody>
        </p:sp>
        <p:sp>
          <p:nvSpPr>
            <p:cNvPr id="250" name="Rectangle 84"/>
            <p:cNvSpPr>
              <a:spLocks noChangeArrowheads="1"/>
            </p:cNvSpPr>
            <p:nvPr/>
          </p:nvSpPr>
          <p:spPr bwMode="auto">
            <a:xfrm>
              <a:off x="6384268" y="5138311"/>
              <a:ext cx="107294" cy="102898"/>
            </a:xfrm>
            <a:prstGeom prst="rect">
              <a:avLst/>
            </a:prstGeom>
            <a:solidFill>
              <a:srgbClr val="FF0000"/>
            </a:solidFill>
            <a:ln w="635" algn="ctr">
              <a:solidFill>
                <a:schemeClr val="tx1"/>
              </a:solidFill>
              <a:round/>
              <a:headEnd/>
              <a:tailEnd/>
            </a:ln>
          </p:spPr>
          <p:txBody>
            <a:bodyPr/>
            <a:lstStyle/>
            <a:p>
              <a:endParaRPr lang="en-US" b="1"/>
            </a:p>
          </p:txBody>
        </p:sp>
        <p:sp>
          <p:nvSpPr>
            <p:cNvPr id="251" name="Rectangle 85"/>
            <p:cNvSpPr>
              <a:spLocks noChangeArrowheads="1"/>
            </p:cNvSpPr>
            <p:nvPr/>
          </p:nvSpPr>
          <p:spPr bwMode="auto">
            <a:xfrm>
              <a:off x="6491561" y="5138311"/>
              <a:ext cx="107294" cy="102898"/>
            </a:xfrm>
            <a:prstGeom prst="rect">
              <a:avLst/>
            </a:prstGeom>
            <a:solidFill>
              <a:srgbClr val="FF0000"/>
            </a:solidFill>
            <a:ln w="635" algn="ctr">
              <a:solidFill>
                <a:schemeClr val="tx1"/>
              </a:solidFill>
              <a:round/>
              <a:headEnd/>
              <a:tailEnd/>
            </a:ln>
          </p:spPr>
          <p:txBody>
            <a:bodyPr/>
            <a:lstStyle/>
            <a:p>
              <a:endParaRPr lang="en-US" b="1"/>
            </a:p>
          </p:txBody>
        </p:sp>
        <p:sp>
          <p:nvSpPr>
            <p:cNvPr id="252" name="Rectangle 86"/>
            <p:cNvSpPr>
              <a:spLocks noChangeArrowheads="1"/>
            </p:cNvSpPr>
            <p:nvPr/>
          </p:nvSpPr>
          <p:spPr bwMode="auto">
            <a:xfrm>
              <a:off x="6062384" y="5241211"/>
              <a:ext cx="107294" cy="102898"/>
            </a:xfrm>
            <a:prstGeom prst="rect">
              <a:avLst/>
            </a:prstGeom>
            <a:solidFill>
              <a:srgbClr val="FF0000"/>
            </a:solidFill>
            <a:ln w="635" algn="ctr">
              <a:solidFill>
                <a:schemeClr val="tx1"/>
              </a:solidFill>
              <a:round/>
              <a:headEnd/>
              <a:tailEnd/>
            </a:ln>
          </p:spPr>
          <p:txBody>
            <a:bodyPr/>
            <a:lstStyle/>
            <a:p>
              <a:endParaRPr lang="en-US" b="1"/>
            </a:p>
          </p:txBody>
        </p:sp>
        <p:sp>
          <p:nvSpPr>
            <p:cNvPr id="253" name="Rectangle 87"/>
            <p:cNvSpPr>
              <a:spLocks noChangeArrowheads="1"/>
            </p:cNvSpPr>
            <p:nvPr/>
          </p:nvSpPr>
          <p:spPr bwMode="auto">
            <a:xfrm>
              <a:off x="6062384" y="5344108"/>
              <a:ext cx="107294" cy="102898"/>
            </a:xfrm>
            <a:prstGeom prst="rect">
              <a:avLst/>
            </a:prstGeom>
            <a:solidFill>
              <a:srgbClr val="FF0000"/>
            </a:solidFill>
            <a:ln w="635" algn="ctr">
              <a:solidFill>
                <a:schemeClr val="tx1"/>
              </a:solidFill>
              <a:round/>
              <a:headEnd/>
              <a:tailEnd/>
            </a:ln>
          </p:spPr>
          <p:txBody>
            <a:bodyPr/>
            <a:lstStyle/>
            <a:p>
              <a:endParaRPr lang="en-US" b="1"/>
            </a:p>
          </p:txBody>
        </p:sp>
        <p:sp>
          <p:nvSpPr>
            <p:cNvPr id="254" name="Rectangle 88"/>
            <p:cNvSpPr>
              <a:spLocks noChangeArrowheads="1"/>
            </p:cNvSpPr>
            <p:nvPr/>
          </p:nvSpPr>
          <p:spPr bwMode="auto">
            <a:xfrm>
              <a:off x="6062384" y="5447005"/>
              <a:ext cx="107294" cy="102898"/>
            </a:xfrm>
            <a:prstGeom prst="rect">
              <a:avLst/>
            </a:prstGeom>
            <a:solidFill>
              <a:srgbClr val="FF0000"/>
            </a:solidFill>
            <a:ln w="635" algn="ctr">
              <a:solidFill>
                <a:schemeClr val="tx1"/>
              </a:solidFill>
              <a:round/>
              <a:headEnd/>
              <a:tailEnd/>
            </a:ln>
          </p:spPr>
          <p:txBody>
            <a:bodyPr/>
            <a:lstStyle/>
            <a:p>
              <a:endParaRPr lang="en-US" b="1"/>
            </a:p>
          </p:txBody>
        </p:sp>
        <p:sp>
          <p:nvSpPr>
            <p:cNvPr id="255" name="Rectangle 89"/>
            <p:cNvSpPr>
              <a:spLocks noChangeArrowheads="1"/>
            </p:cNvSpPr>
            <p:nvPr/>
          </p:nvSpPr>
          <p:spPr bwMode="auto">
            <a:xfrm>
              <a:off x="6062384" y="5549904"/>
              <a:ext cx="107294" cy="102898"/>
            </a:xfrm>
            <a:prstGeom prst="rect">
              <a:avLst/>
            </a:prstGeom>
            <a:solidFill>
              <a:srgbClr val="FF0000"/>
            </a:solidFill>
            <a:ln w="635" algn="ctr">
              <a:solidFill>
                <a:schemeClr val="tx1"/>
              </a:solidFill>
              <a:round/>
              <a:headEnd/>
              <a:tailEnd/>
            </a:ln>
          </p:spPr>
          <p:txBody>
            <a:bodyPr/>
            <a:lstStyle/>
            <a:p>
              <a:endParaRPr lang="en-US" b="1"/>
            </a:p>
          </p:txBody>
        </p:sp>
        <p:sp>
          <p:nvSpPr>
            <p:cNvPr id="256" name="Rectangle 90"/>
            <p:cNvSpPr>
              <a:spLocks noChangeArrowheads="1"/>
            </p:cNvSpPr>
            <p:nvPr/>
          </p:nvSpPr>
          <p:spPr bwMode="auto">
            <a:xfrm>
              <a:off x="6062384" y="5652801"/>
              <a:ext cx="107294" cy="102898"/>
            </a:xfrm>
            <a:prstGeom prst="rect">
              <a:avLst/>
            </a:prstGeom>
            <a:solidFill>
              <a:srgbClr val="FF0000"/>
            </a:solidFill>
            <a:ln w="635" algn="ctr">
              <a:solidFill>
                <a:schemeClr val="tx1"/>
              </a:solidFill>
              <a:round/>
              <a:headEnd/>
              <a:tailEnd/>
            </a:ln>
          </p:spPr>
          <p:txBody>
            <a:bodyPr/>
            <a:lstStyle/>
            <a:p>
              <a:endParaRPr lang="en-US" b="1"/>
            </a:p>
          </p:txBody>
        </p:sp>
        <p:sp>
          <p:nvSpPr>
            <p:cNvPr id="257" name="Rectangle 91"/>
            <p:cNvSpPr>
              <a:spLocks noChangeArrowheads="1"/>
            </p:cNvSpPr>
            <p:nvPr/>
          </p:nvSpPr>
          <p:spPr bwMode="auto">
            <a:xfrm>
              <a:off x="6062384" y="5755698"/>
              <a:ext cx="107294" cy="102898"/>
            </a:xfrm>
            <a:prstGeom prst="rect">
              <a:avLst/>
            </a:prstGeom>
            <a:solidFill>
              <a:srgbClr val="FF0000"/>
            </a:solidFill>
            <a:ln w="635" algn="ctr">
              <a:solidFill>
                <a:schemeClr val="tx1"/>
              </a:solidFill>
              <a:round/>
              <a:headEnd/>
              <a:tailEnd/>
            </a:ln>
          </p:spPr>
          <p:txBody>
            <a:bodyPr/>
            <a:lstStyle/>
            <a:p>
              <a:endParaRPr lang="en-US" b="1"/>
            </a:p>
          </p:txBody>
        </p:sp>
        <p:sp>
          <p:nvSpPr>
            <p:cNvPr id="258" name="Rectangle 92"/>
            <p:cNvSpPr>
              <a:spLocks noChangeArrowheads="1"/>
            </p:cNvSpPr>
            <p:nvPr/>
          </p:nvSpPr>
          <p:spPr bwMode="auto">
            <a:xfrm>
              <a:off x="6062384" y="5858595"/>
              <a:ext cx="107294" cy="102898"/>
            </a:xfrm>
            <a:prstGeom prst="rect">
              <a:avLst/>
            </a:prstGeom>
            <a:solidFill>
              <a:srgbClr val="FF0000"/>
            </a:solidFill>
            <a:ln w="635" algn="ctr">
              <a:solidFill>
                <a:schemeClr val="tx1"/>
              </a:solidFill>
              <a:round/>
              <a:headEnd/>
              <a:tailEnd/>
            </a:ln>
          </p:spPr>
          <p:txBody>
            <a:bodyPr/>
            <a:lstStyle/>
            <a:p>
              <a:endParaRPr lang="en-US" b="1"/>
            </a:p>
          </p:txBody>
        </p:sp>
        <p:sp>
          <p:nvSpPr>
            <p:cNvPr id="259" name="Rectangle 93"/>
            <p:cNvSpPr>
              <a:spLocks noChangeArrowheads="1"/>
            </p:cNvSpPr>
            <p:nvPr/>
          </p:nvSpPr>
          <p:spPr bwMode="auto">
            <a:xfrm>
              <a:off x="5525911" y="5961494"/>
              <a:ext cx="107294" cy="102898"/>
            </a:xfrm>
            <a:prstGeom prst="rect">
              <a:avLst/>
            </a:prstGeom>
            <a:solidFill>
              <a:srgbClr val="FF0000"/>
            </a:solidFill>
            <a:ln w="635" algn="ctr">
              <a:solidFill>
                <a:schemeClr val="tx1"/>
              </a:solidFill>
              <a:round/>
              <a:headEnd/>
              <a:tailEnd/>
            </a:ln>
          </p:spPr>
          <p:txBody>
            <a:bodyPr/>
            <a:lstStyle/>
            <a:p>
              <a:endParaRPr lang="en-US" b="1"/>
            </a:p>
          </p:txBody>
        </p:sp>
        <p:sp>
          <p:nvSpPr>
            <p:cNvPr id="260" name="Rectangle 94"/>
            <p:cNvSpPr>
              <a:spLocks noChangeArrowheads="1"/>
            </p:cNvSpPr>
            <p:nvPr/>
          </p:nvSpPr>
          <p:spPr bwMode="auto">
            <a:xfrm>
              <a:off x="5633206" y="5961494"/>
              <a:ext cx="107294" cy="102898"/>
            </a:xfrm>
            <a:prstGeom prst="rect">
              <a:avLst/>
            </a:prstGeom>
            <a:solidFill>
              <a:srgbClr val="FF0000"/>
            </a:solidFill>
            <a:ln w="635" algn="ctr">
              <a:solidFill>
                <a:schemeClr val="tx1"/>
              </a:solidFill>
              <a:round/>
              <a:headEnd/>
              <a:tailEnd/>
            </a:ln>
          </p:spPr>
          <p:txBody>
            <a:bodyPr/>
            <a:lstStyle/>
            <a:p>
              <a:endParaRPr lang="en-US" b="1"/>
            </a:p>
          </p:txBody>
        </p:sp>
        <p:sp>
          <p:nvSpPr>
            <p:cNvPr id="261" name="Rectangle 95"/>
            <p:cNvSpPr>
              <a:spLocks noChangeArrowheads="1"/>
            </p:cNvSpPr>
            <p:nvPr/>
          </p:nvSpPr>
          <p:spPr bwMode="auto">
            <a:xfrm>
              <a:off x="5740499" y="5961494"/>
              <a:ext cx="107294" cy="102898"/>
            </a:xfrm>
            <a:prstGeom prst="rect">
              <a:avLst/>
            </a:prstGeom>
            <a:solidFill>
              <a:srgbClr val="FF0000"/>
            </a:solidFill>
            <a:ln w="635" algn="ctr">
              <a:solidFill>
                <a:schemeClr val="tx1"/>
              </a:solidFill>
              <a:round/>
              <a:headEnd/>
              <a:tailEnd/>
            </a:ln>
          </p:spPr>
          <p:txBody>
            <a:bodyPr/>
            <a:lstStyle/>
            <a:p>
              <a:endParaRPr lang="en-US" b="1"/>
            </a:p>
          </p:txBody>
        </p:sp>
        <p:sp>
          <p:nvSpPr>
            <p:cNvPr id="262" name="Rectangle 96"/>
            <p:cNvSpPr>
              <a:spLocks noChangeArrowheads="1"/>
            </p:cNvSpPr>
            <p:nvPr/>
          </p:nvSpPr>
          <p:spPr bwMode="auto">
            <a:xfrm>
              <a:off x="5847793" y="5961494"/>
              <a:ext cx="107294" cy="102898"/>
            </a:xfrm>
            <a:prstGeom prst="rect">
              <a:avLst/>
            </a:prstGeom>
            <a:solidFill>
              <a:srgbClr val="FF0000"/>
            </a:solidFill>
            <a:ln w="635" algn="ctr">
              <a:solidFill>
                <a:schemeClr val="tx1"/>
              </a:solidFill>
              <a:round/>
              <a:headEnd/>
              <a:tailEnd/>
            </a:ln>
          </p:spPr>
          <p:txBody>
            <a:bodyPr/>
            <a:lstStyle/>
            <a:p>
              <a:endParaRPr lang="en-US" b="1"/>
            </a:p>
          </p:txBody>
        </p:sp>
        <p:sp>
          <p:nvSpPr>
            <p:cNvPr id="263" name="Rectangle 97"/>
            <p:cNvSpPr>
              <a:spLocks noChangeArrowheads="1"/>
            </p:cNvSpPr>
            <p:nvPr/>
          </p:nvSpPr>
          <p:spPr bwMode="auto">
            <a:xfrm>
              <a:off x="5955089" y="5961494"/>
              <a:ext cx="107294" cy="102898"/>
            </a:xfrm>
            <a:prstGeom prst="rect">
              <a:avLst/>
            </a:prstGeom>
            <a:solidFill>
              <a:srgbClr val="FF0000"/>
            </a:solidFill>
            <a:ln w="635" algn="ctr">
              <a:solidFill>
                <a:schemeClr val="tx1"/>
              </a:solidFill>
              <a:round/>
              <a:headEnd/>
              <a:tailEnd/>
            </a:ln>
          </p:spPr>
          <p:txBody>
            <a:bodyPr/>
            <a:lstStyle/>
            <a:p>
              <a:endParaRPr lang="en-US" b="1"/>
            </a:p>
          </p:txBody>
        </p:sp>
        <p:sp>
          <p:nvSpPr>
            <p:cNvPr id="264" name="Rectangle 98"/>
            <p:cNvSpPr>
              <a:spLocks noChangeArrowheads="1"/>
            </p:cNvSpPr>
            <p:nvPr/>
          </p:nvSpPr>
          <p:spPr bwMode="auto">
            <a:xfrm>
              <a:off x="6062384" y="5961494"/>
              <a:ext cx="107294" cy="102898"/>
            </a:xfrm>
            <a:prstGeom prst="rect">
              <a:avLst/>
            </a:prstGeom>
            <a:solidFill>
              <a:srgbClr val="FF0000"/>
            </a:solidFill>
            <a:ln w="635" algn="ctr">
              <a:solidFill>
                <a:schemeClr val="tx1"/>
              </a:solidFill>
              <a:round/>
              <a:headEnd/>
              <a:tailEnd/>
            </a:ln>
          </p:spPr>
          <p:txBody>
            <a:bodyPr/>
            <a:lstStyle/>
            <a:p>
              <a:endParaRPr lang="en-US" b="1"/>
            </a:p>
          </p:txBody>
        </p:sp>
        <p:sp>
          <p:nvSpPr>
            <p:cNvPr id="265" name="Rectangle 99"/>
            <p:cNvSpPr>
              <a:spLocks noChangeArrowheads="1"/>
            </p:cNvSpPr>
            <p:nvPr/>
          </p:nvSpPr>
          <p:spPr bwMode="auto">
            <a:xfrm>
              <a:off x="6169679" y="5961494"/>
              <a:ext cx="107294" cy="102898"/>
            </a:xfrm>
            <a:prstGeom prst="rect">
              <a:avLst/>
            </a:prstGeom>
            <a:solidFill>
              <a:srgbClr val="FF0000"/>
            </a:solidFill>
            <a:ln w="635" algn="ctr">
              <a:solidFill>
                <a:schemeClr val="tx1"/>
              </a:solidFill>
              <a:round/>
              <a:headEnd/>
              <a:tailEnd/>
            </a:ln>
          </p:spPr>
          <p:txBody>
            <a:bodyPr/>
            <a:lstStyle/>
            <a:p>
              <a:endParaRPr lang="en-US" b="1"/>
            </a:p>
          </p:txBody>
        </p:sp>
        <p:sp>
          <p:nvSpPr>
            <p:cNvPr id="266" name="Rectangle 100"/>
            <p:cNvSpPr>
              <a:spLocks noChangeArrowheads="1"/>
            </p:cNvSpPr>
            <p:nvPr/>
          </p:nvSpPr>
          <p:spPr bwMode="auto">
            <a:xfrm>
              <a:off x="6276974" y="5961494"/>
              <a:ext cx="107294" cy="102898"/>
            </a:xfrm>
            <a:prstGeom prst="rect">
              <a:avLst/>
            </a:prstGeom>
            <a:solidFill>
              <a:srgbClr val="FF0000"/>
            </a:solidFill>
            <a:ln w="635" algn="ctr">
              <a:solidFill>
                <a:schemeClr val="tx1"/>
              </a:solidFill>
              <a:round/>
              <a:headEnd/>
              <a:tailEnd/>
            </a:ln>
          </p:spPr>
          <p:txBody>
            <a:bodyPr/>
            <a:lstStyle/>
            <a:p>
              <a:endParaRPr lang="en-US" b="1"/>
            </a:p>
          </p:txBody>
        </p:sp>
        <p:sp>
          <p:nvSpPr>
            <p:cNvPr id="267" name="Rectangle 101"/>
            <p:cNvSpPr>
              <a:spLocks noChangeArrowheads="1"/>
            </p:cNvSpPr>
            <p:nvPr/>
          </p:nvSpPr>
          <p:spPr bwMode="auto">
            <a:xfrm>
              <a:off x="6384268" y="5961494"/>
              <a:ext cx="107294" cy="102898"/>
            </a:xfrm>
            <a:prstGeom prst="rect">
              <a:avLst/>
            </a:prstGeom>
            <a:solidFill>
              <a:srgbClr val="FF0000"/>
            </a:solidFill>
            <a:ln w="635" algn="ctr">
              <a:solidFill>
                <a:schemeClr val="tx1"/>
              </a:solidFill>
              <a:round/>
              <a:headEnd/>
              <a:tailEnd/>
            </a:ln>
          </p:spPr>
          <p:txBody>
            <a:bodyPr/>
            <a:lstStyle/>
            <a:p>
              <a:endParaRPr lang="en-US" b="1"/>
            </a:p>
          </p:txBody>
        </p:sp>
        <p:sp>
          <p:nvSpPr>
            <p:cNvPr id="268" name="Rectangle 102"/>
            <p:cNvSpPr>
              <a:spLocks noChangeArrowheads="1"/>
            </p:cNvSpPr>
            <p:nvPr/>
          </p:nvSpPr>
          <p:spPr bwMode="auto">
            <a:xfrm>
              <a:off x="5418616" y="6064391"/>
              <a:ext cx="107294" cy="102898"/>
            </a:xfrm>
            <a:prstGeom prst="rect">
              <a:avLst/>
            </a:prstGeom>
            <a:solidFill>
              <a:srgbClr val="FF0000"/>
            </a:solidFill>
            <a:ln w="635" algn="ctr">
              <a:solidFill>
                <a:schemeClr val="tx1"/>
              </a:solidFill>
              <a:round/>
              <a:headEnd/>
              <a:tailEnd/>
            </a:ln>
          </p:spPr>
          <p:txBody>
            <a:bodyPr/>
            <a:lstStyle/>
            <a:p>
              <a:endParaRPr lang="en-US" b="1"/>
            </a:p>
          </p:txBody>
        </p:sp>
        <p:sp>
          <p:nvSpPr>
            <p:cNvPr id="269" name="Rectangle 103"/>
            <p:cNvSpPr>
              <a:spLocks noChangeArrowheads="1"/>
            </p:cNvSpPr>
            <p:nvPr/>
          </p:nvSpPr>
          <p:spPr bwMode="auto">
            <a:xfrm>
              <a:off x="5525911" y="6064391"/>
              <a:ext cx="107294" cy="102898"/>
            </a:xfrm>
            <a:prstGeom prst="rect">
              <a:avLst/>
            </a:prstGeom>
            <a:solidFill>
              <a:srgbClr val="FF0000"/>
            </a:solidFill>
            <a:ln w="635" algn="ctr">
              <a:solidFill>
                <a:schemeClr val="tx1"/>
              </a:solidFill>
              <a:round/>
              <a:headEnd/>
              <a:tailEnd/>
            </a:ln>
          </p:spPr>
          <p:txBody>
            <a:bodyPr/>
            <a:lstStyle/>
            <a:p>
              <a:endParaRPr lang="en-US" b="1"/>
            </a:p>
          </p:txBody>
        </p:sp>
        <p:sp>
          <p:nvSpPr>
            <p:cNvPr id="270" name="Rectangle 104"/>
            <p:cNvSpPr>
              <a:spLocks noChangeArrowheads="1"/>
            </p:cNvSpPr>
            <p:nvPr/>
          </p:nvSpPr>
          <p:spPr bwMode="auto">
            <a:xfrm>
              <a:off x="6384268" y="6064391"/>
              <a:ext cx="107294" cy="102898"/>
            </a:xfrm>
            <a:prstGeom prst="rect">
              <a:avLst/>
            </a:prstGeom>
            <a:solidFill>
              <a:srgbClr val="FF0000"/>
            </a:solidFill>
            <a:ln w="635" algn="ctr">
              <a:solidFill>
                <a:schemeClr val="tx1"/>
              </a:solidFill>
              <a:round/>
              <a:headEnd/>
              <a:tailEnd/>
            </a:ln>
          </p:spPr>
          <p:txBody>
            <a:bodyPr/>
            <a:lstStyle/>
            <a:p>
              <a:endParaRPr lang="en-US" b="1"/>
            </a:p>
          </p:txBody>
        </p:sp>
        <p:sp>
          <p:nvSpPr>
            <p:cNvPr id="271" name="Rectangle 105"/>
            <p:cNvSpPr>
              <a:spLocks noChangeArrowheads="1"/>
            </p:cNvSpPr>
            <p:nvPr/>
          </p:nvSpPr>
          <p:spPr bwMode="auto">
            <a:xfrm>
              <a:off x="6491561" y="6064391"/>
              <a:ext cx="107294" cy="102898"/>
            </a:xfrm>
            <a:prstGeom prst="rect">
              <a:avLst/>
            </a:prstGeom>
            <a:solidFill>
              <a:srgbClr val="FF0000"/>
            </a:solidFill>
            <a:ln w="635" algn="ctr">
              <a:solidFill>
                <a:schemeClr val="tx1"/>
              </a:solidFill>
              <a:round/>
              <a:headEnd/>
              <a:tailEnd/>
            </a:ln>
          </p:spPr>
          <p:txBody>
            <a:bodyPr/>
            <a:lstStyle/>
            <a:p>
              <a:endParaRPr lang="en-US" b="1"/>
            </a:p>
          </p:txBody>
        </p:sp>
        <p:sp>
          <p:nvSpPr>
            <p:cNvPr id="272" name="Rectangle 106"/>
            <p:cNvSpPr>
              <a:spLocks noChangeArrowheads="1"/>
            </p:cNvSpPr>
            <p:nvPr/>
          </p:nvSpPr>
          <p:spPr bwMode="auto">
            <a:xfrm>
              <a:off x="5418616" y="6167288"/>
              <a:ext cx="107294" cy="102898"/>
            </a:xfrm>
            <a:prstGeom prst="rect">
              <a:avLst/>
            </a:prstGeom>
            <a:solidFill>
              <a:srgbClr val="FF0000"/>
            </a:solidFill>
            <a:ln w="635" algn="ctr">
              <a:solidFill>
                <a:schemeClr val="tx1"/>
              </a:solidFill>
              <a:round/>
              <a:headEnd/>
              <a:tailEnd/>
            </a:ln>
          </p:spPr>
          <p:txBody>
            <a:bodyPr/>
            <a:lstStyle/>
            <a:p>
              <a:endParaRPr lang="en-US" b="1"/>
            </a:p>
          </p:txBody>
        </p:sp>
        <p:sp>
          <p:nvSpPr>
            <p:cNvPr id="273" name="Rectangle 107"/>
            <p:cNvSpPr>
              <a:spLocks noChangeArrowheads="1"/>
            </p:cNvSpPr>
            <p:nvPr/>
          </p:nvSpPr>
          <p:spPr bwMode="auto">
            <a:xfrm>
              <a:off x="6491561" y="6167288"/>
              <a:ext cx="107294" cy="102898"/>
            </a:xfrm>
            <a:prstGeom prst="rect">
              <a:avLst/>
            </a:prstGeom>
            <a:solidFill>
              <a:srgbClr val="FF0000"/>
            </a:solidFill>
            <a:ln w="635" algn="ctr">
              <a:solidFill>
                <a:schemeClr val="tx1"/>
              </a:solidFill>
              <a:round/>
              <a:headEnd/>
              <a:tailEnd/>
            </a:ln>
          </p:spPr>
          <p:txBody>
            <a:bodyPr/>
            <a:lstStyle/>
            <a:p>
              <a:endParaRPr lang="en-US" b="1"/>
            </a:p>
          </p:txBody>
        </p:sp>
        <p:sp>
          <p:nvSpPr>
            <p:cNvPr id="274" name="Rectangle 108"/>
            <p:cNvSpPr>
              <a:spLocks noChangeArrowheads="1"/>
            </p:cNvSpPr>
            <p:nvPr/>
          </p:nvSpPr>
          <p:spPr bwMode="auto">
            <a:xfrm>
              <a:off x="5418616" y="6270187"/>
              <a:ext cx="107294" cy="102898"/>
            </a:xfrm>
            <a:prstGeom prst="rect">
              <a:avLst/>
            </a:prstGeom>
            <a:solidFill>
              <a:srgbClr val="FF0000"/>
            </a:solidFill>
            <a:ln w="635" algn="ctr">
              <a:solidFill>
                <a:schemeClr val="tx1"/>
              </a:solidFill>
              <a:round/>
              <a:headEnd/>
              <a:tailEnd/>
            </a:ln>
          </p:spPr>
          <p:txBody>
            <a:bodyPr/>
            <a:lstStyle/>
            <a:p>
              <a:endParaRPr lang="en-US" b="1"/>
            </a:p>
          </p:txBody>
        </p:sp>
        <p:sp>
          <p:nvSpPr>
            <p:cNvPr id="275" name="Rectangle 109"/>
            <p:cNvSpPr>
              <a:spLocks noChangeArrowheads="1"/>
            </p:cNvSpPr>
            <p:nvPr/>
          </p:nvSpPr>
          <p:spPr bwMode="auto">
            <a:xfrm>
              <a:off x="6491561" y="6270187"/>
              <a:ext cx="107294" cy="102898"/>
            </a:xfrm>
            <a:prstGeom prst="rect">
              <a:avLst/>
            </a:prstGeom>
            <a:solidFill>
              <a:srgbClr val="FF0000"/>
            </a:solidFill>
            <a:ln w="635" algn="ctr">
              <a:solidFill>
                <a:schemeClr val="tx1"/>
              </a:solidFill>
              <a:round/>
              <a:headEnd/>
              <a:tailEnd/>
            </a:ln>
          </p:spPr>
          <p:txBody>
            <a:bodyPr/>
            <a:lstStyle/>
            <a:p>
              <a:endParaRPr lang="en-US" b="1"/>
            </a:p>
          </p:txBody>
        </p:sp>
        <p:sp>
          <p:nvSpPr>
            <p:cNvPr id="276" name="Rectangle 110"/>
            <p:cNvSpPr>
              <a:spLocks noChangeArrowheads="1"/>
            </p:cNvSpPr>
            <p:nvPr/>
          </p:nvSpPr>
          <p:spPr bwMode="auto">
            <a:xfrm>
              <a:off x="5311321" y="5447005"/>
              <a:ext cx="107294" cy="102898"/>
            </a:xfrm>
            <a:prstGeom prst="rect">
              <a:avLst/>
            </a:prstGeom>
            <a:solidFill>
              <a:srgbClr val="FF0000"/>
            </a:solidFill>
            <a:ln w="635" algn="ctr">
              <a:solidFill>
                <a:schemeClr val="tx1"/>
              </a:solidFill>
              <a:round/>
              <a:headEnd/>
              <a:tailEnd/>
            </a:ln>
          </p:spPr>
          <p:txBody>
            <a:bodyPr/>
            <a:lstStyle/>
            <a:p>
              <a:endParaRPr lang="en-US" b="1"/>
            </a:p>
          </p:txBody>
        </p:sp>
        <p:sp>
          <p:nvSpPr>
            <p:cNvPr id="277" name="Rectangle 111"/>
            <p:cNvSpPr>
              <a:spLocks noChangeArrowheads="1"/>
            </p:cNvSpPr>
            <p:nvPr/>
          </p:nvSpPr>
          <p:spPr bwMode="auto">
            <a:xfrm>
              <a:off x="5311321" y="5344108"/>
              <a:ext cx="107294" cy="102898"/>
            </a:xfrm>
            <a:prstGeom prst="rect">
              <a:avLst/>
            </a:prstGeom>
            <a:solidFill>
              <a:srgbClr val="FF0000"/>
            </a:solidFill>
            <a:ln w="635" algn="ctr">
              <a:solidFill>
                <a:schemeClr val="tx1"/>
              </a:solidFill>
              <a:round/>
              <a:headEnd/>
              <a:tailEnd/>
            </a:ln>
          </p:spPr>
          <p:txBody>
            <a:bodyPr/>
            <a:lstStyle/>
            <a:p>
              <a:endParaRPr lang="en-US" b="1"/>
            </a:p>
          </p:txBody>
        </p:sp>
        <p:sp>
          <p:nvSpPr>
            <p:cNvPr id="278" name="Rectangle 112"/>
            <p:cNvSpPr>
              <a:spLocks noChangeArrowheads="1"/>
            </p:cNvSpPr>
            <p:nvPr/>
          </p:nvSpPr>
          <p:spPr bwMode="auto">
            <a:xfrm>
              <a:off x="5418616" y="5241211"/>
              <a:ext cx="107294" cy="102898"/>
            </a:xfrm>
            <a:prstGeom prst="rect">
              <a:avLst/>
            </a:prstGeom>
            <a:solidFill>
              <a:srgbClr val="FF0000"/>
            </a:solidFill>
            <a:ln w="635" algn="ctr">
              <a:solidFill>
                <a:schemeClr val="tx1"/>
              </a:solidFill>
              <a:round/>
              <a:headEnd/>
              <a:tailEnd/>
            </a:ln>
          </p:spPr>
          <p:txBody>
            <a:bodyPr/>
            <a:lstStyle/>
            <a:p>
              <a:endParaRPr lang="en-US" b="1"/>
            </a:p>
          </p:txBody>
        </p:sp>
        <p:sp>
          <p:nvSpPr>
            <p:cNvPr id="279" name="Rectangle 113"/>
            <p:cNvSpPr>
              <a:spLocks noChangeArrowheads="1"/>
            </p:cNvSpPr>
            <p:nvPr/>
          </p:nvSpPr>
          <p:spPr bwMode="auto">
            <a:xfrm>
              <a:off x="5418616" y="5138311"/>
              <a:ext cx="107294" cy="102898"/>
            </a:xfrm>
            <a:prstGeom prst="rect">
              <a:avLst/>
            </a:prstGeom>
            <a:solidFill>
              <a:srgbClr val="FF0000"/>
            </a:solidFill>
            <a:ln w="635" algn="ctr">
              <a:solidFill>
                <a:schemeClr val="tx1"/>
              </a:solidFill>
              <a:round/>
              <a:headEnd/>
              <a:tailEnd/>
            </a:ln>
          </p:spPr>
          <p:txBody>
            <a:bodyPr/>
            <a:lstStyle/>
            <a:p>
              <a:endParaRPr lang="en-US" b="1"/>
            </a:p>
          </p:txBody>
        </p:sp>
        <p:sp>
          <p:nvSpPr>
            <p:cNvPr id="280" name="Rectangle 114"/>
            <p:cNvSpPr>
              <a:spLocks noChangeArrowheads="1"/>
            </p:cNvSpPr>
            <p:nvPr/>
          </p:nvSpPr>
          <p:spPr bwMode="auto">
            <a:xfrm>
              <a:off x="5525911" y="5138311"/>
              <a:ext cx="107294" cy="102898"/>
            </a:xfrm>
            <a:prstGeom prst="rect">
              <a:avLst/>
            </a:prstGeom>
            <a:solidFill>
              <a:srgbClr val="FF0000"/>
            </a:solidFill>
            <a:ln w="635" algn="ctr">
              <a:solidFill>
                <a:schemeClr val="tx1"/>
              </a:solidFill>
              <a:round/>
              <a:headEnd/>
              <a:tailEnd/>
            </a:ln>
          </p:spPr>
          <p:txBody>
            <a:bodyPr/>
            <a:lstStyle/>
            <a:p>
              <a:endParaRPr lang="en-US" b="1"/>
            </a:p>
          </p:txBody>
        </p:sp>
        <p:grpSp>
          <p:nvGrpSpPr>
            <p:cNvPr id="10" name="Group 983"/>
            <p:cNvGrpSpPr>
              <a:grpSpLocks/>
            </p:cNvGrpSpPr>
            <p:nvPr/>
          </p:nvGrpSpPr>
          <p:grpSpPr bwMode="auto">
            <a:xfrm>
              <a:off x="5301441" y="4788321"/>
              <a:ext cx="1559093" cy="1518207"/>
              <a:chOff x="4181235" y="2463157"/>
              <a:chExt cx="768249" cy="757473"/>
            </a:xfrm>
          </p:grpSpPr>
          <p:sp>
            <p:nvSpPr>
              <p:cNvPr id="295" name="Rectangle 294"/>
              <p:cNvSpPr/>
              <p:nvPr/>
            </p:nvSpPr>
            <p:spPr bwMode="auto">
              <a:xfrm>
                <a:off x="4181235" y="2720964"/>
                <a:ext cx="87725" cy="90365"/>
              </a:xfrm>
              <a:prstGeom prst="rect">
                <a:avLst/>
              </a:prstGeom>
              <a:solidFill>
                <a:schemeClr val="accent1">
                  <a:alpha val="69000"/>
                </a:schemeClr>
              </a:solidFill>
              <a:ln w="635" cap="flat" cmpd="sng" algn="ctr">
                <a:solidFill>
                  <a:schemeClr val="tx1">
                    <a:lumMod val="75000"/>
                    <a:lumOff val="25000"/>
                    <a:alpha val="2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96" name="Rectangle 295"/>
              <p:cNvSpPr/>
              <p:nvPr/>
            </p:nvSpPr>
            <p:spPr bwMode="auto">
              <a:xfrm>
                <a:off x="4338075" y="2614652"/>
                <a:ext cx="87723" cy="90365"/>
              </a:xfrm>
              <a:prstGeom prst="rect">
                <a:avLst/>
              </a:prstGeom>
              <a:solidFill>
                <a:schemeClr val="accent1">
                  <a:alpha val="69000"/>
                </a:schemeClr>
              </a:solidFill>
              <a:ln w="635" cap="flat" cmpd="sng" algn="ctr">
                <a:solidFill>
                  <a:schemeClr val="tx1">
                    <a:lumMod val="75000"/>
                    <a:lumOff val="25000"/>
                    <a:alpha val="2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97" name="Rectangle 296"/>
              <p:cNvSpPr/>
              <p:nvPr/>
            </p:nvSpPr>
            <p:spPr bwMode="auto">
              <a:xfrm>
                <a:off x="4550739" y="2872458"/>
                <a:ext cx="87723" cy="90365"/>
              </a:xfrm>
              <a:prstGeom prst="rect">
                <a:avLst/>
              </a:prstGeom>
              <a:solidFill>
                <a:schemeClr val="accent1">
                  <a:alpha val="69000"/>
                </a:schemeClr>
              </a:solidFill>
              <a:ln w="635" cap="flat" cmpd="sng" algn="ctr">
                <a:solidFill>
                  <a:schemeClr val="tx1">
                    <a:lumMod val="75000"/>
                    <a:lumOff val="25000"/>
                    <a:alpha val="2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98" name="Rectangle 297"/>
              <p:cNvSpPr/>
              <p:nvPr/>
            </p:nvSpPr>
            <p:spPr bwMode="auto">
              <a:xfrm>
                <a:off x="4338075" y="2758173"/>
                <a:ext cx="87723" cy="90365"/>
              </a:xfrm>
              <a:prstGeom prst="rect">
                <a:avLst/>
              </a:prstGeom>
              <a:solidFill>
                <a:schemeClr val="accent1">
                  <a:alpha val="69000"/>
                </a:schemeClr>
              </a:solidFill>
              <a:ln w="635" cap="flat" cmpd="sng" algn="ctr">
                <a:solidFill>
                  <a:schemeClr val="tx1">
                    <a:lumMod val="75000"/>
                    <a:lumOff val="25000"/>
                    <a:alpha val="2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99" name="Rectangle 298"/>
              <p:cNvSpPr/>
              <p:nvPr/>
            </p:nvSpPr>
            <p:spPr bwMode="auto">
              <a:xfrm>
                <a:off x="4707578" y="3077109"/>
                <a:ext cx="87725" cy="87706"/>
              </a:xfrm>
              <a:prstGeom prst="rect">
                <a:avLst/>
              </a:prstGeom>
              <a:solidFill>
                <a:schemeClr val="accent1">
                  <a:alpha val="69000"/>
                </a:schemeClr>
              </a:solidFill>
              <a:ln w="635" cap="flat" cmpd="sng" algn="ctr">
                <a:solidFill>
                  <a:schemeClr val="tx1">
                    <a:lumMod val="75000"/>
                    <a:lumOff val="25000"/>
                    <a:alpha val="2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300" name="Rectangle 299"/>
              <p:cNvSpPr/>
              <p:nvPr/>
            </p:nvSpPr>
            <p:spPr bwMode="auto">
              <a:xfrm>
                <a:off x="4447065" y="3130265"/>
                <a:ext cx="90382" cy="90365"/>
              </a:xfrm>
              <a:prstGeom prst="rect">
                <a:avLst/>
              </a:prstGeom>
              <a:solidFill>
                <a:schemeClr val="accent1">
                  <a:alpha val="69000"/>
                </a:schemeClr>
              </a:solidFill>
              <a:ln w="635" cap="flat" cmpd="sng" algn="ctr">
                <a:solidFill>
                  <a:schemeClr val="tx1">
                    <a:lumMod val="75000"/>
                    <a:lumOff val="25000"/>
                    <a:alpha val="2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301" name="Rectangle 300"/>
              <p:cNvSpPr/>
              <p:nvPr/>
            </p:nvSpPr>
            <p:spPr bwMode="auto">
              <a:xfrm>
                <a:off x="4657071" y="2463157"/>
                <a:ext cx="87723" cy="90365"/>
              </a:xfrm>
              <a:prstGeom prst="rect">
                <a:avLst/>
              </a:prstGeom>
              <a:solidFill>
                <a:schemeClr val="accent1">
                  <a:alpha val="69000"/>
                </a:schemeClr>
              </a:solidFill>
              <a:ln w="635" cap="flat" cmpd="sng" algn="ctr">
                <a:solidFill>
                  <a:schemeClr val="tx1">
                    <a:lumMod val="75000"/>
                    <a:lumOff val="25000"/>
                    <a:alpha val="2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302" name="Rectangle 301"/>
              <p:cNvSpPr/>
              <p:nvPr/>
            </p:nvSpPr>
            <p:spPr bwMode="auto">
              <a:xfrm>
                <a:off x="4494914" y="2569469"/>
                <a:ext cx="90382" cy="87708"/>
              </a:xfrm>
              <a:prstGeom prst="rect">
                <a:avLst/>
              </a:prstGeom>
              <a:solidFill>
                <a:schemeClr val="accent1">
                  <a:alpha val="69000"/>
                </a:schemeClr>
              </a:solidFill>
              <a:ln w="635" cap="flat" cmpd="sng" algn="ctr">
                <a:solidFill>
                  <a:schemeClr val="tx1">
                    <a:lumMod val="75000"/>
                    <a:lumOff val="25000"/>
                    <a:alpha val="2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303" name="Rectangle 302"/>
              <p:cNvSpPr/>
              <p:nvPr/>
            </p:nvSpPr>
            <p:spPr bwMode="auto">
              <a:xfrm>
                <a:off x="4231744" y="3082425"/>
                <a:ext cx="87723" cy="87706"/>
              </a:xfrm>
              <a:prstGeom prst="rect">
                <a:avLst/>
              </a:prstGeom>
              <a:solidFill>
                <a:schemeClr val="accent1">
                  <a:alpha val="69000"/>
                </a:schemeClr>
              </a:solidFill>
              <a:ln w="635" cap="flat" cmpd="sng" algn="ctr">
                <a:solidFill>
                  <a:schemeClr val="tx1">
                    <a:lumMod val="75000"/>
                    <a:lumOff val="25000"/>
                    <a:alpha val="2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304" name="Rectangle 303"/>
              <p:cNvSpPr/>
              <p:nvPr/>
            </p:nvSpPr>
            <p:spPr bwMode="auto">
              <a:xfrm>
                <a:off x="4813910" y="3130265"/>
                <a:ext cx="79749" cy="90365"/>
              </a:xfrm>
              <a:prstGeom prst="rect">
                <a:avLst/>
              </a:prstGeom>
              <a:solidFill>
                <a:schemeClr val="accent1">
                  <a:alpha val="69000"/>
                </a:schemeClr>
              </a:solidFill>
              <a:ln w="635" cap="flat" cmpd="sng" algn="ctr">
                <a:solidFill>
                  <a:schemeClr val="tx1">
                    <a:lumMod val="75000"/>
                    <a:lumOff val="25000"/>
                    <a:alpha val="2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305" name="Rectangle 304"/>
              <p:cNvSpPr/>
              <p:nvPr/>
            </p:nvSpPr>
            <p:spPr bwMode="auto">
              <a:xfrm>
                <a:off x="4237060" y="2473788"/>
                <a:ext cx="90382" cy="87708"/>
              </a:xfrm>
              <a:prstGeom prst="rect">
                <a:avLst/>
              </a:prstGeom>
              <a:solidFill>
                <a:schemeClr val="accent1">
                  <a:alpha val="69000"/>
                </a:schemeClr>
              </a:solidFill>
              <a:ln w="635" cap="flat" cmpd="sng" algn="ctr">
                <a:solidFill>
                  <a:schemeClr val="tx1">
                    <a:lumMod val="75000"/>
                    <a:lumOff val="25000"/>
                    <a:alpha val="2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306" name="Rectangle 305"/>
              <p:cNvSpPr/>
              <p:nvPr/>
            </p:nvSpPr>
            <p:spPr bwMode="auto">
              <a:xfrm>
                <a:off x="4861759" y="2723621"/>
                <a:ext cx="87725" cy="87708"/>
              </a:xfrm>
              <a:prstGeom prst="rect">
                <a:avLst/>
              </a:prstGeom>
              <a:solidFill>
                <a:schemeClr val="accent1">
                  <a:alpha val="69000"/>
                </a:schemeClr>
              </a:solidFill>
              <a:ln w="635" cap="flat" cmpd="sng" algn="ctr">
                <a:solidFill>
                  <a:schemeClr val="tx1">
                    <a:lumMod val="75000"/>
                    <a:lumOff val="25000"/>
                    <a:alpha val="25000"/>
                  </a:schemeClr>
                </a:solidFill>
                <a:prstDash val="solid"/>
                <a:round/>
                <a:headEnd type="none" w="med" len="med"/>
                <a:tailEnd type="none" w="med" len="med"/>
              </a:ln>
              <a:effectLst/>
            </p:spPr>
            <p:txBody>
              <a:bodyPr/>
              <a:lstStyle/>
              <a:p>
                <a:pPr>
                  <a:defRPr/>
                </a:pPr>
                <a:endParaRPr lang="en-US">
                  <a:latin typeface="Arial" charset="0"/>
                </a:endParaRPr>
              </a:p>
            </p:txBody>
          </p:sp>
        </p:grpSp>
      </p:grpSp>
      <p:grpSp>
        <p:nvGrpSpPr>
          <p:cNvPr id="11" name="Group 306"/>
          <p:cNvGrpSpPr/>
          <p:nvPr/>
        </p:nvGrpSpPr>
        <p:grpSpPr>
          <a:xfrm>
            <a:off x="2895600" y="4461933"/>
            <a:ext cx="1219200" cy="1295400"/>
            <a:chOff x="3353895" y="4724400"/>
            <a:chExt cx="1580662" cy="1752600"/>
          </a:xfrm>
        </p:grpSpPr>
        <p:sp>
          <p:nvSpPr>
            <p:cNvPr id="178" name="Rectangle 11"/>
            <p:cNvSpPr/>
            <p:nvPr/>
          </p:nvSpPr>
          <p:spPr bwMode="auto">
            <a:xfrm>
              <a:off x="4028267" y="4724400"/>
              <a:ext cx="107895" cy="101216"/>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179" name="Rectangle 12"/>
            <p:cNvSpPr/>
            <p:nvPr/>
          </p:nvSpPr>
          <p:spPr bwMode="auto">
            <a:xfrm>
              <a:off x="4136163" y="4724400"/>
              <a:ext cx="102503" cy="101216"/>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180" name="Rectangle 13"/>
            <p:cNvSpPr/>
            <p:nvPr/>
          </p:nvSpPr>
          <p:spPr bwMode="auto">
            <a:xfrm>
              <a:off x="4238666" y="4724400"/>
              <a:ext cx="113287" cy="101216"/>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181" name="Rectangle 180"/>
            <p:cNvSpPr/>
            <p:nvPr/>
          </p:nvSpPr>
          <p:spPr bwMode="auto">
            <a:xfrm>
              <a:off x="3920371" y="4825616"/>
              <a:ext cx="107895" cy="106541"/>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182" name="Rectangle 181"/>
            <p:cNvSpPr/>
            <p:nvPr/>
          </p:nvSpPr>
          <p:spPr bwMode="auto">
            <a:xfrm>
              <a:off x="4028267" y="4825616"/>
              <a:ext cx="107895" cy="106541"/>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183" name="Rectangle 182"/>
            <p:cNvSpPr/>
            <p:nvPr/>
          </p:nvSpPr>
          <p:spPr bwMode="auto">
            <a:xfrm>
              <a:off x="4238666" y="4825616"/>
              <a:ext cx="113287" cy="106541"/>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184" name="Rectangle 183"/>
            <p:cNvSpPr/>
            <p:nvPr/>
          </p:nvSpPr>
          <p:spPr bwMode="auto">
            <a:xfrm>
              <a:off x="4351954" y="4825616"/>
              <a:ext cx="102503" cy="106541"/>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185" name="Rectangle 184"/>
            <p:cNvSpPr/>
            <p:nvPr/>
          </p:nvSpPr>
          <p:spPr bwMode="auto">
            <a:xfrm>
              <a:off x="3920371" y="4932157"/>
              <a:ext cx="107895" cy="101212"/>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186" name="Rectangle 185"/>
            <p:cNvSpPr/>
            <p:nvPr/>
          </p:nvSpPr>
          <p:spPr bwMode="auto">
            <a:xfrm>
              <a:off x="4351954" y="4932157"/>
              <a:ext cx="102503" cy="101212"/>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187" name="Rectangle 186"/>
            <p:cNvSpPr/>
            <p:nvPr/>
          </p:nvSpPr>
          <p:spPr bwMode="auto">
            <a:xfrm>
              <a:off x="3920371" y="5033370"/>
              <a:ext cx="107895" cy="101216"/>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188" name="Rectangle 187"/>
            <p:cNvSpPr/>
            <p:nvPr/>
          </p:nvSpPr>
          <p:spPr bwMode="auto">
            <a:xfrm>
              <a:off x="4028267" y="5033370"/>
              <a:ext cx="107895" cy="101216"/>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189" name="Rectangle 188"/>
            <p:cNvSpPr/>
            <p:nvPr/>
          </p:nvSpPr>
          <p:spPr bwMode="auto">
            <a:xfrm>
              <a:off x="4238666" y="5033370"/>
              <a:ext cx="113287" cy="101216"/>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190" name="Rectangle 189"/>
            <p:cNvSpPr/>
            <p:nvPr/>
          </p:nvSpPr>
          <p:spPr bwMode="auto">
            <a:xfrm>
              <a:off x="4351954" y="5033370"/>
              <a:ext cx="102503" cy="101216"/>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191" name="Rectangle 190"/>
            <p:cNvSpPr/>
            <p:nvPr/>
          </p:nvSpPr>
          <p:spPr bwMode="auto">
            <a:xfrm>
              <a:off x="3704580" y="5134586"/>
              <a:ext cx="107895" cy="106541"/>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192" name="Rectangle 191"/>
            <p:cNvSpPr/>
            <p:nvPr/>
          </p:nvSpPr>
          <p:spPr bwMode="auto">
            <a:xfrm>
              <a:off x="3812476" y="5134586"/>
              <a:ext cx="107895" cy="106541"/>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193" name="Rectangle 192"/>
            <p:cNvSpPr/>
            <p:nvPr/>
          </p:nvSpPr>
          <p:spPr bwMode="auto">
            <a:xfrm>
              <a:off x="3920371" y="5134586"/>
              <a:ext cx="107895" cy="106541"/>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194" name="Rectangle 193"/>
            <p:cNvSpPr/>
            <p:nvPr/>
          </p:nvSpPr>
          <p:spPr bwMode="auto">
            <a:xfrm>
              <a:off x="4028267" y="5134586"/>
              <a:ext cx="107895" cy="106541"/>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195" name="Rectangle 194"/>
            <p:cNvSpPr/>
            <p:nvPr/>
          </p:nvSpPr>
          <p:spPr bwMode="auto">
            <a:xfrm>
              <a:off x="4136163" y="5134586"/>
              <a:ext cx="102503" cy="106541"/>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196" name="Rectangle 195"/>
            <p:cNvSpPr/>
            <p:nvPr/>
          </p:nvSpPr>
          <p:spPr bwMode="auto">
            <a:xfrm>
              <a:off x="4238666" y="5134586"/>
              <a:ext cx="113287" cy="106541"/>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197" name="Rectangle 196"/>
            <p:cNvSpPr/>
            <p:nvPr/>
          </p:nvSpPr>
          <p:spPr bwMode="auto">
            <a:xfrm>
              <a:off x="4351954" y="5134586"/>
              <a:ext cx="102503" cy="106541"/>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198" name="Rectangle 197"/>
            <p:cNvSpPr/>
            <p:nvPr/>
          </p:nvSpPr>
          <p:spPr bwMode="auto">
            <a:xfrm>
              <a:off x="4454457" y="5134586"/>
              <a:ext cx="107895" cy="106541"/>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199" name="Rectangle 198"/>
            <p:cNvSpPr/>
            <p:nvPr/>
          </p:nvSpPr>
          <p:spPr bwMode="auto">
            <a:xfrm>
              <a:off x="4562353" y="5134586"/>
              <a:ext cx="107895" cy="106541"/>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200" name="Rectangle 199"/>
            <p:cNvSpPr/>
            <p:nvPr/>
          </p:nvSpPr>
          <p:spPr bwMode="auto">
            <a:xfrm>
              <a:off x="4136163" y="5241126"/>
              <a:ext cx="102503" cy="101212"/>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201" name="Rectangle 200"/>
            <p:cNvSpPr/>
            <p:nvPr/>
          </p:nvSpPr>
          <p:spPr bwMode="auto">
            <a:xfrm>
              <a:off x="4136163" y="5342338"/>
              <a:ext cx="102503" cy="101216"/>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202" name="Rectangle 201"/>
            <p:cNvSpPr/>
            <p:nvPr/>
          </p:nvSpPr>
          <p:spPr bwMode="auto">
            <a:xfrm>
              <a:off x="4136163" y="5443554"/>
              <a:ext cx="102503" cy="106541"/>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203" name="Rectangle 202"/>
            <p:cNvSpPr/>
            <p:nvPr/>
          </p:nvSpPr>
          <p:spPr bwMode="auto">
            <a:xfrm>
              <a:off x="4136163" y="5550095"/>
              <a:ext cx="102503" cy="101212"/>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204" name="Rectangle 203"/>
            <p:cNvSpPr/>
            <p:nvPr/>
          </p:nvSpPr>
          <p:spPr bwMode="auto">
            <a:xfrm>
              <a:off x="4136163" y="5651307"/>
              <a:ext cx="102503" cy="106541"/>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205" name="Rectangle 204"/>
            <p:cNvSpPr/>
            <p:nvPr/>
          </p:nvSpPr>
          <p:spPr bwMode="auto">
            <a:xfrm>
              <a:off x="4136163" y="5757846"/>
              <a:ext cx="102503" cy="101216"/>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206" name="Rectangle 205"/>
            <p:cNvSpPr/>
            <p:nvPr/>
          </p:nvSpPr>
          <p:spPr bwMode="auto">
            <a:xfrm>
              <a:off x="4136163" y="5859062"/>
              <a:ext cx="102503" cy="101212"/>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207" name="Rectangle 206"/>
            <p:cNvSpPr/>
            <p:nvPr/>
          </p:nvSpPr>
          <p:spPr bwMode="auto">
            <a:xfrm>
              <a:off x="3596685" y="5960276"/>
              <a:ext cx="107895" cy="106541"/>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208" name="Rectangle 207"/>
            <p:cNvSpPr/>
            <p:nvPr/>
          </p:nvSpPr>
          <p:spPr bwMode="auto">
            <a:xfrm>
              <a:off x="3704580" y="5960276"/>
              <a:ext cx="107895" cy="106541"/>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209" name="Rectangle 208"/>
            <p:cNvSpPr/>
            <p:nvPr/>
          </p:nvSpPr>
          <p:spPr bwMode="auto">
            <a:xfrm>
              <a:off x="3812476" y="5960276"/>
              <a:ext cx="107895" cy="106541"/>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210" name="Rectangle 209"/>
            <p:cNvSpPr/>
            <p:nvPr/>
          </p:nvSpPr>
          <p:spPr bwMode="auto">
            <a:xfrm>
              <a:off x="3920371" y="5960276"/>
              <a:ext cx="107895" cy="106541"/>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211" name="Rectangle 210"/>
            <p:cNvSpPr/>
            <p:nvPr/>
          </p:nvSpPr>
          <p:spPr bwMode="auto">
            <a:xfrm>
              <a:off x="4028267" y="5960276"/>
              <a:ext cx="107895" cy="106541"/>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212" name="Rectangle 211"/>
            <p:cNvSpPr/>
            <p:nvPr/>
          </p:nvSpPr>
          <p:spPr bwMode="auto">
            <a:xfrm>
              <a:off x="4136163" y="5960276"/>
              <a:ext cx="102503" cy="106541"/>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213" name="Rectangle 212"/>
            <p:cNvSpPr/>
            <p:nvPr/>
          </p:nvSpPr>
          <p:spPr bwMode="auto">
            <a:xfrm>
              <a:off x="4238666" y="5960276"/>
              <a:ext cx="113287" cy="106541"/>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214" name="Rectangle 213"/>
            <p:cNvSpPr/>
            <p:nvPr/>
          </p:nvSpPr>
          <p:spPr bwMode="auto">
            <a:xfrm>
              <a:off x="4351954" y="5960276"/>
              <a:ext cx="102503" cy="106541"/>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215" name="Rectangle 214"/>
            <p:cNvSpPr/>
            <p:nvPr/>
          </p:nvSpPr>
          <p:spPr bwMode="auto">
            <a:xfrm>
              <a:off x="4454457" y="5960276"/>
              <a:ext cx="107895" cy="106541"/>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216" name="Rectangle 215"/>
            <p:cNvSpPr/>
            <p:nvPr/>
          </p:nvSpPr>
          <p:spPr bwMode="auto">
            <a:xfrm>
              <a:off x="4562353" y="5960276"/>
              <a:ext cx="107895" cy="106541"/>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217" name="Rectangle 216"/>
            <p:cNvSpPr/>
            <p:nvPr/>
          </p:nvSpPr>
          <p:spPr bwMode="auto">
            <a:xfrm>
              <a:off x="3488788" y="6066816"/>
              <a:ext cx="107895" cy="101216"/>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218" name="Rectangle 217"/>
            <p:cNvSpPr/>
            <p:nvPr/>
          </p:nvSpPr>
          <p:spPr bwMode="auto">
            <a:xfrm>
              <a:off x="3596685" y="6066816"/>
              <a:ext cx="107895" cy="101216"/>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219" name="Rectangle 218"/>
            <p:cNvSpPr/>
            <p:nvPr/>
          </p:nvSpPr>
          <p:spPr bwMode="auto">
            <a:xfrm>
              <a:off x="4670249" y="6375784"/>
              <a:ext cx="107895" cy="101216"/>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220" name="Rectangle 219"/>
            <p:cNvSpPr/>
            <p:nvPr/>
          </p:nvSpPr>
          <p:spPr bwMode="auto">
            <a:xfrm>
              <a:off x="4562353" y="6066816"/>
              <a:ext cx="107895" cy="101216"/>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221" name="Rectangle 220"/>
            <p:cNvSpPr/>
            <p:nvPr/>
          </p:nvSpPr>
          <p:spPr bwMode="auto">
            <a:xfrm>
              <a:off x="4670249" y="6066816"/>
              <a:ext cx="107895" cy="101216"/>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222" name="Rectangle 221"/>
            <p:cNvSpPr/>
            <p:nvPr/>
          </p:nvSpPr>
          <p:spPr bwMode="auto">
            <a:xfrm>
              <a:off x="3488788" y="6168032"/>
              <a:ext cx="107895" cy="101212"/>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223" name="Rectangle 222"/>
            <p:cNvSpPr/>
            <p:nvPr/>
          </p:nvSpPr>
          <p:spPr bwMode="auto">
            <a:xfrm>
              <a:off x="4670249" y="6168032"/>
              <a:ext cx="107895" cy="101212"/>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224" name="Rectangle 223"/>
            <p:cNvSpPr/>
            <p:nvPr/>
          </p:nvSpPr>
          <p:spPr bwMode="auto">
            <a:xfrm>
              <a:off x="3488788" y="6269243"/>
              <a:ext cx="107895" cy="106541"/>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225" name="Rectangle 224"/>
            <p:cNvSpPr/>
            <p:nvPr/>
          </p:nvSpPr>
          <p:spPr bwMode="auto">
            <a:xfrm>
              <a:off x="4670249" y="6269243"/>
              <a:ext cx="107895" cy="106541"/>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226" name="Rectangle 225"/>
            <p:cNvSpPr/>
            <p:nvPr/>
          </p:nvSpPr>
          <p:spPr bwMode="auto">
            <a:xfrm>
              <a:off x="3488788" y="6375784"/>
              <a:ext cx="107895" cy="101216"/>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grpSp>
          <p:nvGrpSpPr>
            <p:cNvPr id="12" name="Group 984"/>
            <p:cNvGrpSpPr>
              <a:grpSpLocks/>
            </p:cNvGrpSpPr>
            <p:nvPr/>
          </p:nvGrpSpPr>
          <p:grpSpPr bwMode="auto">
            <a:xfrm>
              <a:off x="3353895" y="4793642"/>
              <a:ext cx="1580662" cy="1539510"/>
              <a:chOff x="4169328" y="2463433"/>
              <a:chExt cx="778880" cy="768103"/>
            </a:xfrm>
          </p:grpSpPr>
          <p:sp>
            <p:nvSpPr>
              <p:cNvPr id="283" name="Rectangle 282"/>
              <p:cNvSpPr/>
              <p:nvPr/>
            </p:nvSpPr>
            <p:spPr bwMode="auto">
              <a:xfrm>
                <a:off x="4169328" y="2721239"/>
                <a:ext cx="87723" cy="90365"/>
              </a:xfrm>
              <a:prstGeom prst="rect">
                <a:avLst/>
              </a:prstGeom>
              <a:solidFill>
                <a:schemeClr val="accent1">
                  <a:alpha val="69000"/>
                </a:schemeClr>
              </a:solidFill>
              <a:ln w="635" cap="flat" cmpd="sng" algn="ctr">
                <a:solidFill>
                  <a:schemeClr val="tx1">
                    <a:lumMod val="75000"/>
                    <a:lumOff val="25000"/>
                    <a:alpha val="2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84" name="Rectangle 283"/>
              <p:cNvSpPr/>
              <p:nvPr/>
            </p:nvSpPr>
            <p:spPr bwMode="auto">
              <a:xfrm>
                <a:off x="4326166" y="2614927"/>
                <a:ext cx="87725" cy="90365"/>
              </a:xfrm>
              <a:prstGeom prst="rect">
                <a:avLst/>
              </a:prstGeom>
              <a:solidFill>
                <a:schemeClr val="accent1">
                  <a:alpha val="69000"/>
                </a:schemeClr>
              </a:solidFill>
              <a:ln w="635" cap="flat" cmpd="sng" algn="ctr">
                <a:solidFill>
                  <a:schemeClr val="tx1">
                    <a:lumMod val="75000"/>
                    <a:lumOff val="25000"/>
                    <a:alpha val="2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85" name="Rectangle 284"/>
              <p:cNvSpPr/>
              <p:nvPr/>
            </p:nvSpPr>
            <p:spPr bwMode="auto">
              <a:xfrm>
                <a:off x="4538830" y="2872734"/>
                <a:ext cx="87725" cy="90365"/>
              </a:xfrm>
              <a:prstGeom prst="rect">
                <a:avLst/>
              </a:prstGeom>
              <a:solidFill>
                <a:schemeClr val="accent1">
                  <a:alpha val="69000"/>
                </a:schemeClr>
              </a:solidFill>
              <a:ln w="635" cap="flat" cmpd="sng" algn="ctr">
                <a:solidFill>
                  <a:schemeClr val="tx1">
                    <a:lumMod val="75000"/>
                    <a:lumOff val="25000"/>
                    <a:alpha val="2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86" name="Rectangle 285"/>
              <p:cNvSpPr/>
              <p:nvPr/>
            </p:nvSpPr>
            <p:spPr bwMode="auto">
              <a:xfrm>
                <a:off x="4326166" y="2758448"/>
                <a:ext cx="87725" cy="90365"/>
              </a:xfrm>
              <a:prstGeom prst="rect">
                <a:avLst/>
              </a:prstGeom>
              <a:solidFill>
                <a:schemeClr val="accent1">
                  <a:alpha val="69000"/>
                </a:schemeClr>
              </a:solidFill>
              <a:ln w="635" cap="flat" cmpd="sng" algn="ctr">
                <a:solidFill>
                  <a:schemeClr val="tx1">
                    <a:lumMod val="75000"/>
                    <a:lumOff val="25000"/>
                    <a:alpha val="2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87" name="Rectangle 286"/>
              <p:cNvSpPr/>
              <p:nvPr/>
            </p:nvSpPr>
            <p:spPr bwMode="auto">
              <a:xfrm>
                <a:off x="4695670" y="3077384"/>
                <a:ext cx="87723" cy="87708"/>
              </a:xfrm>
              <a:prstGeom prst="rect">
                <a:avLst/>
              </a:prstGeom>
              <a:solidFill>
                <a:schemeClr val="accent1">
                  <a:alpha val="69000"/>
                </a:schemeClr>
              </a:solidFill>
              <a:ln w="635" cap="flat" cmpd="sng" algn="ctr">
                <a:solidFill>
                  <a:schemeClr val="tx1">
                    <a:lumMod val="75000"/>
                    <a:lumOff val="25000"/>
                    <a:alpha val="2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88" name="Rectangle 287"/>
              <p:cNvSpPr/>
              <p:nvPr/>
            </p:nvSpPr>
            <p:spPr bwMode="auto">
              <a:xfrm>
                <a:off x="4435157" y="3130540"/>
                <a:ext cx="90382" cy="100996"/>
              </a:xfrm>
              <a:prstGeom prst="rect">
                <a:avLst/>
              </a:prstGeom>
              <a:solidFill>
                <a:schemeClr val="accent1">
                  <a:alpha val="69000"/>
                </a:schemeClr>
              </a:solidFill>
              <a:ln w="635" cap="flat" cmpd="sng" algn="ctr">
                <a:solidFill>
                  <a:schemeClr val="tx1">
                    <a:lumMod val="75000"/>
                    <a:lumOff val="25000"/>
                    <a:alpha val="2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89" name="Rectangle 288"/>
              <p:cNvSpPr/>
              <p:nvPr/>
            </p:nvSpPr>
            <p:spPr bwMode="auto">
              <a:xfrm>
                <a:off x="4645162" y="2463433"/>
                <a:ext cx="87725" cy="90365"/>
              </a:xfrm>
              <a:prstGeom prst="rect">
                <a:avLst/>
              </a:prstGeom>
              <a:solidFill>
                <a:schemeClr val="accent1">
                  <a:alpha val="69000"/>
                </a:schemeClr>
              </a:solidFill>
              <a:ln w="635" cap="flat" cmpd="sng" algn="ctr">
                <a:solidFill>
                  <a:schemeClr val="tx1">
                    <a:lumMod val="75000"/>
                    <a:lumOff val="25000"/>
                    <a:alpha val="2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90" name="Rectangle 289"/>
              <p:cNvSpPr/>
              <p:nvPr/>
            </p:nvSpPr>
            <p:spPr bwMode="auto">
              <a:xfrm>
                <a:off x="4483007" y="2569745"/>
                <a:ext cx="90382" cy="87706"/>
              </a:xfrm>
              <a:prstGeom prst="rect">
                <a:avLst/>
              </a:prstGeom>
              <a:solidFill>
                <a:schemeClr val="accent1">
                  <a:alpha val="69000"/>
                </a:schemeClr>
              </a:solidFill>
              <a:ln w="635" cap="flat" cmpd="sng" algn="ctr">
                <a:solidFill>
                  <a:schemeClr val="tx1">
                    <a:lumMod val="75000"/>
                    <a:lumOff val="25000"/>
                    <a:alpha val="2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91" name="Rectangle 290"/>
              <p:cNvSpPr/>
              <p:nvPr/>
            </p:nvSpPr>
            <p:spPr bwMode="auto">
              <a:xfrm>
                <a:off x="4219834" y="3082699"/>
                <a:ext cx="87725" cy="98339"/>
              </a:xfrm>
              <a:prstGeom prst="rect">
                <a:avLst/>
              </a:prstGeom>
              <a:solidFill>
                <a:schemeClr val="accent1">
                  <a:alpha val="69000"/>
                </a:schemeClr>
              </a:solidFill>
              <a:ln w="635" cap="flat" cmpd="sng" algn="ctr">
                <a:solidFill>
                  <a:schemeClr val="tx1">
                    <a:lumMod val="75000"/>
                    <a:lumOff val="25000"/>
                    <a:alpha val="2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92" name="Rectangle 291"/>
              <p:cNvSpPr/>
              <p:nvPr/>
            </p:nvSpPr>
            <p:spPr bwMode="auto">
              <a:xfrm>
                <a:off x="4802002" y="3130540"/>
                <a:ext cx="90382" cy="100996"/>
              </a:xfrm>
              <a:prstGeom prst="rect">
                <a:avLst/>
              </a:prstGeom>
              <a:solidFill>
                <a:schemeClr val="accent1">
                  <a:alpha val="69000"/>
                </a:schemeClr>
              </a:solidFill>
              <a:ln w="635" cap="flat" cmpd="sng" algn="ctr">
                <a:solidFill>
                  <a:schemeClr val="tx1">
                    <a:lumMod val="75000"/>
                    <a:lumOff val="25000"/>
                    <a:alpha val="2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93" name="Rectangle 292"/>
              <p:cNvSpPr/>
              <p:nvPr/>
            </p:nvSpPr>
            <p:spPr bwMode="auto">
              <a:xfrm>
                <a:off x="4225151" y="2474065"/>
                <a:ext cx="90382" cy="87706"/>
              </a:xfrm>
              <a:prstGeom prst="rect">
                <a:avLst/>
              </a:prstGeom>
              <a:solidFill>
                <a:schemeClr val="accent1">
                  <a:alpha val="69000"/>
                </a:schemeClr>
              </a:solidFill>
              <a:ln w="635" cap="flat" cmpd="sng" algn="ctr">
                <a:solidFill>
                  <a:schemeClr val="tx1">
                    <a:lumMod val="75000"/>
                    <a:lumOff val="25000"/>
                    <a:alpha val="2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94" name="Rectangle 293"/>
              <p:cNvSpPr/>
              <p:nvPr/>
            </p:nvSpPr>
            <p:spPr bwMode="auto">
              <a:xfrm>
                <a:off x="4860485" y="2723898"/>
                <a:ext cx="87723" cy="87706"/>
              </a:xfrm>
              <a:prstGeom prst="rect">
                <a:avLst/>
              </a:prstGeom>
              <a:solidFill>
                <a:schemeClr val="accent1">
                  <a:alpha val="69000"/>
                </a:schemeClr>
              </a:solidFill>
              <a:ln w="635" cap="flat" cmpd="sng" algn="ctr">
                <a:solidFill>
                  <a:schemeClr val="tx1">
                    <a:lumMod val="75000"/>
                    <a:lumOff val="25000"/>
                    <a:alpha val="25000"/>
                  </a:schemeClr>
                </a:solidFill>
                <a:prstDash val="solid"/>
                <a:round/>
                <a:headEnd type="none" w="med" len="med"/>
                <a:tailEnd type="none" w="med" len="med"/>
              </a:ln>
              <a:effectLst/>
            </p:spPr>
            <p:txBody>
              <a:bodyPr/>
              <a:lstStyle/>
              <a:p>
                <a:pPr>
                  <a:defRPr/>
                </a:pPr>
                <a:endParaRPr lang="en-US">
                  <a:latin typeface="Arial" charset="0"/>
                </a:endParaRPr>
              </a:p>
            </p:txBody>
          </p:sp>
        </p:grpSp>
      </p:grpSp>
      <p:grpSp>
        <p:nvGrpSpPr>
          <p:cNvPr id="13" name="Group 325"/>
          <p:cNvGrpSpPr/>
          <p:nvPr/>
        </p:nvGrpSpPr>
        <p:grpSpPr>
          <a:xfrm>
            <a:off x="4724400" y="4461933"/>
            <a:ext cx="1013666" cy="1319142"/>
            <a:chOff x="5776601" y="2104186"/>
            <a:chExt cx="871327" cy="1292112"/>
          </a:xfrm>
        </p:grpSpPr>
        <p:sp>
          <p:nvSpPr>
            <p:cNvPr id="327" name="Rectangle 11"/>
            <p:cNvSpPr/>
            <p:nvPr/>
          </p:nvSpPr>
          <p:spPr bwMode="auto">
            <a:xfrm>
              <a:off x="6141171" y="2104186"/>
              <a:ext cx="69270" cy="74621"/>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328" name="Rectangle 12"/>
            <p:cNvSpPr/>
            <p:nvPr/>
          </p:nvSpPr>
          <p:spPr bwMode="auto">
            <a:xfrm>
              <a:off x="6210441" y="2104186"/>
              <a:ext cx="72915" cy="74621"/>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329" name="Rectangle 13"/>
            <p:cNvSpPr/>
            <p:nvPr/>
          </p:nvSpPr>
          <p:spPr bwMode="auto">
            <a:xfrm>
              <a:off x="6283357" y="2104186"/>
              <a:ext cx="72915" cy="74621"/>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330" name="Rectangle 329"/>
            <p:cNvSpPr/>
            <p:nvPr/>
          </p:nvSpPr>
          <p:spPr bwMode="auto">
            <a:xfrm>
              <a:off x="6064613" y="2178807"/>
              <a:ext cx="76558" cy="78549"/>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331" name="Rectangle 330"/>
            <p:cNvSpPr/>
            <p:nvPr/>
          </p:nvSpPr>
          <p:spPr bwMode="auto">
            <a:xfrm>
              <a:off x="6141171" y="2178807"/>
              <a:ext cx="69270" cy="78549"/>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332" name="Rectangle 331"/>
            <p:cNvSpPr/>
            <p:nvPr/>
          </p:nvSpPr>
          <p:spPr bwMode="auto">
            <a:xfrm>
              <a:off x="6283357" y="2178807"/>
              <a:ext cx="72915" cy="78549"/>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333" name="Rectangle 332"/>
            <p:cNvSpPr/>
            <p:nvPr/>
          </p:nvSpPr>
          <p:spPr bwMode="auto">
            <a:xfrm>
              <a:off x="6064613" y="2257354"/>
              <a:ext cx="76558" cy="74619"/>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334" name="Rectangle 333"/>
            <p:cNvSpPr/>
            <p:nvPr/>
          </p:nvSpPr>
          <p:spPr bwMode="auto">
            <a:xfrm>
              <a:off x="6356270" y="2257354"/>
              <a:ext cx="72915" cy="74619"/>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335" name="Rectangle 334"/>
            <p:cNvSpPr/>
            <p:nvPr/>
          </p:nvSpPr>
          <p:spPr bwMode="auto">
            <a:xfrm>
              <a:off x="6064613" y="2331973"/>
              <a:ext cx="76558" cy="74621"/>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336" name="Rectangle 335"/>
            <p:cNvSpPr/>
            <p:nvPr/>
          </p:nvSpPr>
          <p:spPr bwMode="auto">
            <a:xfrm>
              <a:off x="6283357" y="2331973"/>
              <a:ext cx="72915" cy="74621"/>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337" name="Rectangle 336"/>
            <p:cNvSpPr/>
            <p:nvPr/>
          </p:nvSpPr>
          <p:spPr bwMode="auto">
            <a:xfrm>
              <a:off x="6356270" y="2331973"/>
              <a:ext cx="72915" cy="74621"/>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338" name="Rectangle 337"/>
            <p:cNvSpPr/>
            <p:nvPr/>
          </p:nvSpPr>
          <p:spPr bwMode="auto">
            <a:xfrm>
              <a:off x="5995343" y="2406597"/>
              <a:ext cx="69270" cy="78549"/>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339" name="Rectangle 338"/>
            <p:cNvSpPr/>
            <p:nvPr/>
          </p:nvSpPr>
          <p:spPr bwMode="auto">
            <a:xfrm>
              <a:off x="6064613" y="2406597"/>
              <a:ext cx="76558" cy="78549"/>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340" name="Rectangle 339"/>
            <p:cNvSpPr/>
            <p:nvPr/>
          </p:nvSpPr>
          <p:spPr bwMode="auto">
            <a:xfrm>
              <a:off x="6141171" y="2406597"/>
              <a:ext cx="69270" cy="78549"/>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341" name="Rectangle 340"/>
            <p:cNvSpPr/>
            <p:nvPr/>
          </p:nvSpPr>
          <p:spPr bwMode="auto">
            <a:xfrm>
              <a:off x="6210441" y="2406597"/>
              <a:ext cx="72915" cy="78549"/>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342" name="Rectangle 341"/>
            <p:cNvSpPr/>
            <p:nvPr/>
          </p:nvSpPr>
          <p:spPr bwMode="auto">
            <a:xfrm>
              <a:off x="6283357" y="2406597"/>
              <a:ext cx="72915" cy="78549"/>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343" name="Rectangle 342"/>
            <p:cNvSpPr/>
            <p:nvPr/>
          </p:nvSpPr>
          <p:spPr bwMode="auto">
            <a:xfrm>
              <a:off x="6356270" y="2406597"/>
              <a:ext cx="72915" cy="78549"/>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344" name="Rectangle 343"/>
            <p:cNvSpPr/>
            <p:nvPr/>
          </p:nvSpPr>
          <p:spPr bwMode="auto">
            <a:xfrm>
              <a:off x="6429185" y="2406597"/>
              <a:ext cx="72915" cy="78549"/>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345" name="Rectangle 344"/>
            <p:cNvSpPr/>
            <p:nvPr/>
          </p:nvSpPr>
          <p:spPr bwMode="auto">
            <a:xfrm>
              <a:off x="6502098" y="2406597"/>
              <a:ext cx="72915" cy="78549"/>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346" name="Rectangle 345"/>
            <p:cNvSpPr/>
            <p:nvPr/>
          </p:nvSpPr>
          <p:spPr bwMode="auto">
            <a:xfrm>
              <a:off x="6210441" y="2485143"/>
              <a:ext cx="72915" cy="74619"/>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347" name="Rectangle 346"/>
            <p:cNvSpPr/>
            <p:nvPr/>
          </p:nvSpPr>
          <p:spPr bwMode="auto">
            <a:xfrm>
              <a:off x="6210441" y="2559762"/>
              <a:ext cx="72915" cy="74621"/>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348" name="Rectangle 347"/>
            <p:cNvSpPr/>
            <p:nvPr/>
          </p:nvSpPr>
          <p:spPr bwMode="auto">
            <a:xfrm>
              <a:off x="6210441" y="2634384"/>
              <a:ext cx="72915" cy="78549"/>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349" name="Rectangle 348"/>
            <p:cNvSpPr/>
            <p:nvPr/>
          </p:nvSpPr>
          <p:spPr bwMode="auto">
            <a:xfrm>
              <a:off x="6210441" y="2712933"/>
              <a:ext cx="72915" cy="74619"/>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350" name="Rectangle 349"/>
            <p:cNvSpPr/>
            <p:nvPr/>
          </p:nvSpPr>
          <p:spPr bwMode="auto">
            <a:xfrm>
              <a:off x="6210441" y="2866101"/>
              <a:ext cx="72915" cy="74621"/>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351" name="Rectangle 350"/>
            <p:cNvSpPr/>
            <p:nvPr/>
          </p:nvSpPr>
          <p:spPr bwMode="auto">
            <a:xfrm>
              <a:off x="6210441" y="2940722"/>
              <a:ext cx="72915" cy="74619"/>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352" name="Rectangle 351"/>
            <p:cNvSpPr/>
            <p:nvPr/>
          </p:nvSpPr>
          <p:spPr bwMode="auto">
            <a:xfrm>
              <a:off x="5849514" y="3015341"/>
              <a:ext cx="72915" cy="78549"/>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353" name="Rectangle 352"/>
            <p:cNvSpPr/>
            <p:nvPr/>
          </p:nvSpPr>
          <p:spPr bwMode="auto">
            <a:xfrm>
              <a:off x="5922430" y="3015341"/>
              <a:ext cx="72915" cy="78549"/>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354" name="Rectangle 353"/>
            <p:cNvSpPr/>
            <p:nvPr/>
          </p:nvSpPr>
          <p:spPr bwMode="auto">
            <a:xfrm>
              <a:off x="5995343" y="3015341"/>
              <a:ext cx="69270" cy="78549"/>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355" name="Rectangle 354"/>
            <p:cNvSpPr/>
            <p:nvPr/>
          </p:nvSpPr>
          <p:spPr bwMode="auto">
            <a:xfrm>
              <a:off x="6064613" y="3015341"/>
              <a:ext cx="76558" cy="78549"/>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356" name="Rectangle 355"/>
            <p:cNvSpPr/>
            <p:nvPr/>
          </p:nvSpPr>
          <p:spPr bwMode="auto">
            <a:xfrm>
              <a:off x="6141171" y="3015341"/>
              <a:ext cx="69270" cy="78549"/>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357" name="Rectangle 356"/>
            <p:cNvSpPr/>
            <p:nvPr/>
          </p:nvSpPr>
          <p:spPr bwMode="auto">
            <a:xfrm>
              <a:off x="6210441" y="3015341"/>
              <a:ext cx="72915" cy="78549"/>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358" name="Rectangle 357"/>
            <p:cNvSpPr/>
            <p:nvPr/>
          </p:nvSpPr>
          <p:spPr bwMode="auto">
            <a:xfrm>
              <a:off x="6283357" y="3015341"/>
              <a:ext cx="72915" cy="78549"/>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359" name="Rectangle 358"/>
            <p:cNvSpPr/>
            <p:nvPr/>
          </p:nvSpPr>
          <p:spPr bwMode="auto">
            <a:xfrm>
              <a:off x="6356270" y="3015341"/>
              <a:ext cx="72915" cy="78549"/>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360" name="Rectangle 359"/>
            <p:cNvSpPr/>
            <p:nvPr/>
          </p:nvSpPr>
          <p:spPr bwMode="auto">
            <a:xfrm>
              <a:off x="6429185" y="3015341"/>
              <a:ext cx="72915" cy="78549"/>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361" name="Rectangle 360"/>
            <p:cNvSpPr/>
            <p:nvPr/>
          </p:nvSpPr>
          <p:spPr bwMode="auto">
            <a:xfrm>
              <a:off x="6502098" y="3015341"/>
              <a:ext cx="72915" cy="78549"/>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362" name="Rectangle 361"/>
            <p:cNvSpPr/>
            <p:nvPr/>
          </p:nvSpPr>
          <p:spPr bwMode="auto">
            <a:xfrm>
              <a:off x="5849514" y="3093890"/>
              <a:ext cx="72915" cy="74621"/>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363" name="Rectangle 362"/>
            <p:cNvSpPr/>
            <p:nvPr/>
          </p:nvSpPr>
          <p:spPr bwMode="auto">
            <a:xfrm>
              <a:off x="6575013" y="3321677"/>
              <a:ext cx="72915" cy="74621"/>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364" name="Rectangle 363"/>
            <p:cNvSpPr/>
            <p:nvPr/>
          </p:nvSpPr>
          <p:spPr bwMode="auto">
            <a:xfrm>
              <a:off x="6502098" y="3093890"/>
              <a:ext cx="72915" cy="74621"/>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365" name="Rectangle 364"/>
            <p:cNvSpPr/>
            <p:nvPr/>
          </p:nvSpPr>
          <p:spPr bwMode="auto">
            <a:xfrm>
              <a:off x="6575013" y="3093890"/>
              <a:ext cx="72915" cy="74621"/>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366" name="Rectangle 365"/>
            <p:cNvSpPr/>
            <p:nvPr/>
          </p:nvSpPr>
          <p:spPr bwMode="auto">
            <a:xfrm>
              <a:off x="5776601" y="3168512"/>
              <a:ext cx="72915" cy="74619"/>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367" name="Rectangle 366"/>
            <p:cNvSpPr/>
            <p:nvPr/>
          </p:nvSpPr>
          <p:spPr bwMode="auto">
            <a:xfrm>
              <a:off x="5776601" y="3243131"/>
              <a:ext cx="72915" cy="78549"/>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368" name="Rectangle 367"/>
            <p:cNvSpPr/>
            <p:nvPr/>
          </p:nvSpPr>
          <p:spPr bwMode="auto">
            <a:xfrm>
              <a:off x="6575013" y="3243131"/>
              <a:ext cx="72915" cy="78549"/>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369" name="Rectangle 368"/>
            <p:cNvSpPr/>
            <p:nvPr/>
          </p:nvSpPr>
          <p:spPr bwMode="auto">
            <a:xfrm>
              <a:off x="5776601" y="3321677"/>
              <a:ext cx="72915" cy="74621"/>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grpSp>
      <p:grpSp>
        <p:nvGrpSpPr>
          <p:cNvPr id="14" name="Group 369"/>
          <p:cNvGrpSpPr/>
          <p:nvPr/>
        </p:nvGrpSpPr>
        <p:grpSpPr>
          <a:xfrm>
            <a:off x="4648200" y="2480733"/>
            <a:ext cx="1066800" cy="1289991"/>
            <a:chOff x="7008173" y="2105896"/>
            <a:chExt cx="1015117" cy="1213791"/>
          </a:xfrm>
        </p:grpSpPr>
        <p:sp>
          <p:nvSpPr>
            <p:cNvPr id="371" name="Rectangle 62"/>
            <p:cNvSpPr>
              <a:spLocks noChangeArrowheads="1"/>
            </p:cNvSpPr>
            <p:nvPr/>
          </p:nvSpPr>
          <p:spPr bwMode="auto">
            <a:xfrm>
              <a:off x="7950781" y="2485205"/>
              <a:ext cx="72509" cy="75861"/>
            </a:xfrm>
            <a:prstGeom prst="rect">
              <a:avLst/>
            </a:prstGeom>
            <a:solidFill>
              <a:srgbClr val="FF0000"/>
            </a:solidFill>
            <a:ln w="635" algn="ctr">
              <a:solidFill>
                <a:schemeClr val="tx1"/>
              </a:solidFill>
              <a:round/>
              <a:headEnd/>
              <a:tailEnd/>
            </a:ln>
          </p:spPr>
          <p:txBody>
            <a:bodyPr/>
            <a:lstStyle/>
            <a:p>
              <a:endParaRPr lang="en-US" b="1"/>
            </a:p>
          </p:txBody>
        </p:sp>
        <p:sp>
          <p:nvSpPr>
            <p:cNvPr id="372" name="Rectangle 63"/>
            <p:cNvSpPr>
              <a:spLocks noChangeArrowheads="1"/>
            </p:cNvSpPr>
            <p:nvPr/>
          </p:nvSpPr>
          <p:spPr bwMode="auto">
            <a:xfrm>
              <a:off x="7878272" y="2409344"/>
              <a:ext cx="72509" cy="75861"/>
            </a:xfrm>
            <a:prstGeom prst="rect">
              <a:avLst/>
            </a:prstGeom>
            <a:solidFill>
              <a:srgbClr val="FF0000"/>
            </a:solidFill>
            <a:ln w="635" algn="ctr">
              <a:solidFill>
                <a:schemeClr val="tx1"/>
              </a:solidFill>
              <a:round/>
              <a:headEnd/>
              <a:tailEnd/>
            </a:ln>
          </p:spPr>
          <p:txBody>
            <a:bodyPr/>
            <a:lstStyle/>
            <a:p>
              <a:endParaRPr lang="en-US" b="1"/>
            </a:p>
          </p:txBody>
        </p:sp>
        <p:sp>
          <p:nvSpPr>
            <p:cNvPr id="373" name="Rectangle 64"/>
            <p:cNvSpPr>
              <a:spLocks noChangeArrowheads="1"/>
            </p:cNvSpPr>
            <p:nvPr/>
          </p:nvSpPr>
          <p:spPr bwMode="auto">
            <a:xfrm>
              <a:off x="7443224" y="2105896"/>
              <a:ext cx="72509" cy="75861"/>
            </a:xfrm>
            <a:prstGeom prst="rect">
              <a:avLst/>
            </a:prstGeom>
            <a:solidFill>
              <a:srgbClr val="FF0000"/>
            </a:solidFill>
            <a:ln w="635" algn="ctr">
              <a:solidFill>
                <a:schemeClr val="tx1"/>
              </a:solidFill>
              <a:round/>
              <a:headEnd/>
              <a:tailEnd/>
            </a:ln>
          </p:spPr>
          <p:txBody>
            <a:bodyPr/>
            <a:lstStyle/>
            <a:p>
              <a:endParaRPr lang="en-US" b="1"/>
            </a:p>
          </p:txBody>
        </p:sp>
        <p:sp>
          <p:nvSpPr>
            <p:cNvPr id="374" name="Rectangle 65"/>
            <p:cNvSpPr>
              <a:spLocks noChangeArrowheads="1"/>
            </p:cNvSpPr>
            <p:nvPr/>
          </p:nvSpPr>
          <p:spPr bwMode="auto">
            <a:xfrm>
              <a:off x="7515730" y="2105896"/>
              <a:ext cx="72509" cy="75861"/>
            </a:xfrm>
            <a:prstGeom prst="rect">
              <a:avLst/>
            </a:prstGeom>
            <a:solidFill>
              <a:srgbClr val="FF0000"/>
            </a:solidFill>
            <a:ln w="635" algn="ctr">
              <a:solidFill>
                <a:schemeClr val="tx1"/>
              </a:solidFill>
              <a:round/>
              <a:headEnd/>
              <a:tailEnd/>
            </a:ln>
          </p:spPr>
          <p:txBody>
            <a:bodyPr/>
            <a:lstStyle/>
            <a:p>
              <a:endParaRPr lang="en-US" b="1"/>
            </a:p>
          </p:txBody>
        </p:sp>
        <p:sp>
          <p:nvSpPr>
            <p:cNvPr id="375" name="Rectangle 66"/>
            <p:cNvSpPr>
              <a:spLocks noChangeArrowheads="1"/>
            </p:cNvSpPr>
            <p:nvPr/>
          </p:nvSpPr>
          <p:spPr bwMode="auto">
            <a:xfrm>
              <a:off x="7588239" y="2105896"/>
              <a:ext cx="72509" cy="75861"/>
            </a:xfrm>
            <a:prstGeom prst="rect">
              <a:avLst/>
            </a:prstGeom>
            <a:solidFill>
              <a:srgbClr val="FF0000"/>
            </a:solidFill>
            <a:ln w="635" algn="ctr">
              <a:solidFill>
                <a:schemeClr val="tx1"/>
              </a:solidFill>
              <a:round/>
              <a:headEnd/>
              <a:tailEnd/>
            </a:ln>
          </p:spPr>
          <p:txBody>
            <a:bodyPr/>
            <a:lstStyle/>
            <a:p>
              <a:endParaRPr lang="en-US" b="1"/>
            </a:p>
          </p:txBody>
        </p:sp>
        <p:sp>
          <p:nvSpPr>
            <p:cNvPr id="376" name="Rectangle 67"/>
            <p:cNvSpPr>
              <a:spLocks noChangeArrowheads="1"/>
            </p:cNvSpPr>
            <p:nvPr/>
          </p:nvSpPr>
          <p:spPr bwMode="auto">
            <a:xfrm>
              <a:off x="7370715" y="2181757"/>
              <a:ext cx="72509" cy="75861"/>
            </a:xfrm>
            <a:prstGeom prst="rect">
              <a:avLst/>
            </a:prstGeom>
            <a:solidFill>
              <a:srgbClr val="FF0000"/>
            </a:solidFill>
            <a:ln w="635" algn="ctr">
              <a:solidFill>
                <a:schemeClr val="tx1"/>
              </a:solidFill>
              <a:round/>
              <a:headEnd/>
              <a:tailEnd/>
            </a:ln>
          </p:spPr>
          <p:txBody>
            <a:bodyPr/>
            <a:lstStyle/>
            <a:p>
              <a:endParaRPr lang="en-US" b="1"/>
            </a:p>
          </p:txBody>
        </p:sp>
        <p:sp>
          <p:nvSpPr>
            <p:cNvPr id="377" name="Rectangle 68"/>
            <p:cNvSpPr>
              <a:spLocks noChangeArrowheads="1"/>
            </p:cNvSpPr>
            <p:nvPr/>
          </p:nvSpPr>
          <p:spPr bwMode="auto">
            <a:xfrm>
              <a:off x="7443224" y="2181757"/>
              <a:ext cx="72509" cy="75861"/>
            </a:xfrm>
            <a:prstGeom prst="rect">
              <a:avLst/>
            </a:prstGeom>
            <a:solidFill>
              <a:srgbClr val="FF0000"/>
            </a:solidFill>
            <a:ln w="635" algn="ctr">
              <a:solidFill>
                <a:schemeClr val="tx1"/>
              </a:solidFill>
              <a:round/>
              <a:headEnd/>
              <a:tailEnd/>
            </a:ln>
          </p:spPr>
          <p:txBody>
            <a:bodyPr/>
            <a:lstStyle/>
            <a:p>
              <a:endParaRPr lang="en-US" b="1"/>
            </a:p>
          </p:txBody>
        </p:sp>
        <p:sp>
          <p:nvSpPr>
            <p:cNvPr id="378" name="Rectangle 69"/>
            <p:cNvSpPr>
              <a:spLocks noChangeArrowheads="1"/>
            </p:cNvSpPr>
            <p:nvPr/>
          </p:nvSpPr>
          <p:spPr bwMode="auto">
            <a:xfrm>
              <a:off x="7588239" y="2181757"/>
              <a:ext cx="72509" cy="75861"/>
            </a:xfrm>
            <a:prstGeom prst="rect">
              <a:avLst/>
            </a:prstGeom>
            <a:solidFill>
              <a:srgbClr val="FF0000"/>
            </a:solidFill>
            <a:ln w="635" algn="ctr">
              <a:solidFill>
                <a:schemeClr val="tx1"/>
              </a:solidFill>
              <a:round/>
              <a:headEnd/>
              <a:tailEnd/>
            </a:ln>
          </p:spPr>
          <p:txBody>
            <a:bodyPr/>
            <a:lstStyle/>
            <a:p>
              <a:endParaRPr lang="en-US" b="1"/>
            </a:p>
          </p:txBody>
        </p:sp>
        <p:sp>
          <p:nvSpPr>
            <p:cNvPr id="379" name="Rectangle 71"/>
            <p:cNvSpPr>
              <a:spLocks noChangeArrowheads="1"/>
            </p:cNvSpPr>
            <p:nvPr/>
          </p:nvSpPr>
          <p:spPr bwMode="auto">
            <a:xfrm>
              <a:off x="7370715" y="2257619"/>
              <a:ext cx="72509" cy="75861"/>
            </a:xfrm>
            <a:prstGeom prst="rect">
              <a:avLst/>
            </a:prstGeom>
            <a:solidFill>
              <a:srgbClr val="FF0000"/>
            </a:solidFill>
            <a:ln w="635" algn="ctr">
              <a:solidFill>
                <a:schemeClr val="tx1"/>
              </a:solidFill>
              <a:round/>
              <a:headEnd/>
              <a:tailEnd/>
            </a:ln>
          </p:spPr>
          <p:txBody>
            <a:bodyPr/>
            <a:lstStyle/>
            <a:p>
              <a:endParaRPr lang="en-US" b="1"/>
            </a:p>
          </p:txBody>
        </p:sp>
        <p:sp>
          <p:nvSpPr>
            <p:cNvPr id="380" name="Rectangle 72"/>
            <p:cNvSpPr>
              <a:spLocks noChangeArrowheads="1"/>
            </p:cNvSpPr>
            <p:nvPr/>
          </p:nvSpPr>
          <p:spPr bwMode="auto">
            <a:xfrm>
              <a:off x="7660748" y="2257619"/>
              <a:ext cx="72509" cy="75861"/>
            </a:xfrm>
            <a:prstGeom prst="rect">
              <a:avLst/>
            </a:prstGeom>
            <a:solidFill>
              <a:srgbClr val="FF0000"/>
            </a:solidFill>
            <a:ln w="635" algn="ctr">
              <a:solidFill>
                <a:schemeClr val="tx1"/>
              </a:solidFill>
              <a:round/>
              <a:headEnd/>
              <a:tailEnd/>
            </a:ln>
          </p:spPr>
          <p:txBody>
            <a:bodyPr/>
            <a:lstStyle/>
            <a:p>
              <a:endParaRPr lang="en-US" b="1"/>
            </a:p>
          </p:txBody>
        </p:sp>
        <p:sp>
          <p:nvSpPr>
            <p:cNvPr id="381" name="Rectangle 73"/>
            <p:cNvSpPr>
              <a:spLocks noChangeArrowheads="1"/>
            </p:cNvSpPr>
            <p:nvPr/>
          </p:nvSpPr>
          <p:spPr bwMode="auto">
            <a:xfrm>
              <a:off x="7370715" y="2333480"/>
              <a:ext cx="72509" cy="75861"/>
            </a:xfrm>
            <a:prstGeom prst="rect">
              <a:avLst/>
            </a:prstGeom>
            <a:solidFill>
              <a:srgbClr val="FF0000"/>
            </a:solidFill>
            <a:ln w="635" algn="ctr">
              <a:solidFill>
                <a:schemeClr val="tx1"/>
              </a:solidFill>
              <a:round/>
              <a:headEnd/>
              <a:tailEnd/>
            </a:ln>
          </p:spPr>
          <p:txBody>
            <a:bodyPr/>
            <a:lstStyle/>
            <a:p>
              <a:endParaRPr lang="en-US" b="1"/>
            </a:p>
          </p:txBody>
        </p:sp>
        <p:sp>
          <p:nvSpPr>
            <p:cNvPr id="382" name="Rectangle 75"/>
            <p:cNvSpPr>
              <a:spLocks noChangeArrowheads="1"/>
            </p:cNvSpPr>
            <p:nvPr/>
          </p:nvSpPr>
          <p:spPr bwMode="auto">
            <a:xfrm>
              <a:off x="7588239" y="2333480"/>
              <a:ext cx="72509" cy="75861"/>
            </a:xfrm>
            <a:prstGeom prst="rect">
              <a:avLst/>
            </a:prstGeom>
            <a:solidFill>
              <a:srgbClr val="FF0000"/>
            </a:solidFill>
            <a:ln w="635" algn="ctr">
              <a:solidFill>
                <a:schemeClr val="tx1"/>
              </a:solidFill>
              <a:round/>
              <a:headEnd/>
              <a:tailEnd/>
            </a:ln>
          </p:spPr>
          <p:txBody>
            <a:bodyPr/>
            <a:lstStyle/>
            <a:p>
              <a:endParaRPr lang="en-US" b="1"/>
            </a:p>
          </p:txBody>
        </p:sp>
        <p:sp>
          <p:nvSpPr>
            <p:cNvPr id="383" name="Rectangle 76"/>
            <p:cNvSpPr>
              <a:spLocks noChangeArrowheads="1"/>
            </p:cNvSpPr>
            <p:nvPr/>
          </p:nvSpPr>
          <p:spPr bwMode="auto">
            <a:xfrm>
              <a:off x="7660748" y="2333480"/>
              <a:ext cx="72509" cy="75861"/>
            </a:xfrm>
            <a:prstGeom prst="rect">
              <a:avLst/>
            </a:prstGeom>
            <a:solidFill>
              <a:srgbClr val="FF0000"/>
            </a:solidFill>
            <a:ln w="635" algn="ctr">
              <a:solidFill>
                <a:schemeClr val="tx1"/>
              </a:solidFill>
              <a:round/>
              <a:headEnd/>
              <a:tailEnd/>
            </a:ln>
          </p:spPr>
          <p:txBody>
            <a:bodyPr/>
            <a:lstStyle/>
            <a:p>
              <a:endParaRPr lang="en-US" b="1"/>
            </a:p>
          </p:txBody>
        </p:sp>
        <p:sp>
          <p:nvSpPr>
            <p:cNvPr id="384" name="Rectangle 78"/>
            <p:cNvSpPr>
              <a:spLocks noChangeArrowheads="1"/>
            </p:cNvSpPr>
            <p:nvPr/>
          </p:nvSpPr>
          <p:spPr bwMode="auto">
            <a:xfrm>
              <a:off x="7298206" y="2409344"/>
              <a:ext cx="72509" cy="75861"/>
            </a:xfrm>
            <a:prstGeom prst="rect">
              <a:avLst/>
            </a:prstGeom>
            <a:solidFill>
              <a:srgbClr val="FF0000"/>
            </a:solidFill>
            <a:ln w="635" algn="ctr">
              <a:solidFill>
                <a:schemeClr val="tx1"/>
              </a:solidFill>
              <a:round/>
              <a:headEnd/>
              <a:tailEnd/>
            </a:ln>
          </p:spPr>
          <p:txBody>
            <a:bodyPr/>
            <a:lstStyle/>
            <a:p>
              <a:endParaRPr lang="en-US" b="1"/>
            </a:p>
          </p:txBody>
        </p:sp>
        <p:sp>
          <p:nvSpPr>
            <p:cNvPr id="385" name="Rectangle 79"/>
            <p:cNvSpPr>
              <a:spLocks noChangeArrowheads="1"/>
            </p:cNvSpPr>
            <p:nvPr/>
          </p:nvSpPr>
          <p:spPr bwMode="auto">
            <a:xfrm>
              <a:off x="7370715" y="2409344"/>
              <a:ext cx="72509" cy="75861"/>
            </a:xfrm>
            <a:prstGeom prst="rect">
              <a:avLst/>
            </a:prstGeom>
            <a:solidFill>
              <a:srgbClr val="FF0000"/>
            </a:solidFill>
            <a:ln w="635" algn="ctr">
              <a:solidFill>
                <a:schemeClr val="tx1"/>
              </a:solidFill>
              <a:round/>
              <a:headEnd/>
              <a:tailEnd/>
            </a:ln>
          </p:spPr>
          <p:txBody>
            <a:bodyPr/>
            <a:lstStyle/>
            <a:p>
              <a:endParaRPr lang="en-US" b="1"/>
            </a:p>
          </p:txBody>
        </p:sp>
        <p:sp>
          <p:nvSpPr>
            <p:cNvPr id="386" name="Rectangle 80"/>
            <p:cNvSpPr>
              <a:spLocks noChangeArrowheads="1"/>
            </p:cNvSpPr>
            <p:nvPr/>
          </p:nvSpPr>
          <p:spPr bwMode="auto">
            <a:xfrm>
              <a:off x="7443224" y="2409344"/>
              <a:ext cx="72509" cy="75861"/>
            </a:xfrm>
            <a:prstGeom prst="rect">
              <a:avLst/>
            </a:prstGeom>
            <a:solidFill>
              <a:srgbClr val="FF0000"/>
            </a:solidFill>
            <a:ln w="635" algn="ctr">
              <a:solidFill>
                <a:schemeClr val="tx1"/>
              </a:solidFill>
              <a:round/>
              <a:headEnd/>
              <a:tailEnd/>
            </a:ln>
          </p:spPr>
          <p:txBody>
            <a:bodyPr/>
            <a:lstStyle/>
            <a:p>
              <a:endParaRPr lang="en-US" b="1"/>
            </a:p>
          </p:txBody>
        </p:sp>
        <p:sp>
          <p:nvSpPr>
            <p:cNvPr id="387" name="Rectangle 81"/>
            <p:cNvSpPr>
              <a:spLocks noChangeArrowheads="1"/>
            </p:cNvSpPr>
            <p:nvPr/>
          </p:nvSpPr>
          <p:spPr bwMode="auto">
            <a:xfrm>
              <a:off x="7515730" y="2409344"/>
              <a:ext cx="72509" cy="75861"/>
            </a:xfrm>
            <a:prstGeom prst="rect">
              <a:avLst/>
            </a:prstGeom>
            <a:solidFill>
              <a:srgbClr val="FF0000"/>
            </a:solidFill>
            <a:ln w="635" algn="ctr">
              <a:solidFill>
                <a:schemeClr val="tx1"/>
              </a:solidFill>
              <a:round/>
              <a:headEnd/>
              <a:tailEnd/>
            </a:ln>
          </p:spPr>
          <p:txBody>
            <a:bodyPr/>
            <a:lstStyle/>
            <a:p>
              <a:endParaRPr lang="en-US" b="1"/>
            </a:p>
          </p:txBody>
        </p:sp>
        <p:sp>
          <p:nvSpPr>
            <p:cNvPr id="388" name="Rectangle 82"/>
            <p:cNvSpPr>
              <a:spLocks noChangeArrowheads="1"/>
            </p:cNvSpPr>
            <p:nvPr/>
          </p:nvSpPr>
          <p:spPr bwMode="auto">
            <a:xfrm>
              <a:off x="7588239" y="2409344"/>
              <a:ext cx="72509" cy="75861"/>
            </a:xfrm>
            <a:prstGeom prst="rect">
              <a:avLst/>
            </a:prstGeom>
            <a:solidFill>
              <a:srgbClr val="FF0000"/>
            </a:solidFill>
            <a:ln w="635" algn="ctr">
              <a:solidFill>
                <a:schemeClr val="tx1"/>
              </a:solidFill>
              <a:round/>
              <a:headEnd/>
              <a:tailEnd/>
            </a:ln>
          </p:spPr>
          <p:txBody>
            <a:bodyPr/>
            <a:lstStyle/>
            <a:p>
              <a:endParaRPr lang="en-US" b="1"/>
            </a:p>
          </p:txBody>
        </p:sp>
        <p:sp>
          <p:nvSpPr>
            <p:cNvPr id="389" name="Rectangle 83"/>
            <p:cNvSpPr>
              <a:spLocks noChangeArrowheads="1"/>
            </p:cNvSpPr>
            <p:nvPr/>
          </p:nvSpPr>
          <p:spPr bwMode="auto">
            <a:xfrm>
              <a:off x="7660748" y="2409344"/>
              <a:ext cx="72509" cy="75861"/>
            </a:xfrm>
            <a:prstGeom prst="rect">
              <a:avLst/>
            </a:prstGeom>
            <a:solidFill>
              <a:srgbClr val="FF0000"/>
            </a:solidFill>
            <a:ln w="635" algn="ctr">
              <a:solidFill>
                <a:schemeClr val="tx1"/>
              </a:solidFill>
              <a:round/>
              <a:headEnd/>
              <a:tailEnd/>
            </a:ln>
          </p:spPr>
          <p:txBody>
            <a:bodyPr/>
            <a:lstStyle/>
            <a:p>
              <a:endParaRPr lang="en-US" b="1"/>
            </a:p>
          </p:txBody>
        </p:sp>
        <p:sp>
          <p:nvSpPr>
            <p:cNvPr id="390" name="Rectangle 84"/>
            <p:cNvSpPr>
              <a:spLocks noChangeArrowheads="1"/>
            </p:cNvSpPr>
            <p:nvPr/>
          </p:nvSpPr>
          <p:spPr bwMode="auto">
            <a:xfrm>
              <a:off x="7733257" y="2409344"/>
              <a:ext cx="72509" cy="75861"/>
            </a:xfrm>
            <a:prstGeom prst="rect">
              <a:avLst/>
            </a:prstGeom>
            <a:solidFill>
              <a:srgbClr val="FF0000"/>
            </a:solidFill>
            <a:ln w="635" algn="ctr">
              <a:solidFill>
                <a:schemeClr val="tx1"/>
              </a:solidFill>
              <a:round/>
              <a:headEnd/>
              <a:tailEnd/>
            </a:ln>
          </p:spPr>
          <p:txBody>
            <a:bodyPr/>
            <a:lstStyle/>
            <a:p>
              <a:endParaRPr lang="en-US" b="1"/>
            </a:p>
          </p:txBody>
        </p:sp>
        <p:sp>
          <p:nvSpPr>
            <p:cNvPr id="391" name="Rectangle 85"/>
            <p:cNvSpPr>
              <a:spLocks noChangeArrowheads="1"/>
            </p:cNvSpPr>
            <p:nvPr/>
          </p:nvSpPr>
          <p:spPr bwMode="auto">
            <a:xfrm>
              <a:off x="7805763" y="2409344"/>
              <a:ext cx="72509" cy="75861"/>
            </a:xfrm>
            <a:prstGeom prst="rect">
              <a:avLst/>
            </a:prstGeom>
            <a:solidFill>
              <a:srgbClr val="FF0000"/>
            </a:solidFill>
            <a:ln w="635" algn="ctr">
              <a:solidFill>
                <a:schemeClr val="tx1"/>
              </a:solidFill>
              <a:round/>
              <a:headEnd/>
              <a:tailEnd/>
            </a:ln>
          </p:spPr>
          <p:txBody>
            <a:bodyPr/>
            <a:lstStyle/>
            <a:p>
              <a:endParaRPr lang="en-US" b="1"/>
            </a:p>
          </p:txBody>
        </p:sp>
        <p:sp>
          <p:nvSpPr>
            <p:cNvPr id="392" name="Rectangle 86"/>
            <p:cNvSpPr>
              <a:spLocks noChangeArrowheads="1"/>
            </p:cNvSpPr>
            <p:nvPr/>
          </p:nvSpPr>
          <p:spPr bwMode="auto">
            <a:xfrm>
              <a:off x="7515730" y="2485205"/>
              <a:ext cx="72509" cy="75861"/>
            </a:xfrm>
            <a:prstGeom prst="rect">
              <a:avLst/>
            </a:prstGeom>
            <a:solidFill>
              <a:srgbClr val="FF0000"/>
            </a:solidFill>
            <a:ln w="635" algn="ctr">
              <a:solidFill>
                <a:schemeClr val="tx1"/>
              </a:solidFill>
              <a:round/>
              <a:headEnd/>
              <a:tailEnd/>
            </a:ln>
          </p:spPr>
          <p:txBody>
            <a:bodyPr/>
            <a:lstStyle/>
            <a:p>
              <a:endParaRPr lang="en-US" b="1"/>
            </a:p>
          </p:txBody>
        </p:sp>
        <p:sp>
          <p:nvSpPr>
            <p:cNvPr id="393" name="Rectangle 87"/>
            <p:cNvSpPr>
              <a:spLocks noChangeArrowheads="1"/>
            </p:cNvSpPr>
            <p:nvPr/>
          </p:nvSpPr>
          <p:spPr bwMode="auto">
            <a:xfrm>
              <a:off x="7515730" y="2561067"/>
              <a:ext cx="72509" cy="75861"/>
            </a:xfrm>
            <a:prstGeom prst="rect">
              <a:avLst/>
            </a:prstGeom>
            <a:solidFill>
              <a:srgbClr val="FF0000"/>
            </a:solidFill>
            <a:ln w="635" algn="ctr">
              <a:solidFill>
                <a:schemeClr val="tx1"/>
              </a:solidFill>
              <a:round/>
              <a:headEnd/>
              <a:tailEnd/>
            </a:ln>
          </p:spPr>
          <p:txBody>
            <a:bodyPr/>
            <a:lstStyle/>
            <a:p>
              <a:endParaRPr lang="en-US" b="1"/>
            </a:p>
          </p:txBody>
        </p:sp>
        <p:sp>
          <p:nvSpPr>
            <p:cNvPr id="394" name="Rectangle 88"/>
            <p:cNvSpPr>
              <a:spLocks noChangeArrowheads="1"/>
            </p:cNvSpPr>
            <p:nvPr/>
          </p:nvSpPr>
          <p:spPr bwMode="auto">
            <a:xfrm>
              <a:off x="7515730" y="2636928"/>
              <a:ext cx="72509" cy="75861"/>
            </a:xfrm>
            <a:prstGeom prst="rect">
              <a:avLst/>
            </a:prstGeom>
            <a:solidFill>
              <a:srgbClr val="FF0000"/>
            </a:solidFill>
            <a:ln w="635" algn="ctr">
              <a:solidFill>
                <a:schemeClr val="tx1"/>
              </a:solidFill>
              <a:round/>
              <a:headEnd/>
              <a:tailEnd/>
            </a:ln>
          </p:spPr>
          <p:txBody>
            <a:bodyPr/>
            <a:lstStyle/>
            <a:p>
              <a:endParaRPr lang="en-US" b="1"/>
            </a:p>
          </p:txBody>
        </p:sp>
        <p:sp>
          <p:nvSpPr>
            <p:cNvPr id="395" name="Rectangle 89"/>
            <p:cNvSpPr>
              <a:spLocks noChangeArrowheads="1"/>
            </p:cNvSpPr>
            <p:nvPr/>
          </p:nvSpPr>
          <p:spPr bwMode="auto">
            <a:xfrm>
              <a:off x="7515730" y="2712792"/>
              <a:ext cx="72509" cy="75861"/>
            </a:xfrm>
            <a:prstGeom prst="rect">
              <a:avLst/>
            </a:prstGeom>
            <a:solidFill>
              <a:srgbClr val="FF0000"/>
            </a:solidFill>
            <a:ln w="635" algn="ctr">
              <a:solidFill>
                <a:schemeClr val="tx1"/>
              </a:solidFill>
              <a:round/>
              <a:headEnd/>
              <a:tailEnd/>
            </a:ln>
          </p:spPr>
          <p:txBody>
            <a:bodyPr/>
            <a:lstStyle/>
            <a:p>
              <a:endParaRPr lang="en-US" b="1"/>
            </a:p>
          </p:txBody>
        </p:sp>
        <p:sp>
          <p:nvSpPr>
            <p:cNvPr id="396" name="Rectangle 91"/>
            <p:cNvSpPr>
              <a:spLocks noChangeArrowheads="1"/>
            </p:cNvSpPr>
            <p:nvPr/>
          </p:nvSpPr>
          <p:spPr bwMode="auto">
            <a:xfrm>
              <a:off x="7515730" y="2864514"/>
              <a:ext cx="72509" cy="75861"/>
            </a:xfrm>
            <a:prstGeom prst="rect">
              <a:avLst/>
            </a:prstGeom>
            <a:solidFill>
              <a:srgbClr val="FF0000"/>
            </a:solidFill>
            <a:ln w="635" algn="ctr">
              <a:solidFill>
                <a:schemeClr val="tx1"/>
              </a:solidFill>
              <a:round/>
              <a:headEnd/>
              <a:tailEnd/>
            </a:ln>
          </p:spPr>
          <p:txBody>
            <a:bodyPr/>
            <a:lstStyle/>
            <a:p>
              <a:endParaRPr lang="en-US" b="1"/>
            </a:p>
          </p:txBody>
        </p:sp>
        <p:sp>
          <p:nvSpPr>
            <p:cNvPr id="397" name="Rectangle 92"/>
            <p:cNvSpPr>
              <a:spLocks noChangeArrowheads="1"/>
            </p:cNvSpPr>
            <p:nvPr/>
          </p:nvSpPr>
          <p:spPr bwMode="auto">
            <a:xfrm>
              <a:off x="7515730" y="2940376"/>
              <a:ext cx="72509" cy="75861"/>
            </a:xfrm>
            <a:prstGeom prst="rect">
              <a:avLst/>
            </a:prstGeom>
            <a:solidFill>
              <a:srgbClr val="FF0000"/>
            </a:solidFill>
            <a:ln w="635" algn="ctr">
              <a:solidFill>
                <a:schemeClr val="tx1"/>
              </a:solidFill>
              <a:round/>
              <a:headEnd/>
              <a:tailEnd/>
            </a:ln>
          </p:spPr>
          <p:txBody>
            <a:bodyPr/>
            <a:lstStyle/>
            <a:p>
              <a:endParaRPr lang="en-US" b="1"/>
            </a:p>
          </p:txBody>
        </p:sp>
        <p:sp>
          <p:nvSpPr>
            <p:cNvPr id="398" name="Rectangle 93"/>
            <p:cNvSpPr>
              <a:spLocks noChangeArrowheads="1"/>
            </p:cNvSpPr>
            <p:nvPr/>
          </p:nvSpPr>
          <p:spPr bwMode="auto">
            <a:xfrm>
              <a:off x="7153191" y="3016240"/>
              <a:ext cx="72509" cy="75861"/>
            </a:xfrm>
            <a:prstGeom prst="rect">
              <a:avLst/>
            </a:prstGeom>
            <a:solidFill>
              <a:srgbClr val="FF0000"/>
            </a:solidFill>
            <a:ln w="635" algn="ctr">
              <a:solidFill>
                <a:schemeClr val="tx1"/>
              </a:solidFill>
              <a:round/>
              <a:headEnd/>
              <a:tailEnd/>
            </a:ln>
          </p:spPr>
          <p:txBody>
            <a:bodyPr/>
            <a:lstStyle/>
            <a:p>
              <a:endParaRPr lang="en-US" b="1"/>
            </a:p>
          </p:txBody>
        </p:sp>
        <p:sp>
          <p:nvSpPr>
            <p:cNvPr id="399" name="Rectangle 94"/>
            <p:cNvSpPr>
              <a:spLocks noChangeArrowheads="1"/>
            </p:cNvSpPr>
            <p:nvPr/>
          </p:nvSpPr>
          <p:spPr bwMode="auto">
            <a:xfrm>
              <a:off x="7225700" y="3016240"/>
              <a:ext cx="72509" cy="75861"/>
            </a:xfrm>
            <a:prstGeom prst="rect">
              <a:avLst/>
            </a:prstGeom>
            <a:solidFill>
              <a:srgbClr val="FF0000"/>
            </a:solidFill>
            <a:ln w="635" algn="ctr">
              <a:solidFill>
                <a:schemeClr val="tx1"/>
              </a:solidFill>
              <a:round/>
              <a:headEnd/>
              <a:tailEnd/>
            </a:ln>
          </p:spPr>
          <p:txBody>
            <a:bodyPr/>
            <a:lstStyle/>
            <a:p>
              <a:endParaRPr lang="en-US" b="1"/>
            </a:p>
          </p:txBody>
        </p:sp>
        <p:sp>
          <p:nvSpPr>
            <p:cNvPr id="400" name="Rectangle 95"/>
            <p:cNvSpPr>
              <a:spLocks noChangeArrowheads="1"/>
            </p:cNvSpPr>
            <p:nvPr/>
          </p:nvSpPr>
          <p:spPr bwMode="auto">
            <a:xfrm>
              <a:off x="7298206" y="3016240"/>
              <a:ext cx="72509" cy="75861"/>
            </a:xfrm>
            <a:prstGeom prst="rect">
              <a:avLst/>
            </a:prstGeom>
            <a:solidFill>
              <a:srgbClr val="FF0000"/>
            </a:solidFill>
            <a:ln w="635" algn="ctr">
              <a:solidFill>
                <a:schemeClr val="tx1"/>
              </a:solidFill>
              <a:round/>
              <a:headEnd/>
              <a:tailEnd/>
            </a:ln>
          </p:spPr>
          <p:txBody>
            <a:bodyPr/>
            <a:lstStyle/>
            <a:p>
              <a:endParaRPr lang="en-US" b="1"/>
            </a:p>
          </p:txBody>
        </p:sp>
        <p:sp>
          <p:nvSpPr>
            <p:cNvPr id="401" name="Rectangle 96"/>
            <p:cNvSpPr>
              <a:spLocks noChangeArrowheads="1"/>
            </p:cNvSpPr>
            <p:nvPr/>
          </p:nvSpPr>
          <p:spPr bwMode="auto">
            <a:xfrm>
              <a:off x="7370715" y="3016240"/>
              <a:ext cx="72509" cy="75861"/>
            </a:xfrm>
            <a:prstGeom prst="rect">
              <a:avLst/>
            </a:prstGeom>
            <a:solidFill>
              <a:srgbClr val="FF0000"/>
            </a:solidFill>
            <a:ln w="635" algn="ctr">
              <a:solidFill>
                <a:schemeClr val="tx1"/>
              </a:solidFill>
              <a:round/>
              <a:headEnd/>
              <a:tailEnd/>
            </a:ln>
          </p:spPr>
          <p:txBody>
            <a:bodyPr/>
            <a:lstStyle/>
            <a:p>
              <a:endParaRPr lang="en-US" b="1"/>
            </a:p>
          </p:txBody>
        </p:sp>
        <p:sp>
          <p:nvSpPr>
            <p:cNvPr id="402" name="Rectangle 97"/>
            <p:cNvSpPr>
              <a:spLocks noChangeArrowheads="1"/>
            </p:cNvSpPr>
            <p:nvPr/>
          </p:nvSpPr>
          <p:spPr bwMode="auto">
            <a:xfrm>
              <a:off x="7443224" y="3016240"/>
              <a:ext cx="72509" cy="75861"/>
            </a:xfrm>
            <a:prstGeom prst="rect">
              <a:avLst/>
            </a:prstGeom>
            <a:solidFill>
              <a:srgbClr val="FF0000"/>
            </a:solidFill>
            <a:ln w="635" algn="ctr">
              <a:solidFill>
                <a:schemeClr val="tx1"/>
              </a:solidFill>
              <a:round/>
              <a:headEnd/>
              <a:tailEnd/>
            </a:ln>
          </p:spPr>
          <p:txBody>
            <a:bodyPr/>
            <a:lstStyle/>
            <a:p>
              <a:endParaRPr lang="en-US" b="1"/>
            </a:p>
          </p:txBody>
        </p:sp>
        <p:sp>
          <p:nvSpPr>
            <p:cNvPr id="403" name="Rectangle 98"/>
            <p:cNvSpPr>
              <a:spLocks noChangeArrowheads="1"/>
            </p:cNvSpPr>
            <p:nvPr/>
          </p:nvSpPr>
          <p:spPr bwMode="auto">
            <a:xfrm>
              <a:off x="7515730" y="3016240"/>
              <a:ext cx="72509" cy="75861"/>
            </a:xfrm>
            <a:prstGeom prst="rect">
              <a:avLst/>
            </a:prstGeom>
            <a:solidFill>
              <a:srgbClr val="FF0000"/>
            </a:solidFill>
            <a:ln w="635" algn="ctr">
              <a:solidFill>
                <a:schemeClr val="tx1"/>
              </a:solidFill>
              <a:round/>
              <a:headEnd/>
              <a:tailEnd/>
            </a:ln>
          </p:spPr>
          <p:txBody>
            <a:bodyPr/>
            <a:lstStyle/>
            <a:p>
              <a:endParaRPr lang="en-US" b="1"/>
            </a:p>
          </p:txBody>
        </p:sp>
        <p:sp>
          <p:nvSpPr>
            <p:cNvPr id="404" name="Rectangle 99"/>
            <p:cNvSpPr>
              <a:spLocks noChangeArrowheads="1"/>
            </p:cNvSpPr>
            <p:nvPr/>
          </p:nvSpPr>
          <p:spPr bwMode="auto">
            <a:xfrm>
              <a:off x="7588239" y="3016240"/>
              <a:ext cx="72509" cy="75861"/>
            </a:xfrm>
            <a:prstGeom prst="rect">
              <a:avLst/>
            </a:prstGeom>
            <a:solidFill>
              <a:srgbClr val="FF0000"/>
            </a:solidFill>
            <a:ln w="635" algn="ctr">
              <a:solidFill>
                <a:schemeClr val="tx1"/>
              </a:solidFill>
              <a:round/>
              <a:headEnd/>
              <a:tailEnd/>
            </a:ln>
          </p:spPr>
          <p:txBody>
            <a:bodyPr/>
            <a:lstStyle/>
            <a:p>
              <a:endParaRPr lang="en-US" b="1"/>
            </a:p>
          </p:txBody>
        </p:sp>
        <p:sp>
          <p:nvSpPr>
            <p:cNvPr id="405" name="Rectangle 100"/>
            <p:cNvSpPr>
              <a:spLocks noChangeArrowheads="1"/>
            </p:cNvSpPr>
            <p:nvPr/>
          </p:nvSpPr>
          <p:spPr bwMode="auto">
            <a:xfrm>
              <a:off x="7660748" y="3016240"/>
              <a:ext cx="72509" cy="75861"/>
            </a:xfrm>
            <a:prstGeom prst="rect">
              <a:avLst/>
            </a:prstGeom>
            <a:solidFill>
              <a:srgbClr val="FF0000"/>
            </a:solidFill>
            <a:ln w="635" algn="ctr">
              <a:solidFill>
                <a:schemeClr val="tx1"/>
              </a:solidFill>
              <a:round/>
              <a:headEnd/>
              <a:tailEnd/>
            </a:ln>
          </p:spPr>
          <p:txBody>
            <a:bodyPr/>
            <a:lstStyle/>
            <a:p>
              <a:endParaRPr lang="en-US" b="1"/>
            </a:p>
          </p:txBody>
        </p:sp>
        <p:sp>
          <p:nvSpPr>
            <p:cNvPr id="406" name="Rectangle 101"/>
            <p:cNvSpPr>
              <a:spLocks noChangeArrowheads="1"/>
            </p:cNvSpPr>
            <p:nvPr/>
          </p:nvSpPr>
          <p:spPr bwMode="auto">
            <a:xfrm>
              <a:off x="7733257" y="3016240"/>
              <a:ext cx="72509" cy="75861"/>
            </a:xfrm>
            <a:prstGeom prst="rect">
              <a:avLst/>
            </a:prstGeom>
            <a:solidFill>
              <a:srgbClr val="FF0000"/>
            </a:solidFill>
            <a:ln w="635" algn="ctr">
              <a:solidFill>
                <a:schemeClr val="tx1"/>
              </a:solidFill>
              <a:round/>
              <a:headEnd/>
              <a:tailEnd/>
            </a:ln>
          </p:spPr>
          <p:txBody>
            <a:bodyPr/>
            <a:lstStyle/>
            <a:p>
              <a:endParaRPr lang="en-US" b="1"/>
            </a:p>
          </p:txBody>
        </p:sp>
        <p:sp>
          <p:nvSpPr>
            <p:cNvPr id="407" name="Rectangle 103"/>
            <p:cNvSpPr>
              <a:spLocks noChangeArrowheads="1"/>
            </p:cNvSpPr>
            <p:nvPr/>
          </p:nvSpPr>
          <p:spPr bwMode="auto">
            <a:xfrm>
              <a:off x="7153191" y="3092101"/>
              <a:ext cx="72509" cy="75861"/>
            </a:xfrm>
            <a:prstGeom prst="rect">
              <a:avLst/>
            </a:prstGeom>
            <a:solidFill>
              <a:srgbClr val="FF0000"/>
            </a:solidFill>
            <a:ln w="635" algn="ctr">
              <a:solidFill>
                <a:schemeClr val="tx1"/>
              </a:solidFill>
              <a:round/>
              <a:headEnd/>
              <a:tailEnd/>
            </a:ln>
          </p:spPr>
          <p:txBody>
            <a:bodyPr/>
            <a:lstStyle/>
            <a:p>
              <a:endParaRPr lang="en-US" b="1"/>
            </a:p>
          </p:txBody>
        </p:sp>
        <p:sp>
          <p:nvSpPr>
            <p:cNvPr id="408" name="Rectangle 105"/>
            <p:cNvSpPr>
              <a:spLocks noChangeArrowheads="1"/>
            </p:cNvSpPr>
            <p:nvPr/>
          </p:nvSpPr>
          <p:spPr bwMode="auto">
            <a:xfrm>
              <a:off x="7805763" y="3092101"/>
              <a:ext cx="72509" cy="75861"/>
            </a:xfrm>
            <a:prstGeom prst="rect">
              <a:avLst/>
            </a:prstGeom>
            <a:solidFill>
              <a:srgbClr val="FF0000"/>
            </a:solidFill>
            <a:ln w="635" algn="ctr">
              <a:solidFill>
                <a:schemeClr val="tx1"/>
              </a:solidFill>
              <a:round/>
              <a:headEnd/>
              <a:tailEnd/>
            </a:ln>
          </p:spPr>
          <p:txBody>
            <a:bodyPr/>
            <a:lstStyle/>
            <a:p>
              <a:endParaRPr lang="en-US" b="1"/>
            </a:p>
          </p:txBody>
        </p:sp>
        <p:sp>
          <p:nvSpPr>
            <p:cNvPr id="409" name="Rectangle 106"/>
            <p:cNvSpPr>
              <a:spLocks noChangeArrowheads="1"/>
            </p:cNvSpPr>
            <p:nvPr/>
          </p:nvSpPr>
          <p:spPr bwMode="auto">
            <a:xfrm>
              <a:off x="7080682" y="3167962"/>
              <a:ext cx="72509" cy="75861"/>
            </a:xfrm>
            <a:prstGeom prst="rect">
              <a:avLst/>
            </a:prstGeom>
            <a:solidFill>
              <a:srgbClr val="FF0000"/>
            </a:solidFill>
            <a:ln w="635" algn="ctr">
              <a:solidFill>
                <a:schemeClr val="tx1"/>
              </a:solidFill>
              <a:round/>
              <a:headEnd/>
              <a:tailEnd/>
            </a:ln>
          </p:spPr>
          <p:txBody>
            <a:bodyPr/>
            <a:lstStyle/>
            <a:p>
              <a:endParaRPr lang="en-US" b="1"/>
            </a:p>
          </p:txBody>
        </p:sp>
        <p:sp>
          <p:nvSpPr>
            <p:cNvPr id="410" name="Rectangle 107"/>
            <p:cNvSpPr>
              <a:spLocks noChangeArrowheads="1"/>
            </p:cNvSpPr>
            <p:nvPr/>
          </p:nvSpPr>
          <p:spPr bwMode="auto">
            <a:xfrm>
              <a:off x="7805763" y="3167962"/>
              <a:ext cx="72509" cy="75861"/>
            </a:xfrm>
            <a:prstGeom prst="rect">
              <a:avLst/>
            </a:prstGeom>
            <a:solidFill>
              <a:srgbClr val="FF0000"/>
            </a:solidFill>
            <a:ln w="635" algn="ctr">
              <a:solidFill>
                <a:schemeClr val="tx1"/>
              </a:solidFill>
              <a:round/>
              <a:headEnd/>
              <a:tailEnd/>
            </a:ln>
          </p:spPr>
          <p:txBody>
            <a:bodyPr/>
            <a:lstStyle/>
            <a:p>
              <a:endParaRPr lang="en-US" b="1"/>
            </a:p>
          </p:txBody>
        </p:sp>
        <p:sp>
          <p:nvSpPr>
            <p:cNvPr id="411" name="Rectangle 108"/>
            <p:cNvSpPr>
              <a:spLocks noChangeArrowheads="1"/>
            </p:cNvSpPr>
            <p:nvPr/>
          </p:nvSpPr>
          <p:spPr bwMode="auto">
            <a:xfrm>
              <a:off x="7080682" y="3243826"/>
              <a:ext cx="72509" cy="75861"/>
            </a:xfrm>
            <a:prstGeom prst="rect">
              <a:avLst/>
            </a:prstGeom>
            <a:solidFill>
              <a:srgbClr val="FF0000"/>
            </a:solidFill>
            <a:ln w="635" algn="ctr">
              <a:solidFill>
                <a:schemeClr val="tx1"/>
              </a:solidFill>
              <a:round/>
              <a:headEnd/>
              <a:tailEnd/>
            </a:ln>
          </p:spPr>
          <p:txBody>
            <a:bodyPr/>
            <a:lstStyle/>
            <a:p>
              <a:endParaRPr lang="en-US" b="1"/>
            </a:p>
          </p:txBody>
        </p:sp>
        <p:sp>
          <p:nvSpPr>
            <p:cNvPr id="412" name="Rectangle 109"/>
            <p:cNvSpPr>
              <a:spLocks noChangeArrowheads="1"/>
            </p:cNvSpPr>
            <p:nvPr/>
          </p:nvSpPr>
          <p:spPr bwMode="auto">
            <a:xfrm>
              <a:off x="7805763" y="3243826"/>
              <a:ext cx="72509" cy="75861"/>
            </a:xfrm>
            <a:prstGeom prst="rect">
              <a:avLst/>
            </a:prstGeom>
            <a:solidFill>
              <a:srgbClr val="FF0000"/>
            </a:solidFill>
            <a:ln w="635" algn="ctr">
              <a:solidFill>
                <a:schemeClr val="tx1"/>
              </a:solidFill>
              <a:round/>
              <a:headEnd/>
              <a:tailEnd/>
            </a:ln>
          </p:spPr>
          <p:txBody>
            <a:bodyPr/>
            <a:lstStyle/>
            <a:p>
              <a:endParaRPr lang="en-US" b="1"/>
            </a:p>
          </p:txBody>
        </p:sp>
        <p:sp>
          <p:nvSpPr>
            <p:cNvPr id="413" name="Rectangle 110"/>
            <p:cNvSpPr>
              <a:spLocks noChangeArrowheads="1"/>
            </p:cNvSpPr>
            <p:nvPr/>
          </p:nvSpPr>
          <p:spPr bwMode="auto">
            <a:xfrm>
              <a:off x="7008173" y="2636928"/>
              <a:ext cx="72509" cy="75861"/>
            </a:xfrm>
            <a:prstGeom prst="rect">
              <a:avLst/>
            </a:prstGeom>
            <a:solidFill>
              <a:srgbClr val="FF0000"/>
            </a:solidFill>
            <a:ln w="635" algn="ctr">
              <a:solidFill>
                <a:schemeClr val="tx1"/>
              </a:solidFill>
              <a:round/>
              <a:headEnd/>
              <a:tailEnd/>
            </a:ln>
          </p:spPr>
          <p:txBody>
            <a:bodyPr/>
            <a:lstStyle/>
            <a:p>
              <a:endParaRPr lang="en-US" b="1"/>
            </a:p>
          </p:txBody>
        </p:sp>
        <p:sp>
          <p:nvSpPr>
            <p:cNvPr id="414" name="Rectangle 112"/>
            <p:cNvSpPr>
              <a:spLocks noChangeArrowheads="1"/>
            </p:cNvSpPr>
            <p:nvPr/>
          </p:nvSpPr>
          <p:spPr bwMode="auto">
            <a:xfrm>
              <a:off x="7080682" y="2485205"/>
              <a:ext cx="72509" cy="75861"/>
            </a:xfrm>
            <a:prstGeom prst="rect">
              <a:avLst/>
            </a:prstGeom>
            <a:solidFill>
              <a:srgbClr val="FF0000"/>
            </a:solidFill>
            <a:ln w="635" algn="ctr">
              <a:solidFill>
                <a:schemeClr val="tx1"/>
              </a:solidFill>
              <a:round/>
              <a:headEnd/>
              <a:tailEnd/>
            </a:ln>
          </p:spPr>
          <p:txBody>
            <a:bodyPr/>
            <a:lstStyle/>
            <a:p>
              <a:endParaRPr lang="en-US" b="1"/>
            </a:p>
          </p:txBody>
        </p:sp>
        <p:sp>
          <p:nvSpPr>
            <p:cNvPr id="415" name="Rectangle 113"/>
            <p:cNvSpPr>
              <a:spLocks noChangeArrowheads="1"/>
            </p:cNvSpPr>
            <p:nvPr/>
          </p:nvSpPr>
          <p:spPr bwMode="auto">
            <a:xfrm>
              <a:off x="7080682" y="2409344"/>
              <a:ext cx="72509" cy="75861"/>
            </a:xfrm>
            <a:prstGeom prst="rect">
              <a:avLst/>
            </a:prstGeom>
            <a:solidFill>
              <a:srgbClr val="FF0000"/>
            </a:solidFill>
            <a:ln w="635" algn="ctr">
              <a:solidFill>
                <a:schemeClr val="tx1"/>
              </a:solidFill>
              <a:round/>
              <a:headEnd/>
              <a:tailEnd/>
            </a:ln>
          </p:spPr>
          <p:txBody>
            <a:bodyPr/>
            <a:lstStyle/>
            <a:p>
              <a:endParaRPr lang="en-US" b="1"/>
            </a:p>
          </p:txBody>
        </p:sp>
        <p:sp>
          <p:nvSpPr>
            <p:cNvPr id="416" name="Rectangle 114"/>
            <p:cNvSpPr>
              <a:spLocks noChangeArrowheads="1"/>
            </p:cNvSpPr>
            <p:nvPr/>
          </p:nvSpPr>
          <p:spPr bwMode="auto">
            <a:xfrm>
              <a:off x="7153191" y="2409344"/>
              <a:ext cx="72509" cy="75861"/>
            </a:xfrm>
            <a:prstGeom prst="rect">
              <a:avLst/>
            </a:prstGeom>
            <a:solidFill>
              <a:srgbClr val="FF0000"/>
            </a:solidFill>
            <a:ln w="635" algn="ctr">
              <a:solidFill>
                <a:schemeClr val="tx1"/>
              </a:solidFill>
              <a:round/>
              <a:headEnd/>
              <a:tailEnd/>
            </a:ln>
          </p:spPr>
          <p:txBody>
            <a:bodyPr/>
            <a:lstStyle/>
            <a:p>
              <a:endParaRPr lang="en-US" b="1"/>
            </a:p>
          </p:txBody>
        </p:sp>
      </p:grpSp>
      <p:sp>
        <p:nvSpPr>
          <p:cNvPr id="486" name="Right Arrow 485"/>
          <p:cNvSpPr/>
          <p:nvPr/>
        </p:nvSpPr>
        <p:spPr>
          <a:xfrm>
            <a:off x="1752600" y="3090333"/>
            <a:ext cx="914400" cy="304800"/>
          </a:xfrm>
          <a:prstGeom prst="rightArrow">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TextBox 1133"/>
          <p:cNvSpPr txBox="1">
            <a:spLocks noChangeArrowheads="1"/>
          </p:cNvSpPr>
          <p:nvPr/>
        </p:nvSpPr>
        <p:spPr bwMode="auto">
          <a:xfrm>
            <a:off x="1825978" y="4267200"/>
            <a:ext cx="904097" cy="169277"/>
          </a:xfrm>
          <a:prstGeom prst="rect">
            <a:avLst/>
          </a:prstGeom>
          <a:noFill/>
          <a:ln w="9525">
            <a:noFill/>
            <a:miter lim="800000"/>
            <a:headEnd/>
            <a:tailEnd/>
          </a:ln>
        </p:spPr>
        <p:txBody>
          <a:bodyPr wrap="square" lIns="0" tIns="0" rIns="0" bIns="0">
            <a:spAutoFit/>
          </a:bodyPr>
          <a:lstStyle/>
          <a:p>
            <a:r>
              <a:rPr lang="en-US" sz="1100" dirty="0">
                <a:latin typeface="Times New Roman" pitchFamily="18" charset="0"/>
                <a:cs typeface="Times New Roman" pitchFamily="18" charset="0"/>
              </a:rPr>
              <a:t>Mask template</a:t>
            </a:r>
            <a:endParaRPr lang="en-US" dirty="0">
              <a:latin typeface="Times New Roman" pitchFamily="18" charset="0"/>
              <a:cs typeface="Times New Roman" pitchFamily="18" charset="0"/>
            </a:endParaRPr>
          </a:p>
        </p:txBody>
      </p:sp>
      <p:grpSp>
        <p:nvGrpSpPr>
          <p:cNvPr id="17" name="Group 1275"/>
          <p:cNvGrpSpPr>
            <a:grpSpLocks/>
          </p:cNvGrpSpPr>
          <p:nvPr/>
        </p:nvGrpSpPr>
        <p:grpSpPr bwMode="auto">
          <a:xfrm>
            <a:off x="1890889" y="4430889"/>
            <a:ext cx="697089" cy="598311"/>
            <a:chOff x="1814515" y="1495426"/>
            <a:chExt cx="933449" cy="909638"/>
          </a:xfrm>
        </p:grpSpPr>
        <p:grpSp>
          <p:nvGrpSpPr>
            <p:cNvPr id="18" name="Group 984"/>
            <p:cNvGrpSpPr>
              <a:grpSpLocks/>
            </p:cNvGrpSpPr>
            <p:nvPr/>
          </p:nvGrpSpPr>
          <p:grpSpPr bwMode="auto">
            <a:xfrm>
              <a:off x="1895329" y="1551418"/>
              <a:ext cx="778882" cy="754816"/>
              <a:chOff x="4181329" y="2465024"/>
              <a:chExt cx="778882" cy="754816"/>
            </a:xfrm>
          </p:grpSpPr>
          <p:sp>
            <p:nvSpPr>
              <p:cNvPr id="508" name="Rectangle 507"/>
              <p:cNvSpPr/>
              <p:nvPr/>
            </p:nvSpPr>
            <p:spPr bwMode="auto">
              <a:xfrm>
                <a:off x="4181329" y="2722830"/>
                <a:ext cx="87723" cy="87708"/>
              </a:xfrm>
              <a:prstGeom prst="rect">
                <a:avLst/>
              </a:prstGeom>
              <a:solidFill>
                <a:schemeClr val="accent1">
                  <a:alpha val="69000"/>
                </a:schemeClr>
              </a:solidFill>
              <a:ln w="3175" cap="flat" cmpd="sng" algn="ctr">
                <a:solidFill>
                  <a:srgbClr val="00B0F0"/>
                </a:solidFill>
                <a:prstDash val="solid"/>
                <a:round/>
                <a:headEnd type="none" w="med" len="med"/>
                <a:tailEnd type="none" w="med" len="med"/>
              </a:ln>
              <a:effectLst/>
            </p:spPr>
            <p:txBody>
              <a:bodyPr/>
              <a:lstStyle/>
              <a:p>
                <a:pPr>
                  <a:defRPr/>
                </a:pPr>
                <a:endParaRPr lang="en-US">
                  <a:latin typeface="Arial" charset="0"/>
                </a:endParaRPr>
              </a:p>
            </p:txBody>
          </p:sp>
          <p:sp>
            <p:nvSpPr>
              <p:cNvPr id="509" name="Rectangle 508"/>
              <p:cNvSpPr/>
              <p:nvPr/>
            </p:nvSpPr>
            <p:spPr bwMode="auto">
              <a:xfrm>
                <a:off x="4338168" y="2616518"/>
                <a:ext cx="87725" cy="90365"/>
              </a:xfrm>
              <a:prstGeom prst="rect">
                <a:avLst/>
              </a:prstGeom>
              <a:solidFill>
                <a:schemeClr val="accent1">
                  <a:alpha val="69000"/>
                </a:schemeClr>
              </a:solidFill>
              <a:ln w="3175" cap="flat" cmpd="sng" algn="ctr">
                <a:solidFill>
                  <a:srgbClr val="00B0F0"/>
                </a:solidFill>
                <a:prstDash val="solid"/>
                <a:round/>
                <a:headEnd type="none" w="med" len="med"/>
                <a:tailEnd type="none" w="med" len="med"/>
              </a:ln>
              <a:effectLst/>
            </p:spPr>
            <p:txBody>
              <a:bodyPr/>
              <a:lstStyle/>
              <a:p>
                <a:pPr>
                  <a:defRPr/>
                </a:pPr>
                <a:endParaRPr lang="en-US">
                  <a:latin typeface="Arial" charset="0"/>
                </a:endParaRPr>
              </a:p>
            </p:txBody>
          </p:sp>
          <p:sp>
            <p:nvSpPr>
              <p:cNvPr id="510" name="Rectangle 509"/>
              <p:cNvSpPr/>
              <p:nvPr/>
            </p:nvSpPr>
            <p:spPr bwMode="auto">
              <a:xfrm>
                <a:off x="4550832" y="2874326"/>
                <a:ext cx="87725" cy="87707"/>
              </a:xfrm>
              <a:prstGeom prst="rect">
                <a:avLst/>
              </a:prstGeom>
              <a:solidFill>
                <a:schemeClr val="accent1">
                  <a:alpha val="69000"/>
                </a:schemeClr>
              </a:solidFill>
              <a:ln w="3175" cap="flat" cmpd="sng" algn="ctr">
                <a:solidFill>
                  <a:srgbClr val="00B0F0"/>
                </a:solidFill>
                <a:prstDash val="solid"/>
                <a:round/>
                <a:headEnd type="none" w="med" len="med"/>
                <a:tailEnd type="none" w="med" len="med"/>
              </a:ln>
              <a:effectLst/>
            </p:spPr>
            <p:txBody>
              <a:bodyPr/>
              <a:lstStyle/>
              <a:p>
                <a:pPr>
                  <a:defRPr/>
                </a:pPr>
                <a:endParaRPr lang="en-US">
                  <a:latin typeface="Arial" charset="0"/>
                </a:endParaRPr>
              </a:p>
            </p:txBody>
          </p:sp>
          <p:sp>
            <p:nvSpPr>
              <p:cNvPr id="511" name="Rectangle 510"/>
              <p:cNvSpPr/>
              <p:nvPr/>
            </p:nvSpPr>
            <p:spPr bwMode="auto">
              <a:xfrm>
                <a:off x="4338168" y="2760039"/>
                <a:ext cx="87725" cy="87708"/>
              </a:xfrm>
              <a:prstGeom prst="rect">
                <a:avLst/>
              </a:prstGeom>
              <a:solidFill>
                <a:schemeClr val="accent1">
                  <a:alpha val="69000"/>
                </a:schemeClr>
              </a:solidFill>
              <a:ln w="3175" cap="flat" cmpd="sng" algn="ctr">
                <a:solidFill>
                  <a:srgbClr val="00B0F0"/>
                </a:solidFill>
                <a:prstDash val="solid"/>
                <a:round/>
                <a:headEnd type="none" w="med" len="med"/>
                <a:tailEnd type="none" w="med" len="med"/>
              </a:ln>
              <a:effectLst/>
            </p:spPr>
            <p:txBody>
              <a:bodyPr/>
              <a:lstStyle/>
              <a:p>
                <a:pPr>
                  <a:defRPr/>
                </a:pPr>
                <a:endParaRPr lang="en-US">
                  <a:latin typeface="Arial" charset="0"/>
                </a:endParaRPr>
              </a:p>
            </p:txBody>
          </p:sp>
          <p:sp>
            <p:nvSpPr>
              <p:cNvPr id="512" name="Rectangle 511"/>
              <p:cNvSpPr/>
              <p:nvPr/>
            </p:nvSpPr>
            <p:spPr bwMode="auto">
              <a:xfrm>
                <a:off x="4707673" y="3076319"/>
                <a:ext cx="87723" cy="87707"/>
              </a:xfrm>
              <a:prstGeom prst="rect">
                <a:avLst/>
              </a:prstGeom>
              <a:solidFill>
                <a:schemeClr val="accent1">
                  <a:alpha val="69000"/>
                </a:schemeClr>
              </a:solidFill>
              <a:ln w="3175" cap="flat" cmpd="sng" algn="ctr">
                <a:solidFill>
                  <a:srgbClr val="00B0F0"/>
                </a:solidFill>
                <a:prstDash val="solid"/>
                <a:round/>
                <a:headEnd type="none" w="med" len="med"/>
                <a:tailEnd type="none" w="med" len="med"/>
              </a:ln>
              <a:effectLst/>
            </p:spPr>
            <p:txBody>
              <a:bodyPr/>
              <a:lstStyle/>
              <a:p>
                <a:pPr>
                  <a:defRPr/>
                </a:pPr>
                <a:endParaRPr lang="en-US">
                  <a:latin typeface="Arial" charset="0"/>
                </a:endParaRPr>
              </a:p>
            </p:txBody>
          </p:sp>
          <p:sp>
            <p:nvSpPr>
              <p:cNvPr id="513" name="Rectangle 512"/>
              <p:cNvSpPr/>
              <p:nvPr/>
            </p:nvSpPr>
            <p:spPr bwMode="auto">
              <a:xfrm>
                <a:off x="4447159" y="3132132"/>
                <a:ext cx="90382" cy="87708"/>
              </a:xfrm>
              <a:prstGeom prst="rect">
                <a:avLst/>
              </a:prstGeom>
              <a:solidFill>
                <a:schemeClr val="accent1">
                  <a:alpha val="69000"/>
                </a:schemeClr>
              </a:solidFill>
              <a:ln w="3175" cap="flat" cmpd="sng" algn="ctr">
                <a:solidFill>
                  <a:srgbClr val="00B0F0"/>
                </a:solidFill>
                <a:prstDash val="solid"/>
                <a:round/>
                <a:headEnd type="none" w="med" len="med"/>
                <a:tailEnd type="none" w="med" len="med"/>
              </a:ln>
              <a:effectLst/>
            </p:spPr>
            <p:txBody>
              <a:bodyPr/>
              <a:lstStyle/>
              <a:p>
                <a:pPr>
                  <a:defRPr/>
                </a:pPr>
                <a:endParaRPr lang="en-US">
                  <a:latin typeface="Arial" charset="0"/>
                </a:endParaRPr>
              </a:p>
            </p:txBody>
          </p:sp>
          <p:sp>
            <p:nvSpPr>
              <p:cNvPr id="514" name="Rectangle 513"/>
              <p:cNvSpPr/>
              <p:nvPr/>
            </p:nvSpPr>
            <p:spPr bwMode="auto">
              <a:xfrm>
                <a:off x="4657164" y="2465024"/>
                <a:ext cx="87725" cy="87707"/>
              </a:xfrm>
              <a:prstGeom prst="rect">
                <a:avLst/>
              </a:prstGeom>
              <a:solidFill>
                <a:schemeClr val="accent1">
                  <a:alpha val="69000"/>
                </a:schemeClr>
              </a:solidFill>
              <a:ln w="3175" cap="flat" cmpd="sng" algn="ctr">
                <a:solidFill>
                  <a:srgbClr val="00B0F0"/>
                </a:solidFill>
                <a:prstDash val="solid"/>
                <a:round/>
                <a:headEnd type="none" w="med" len="med"/>
                <a:tailEnd type="none" w="med" len="med"/>
              </a:ln>
              <a:effectLst/>
            </p:spPr>
            <p:txBody>
              <a:bodyPr/>
              <a:lstStyle/>
              <a:p>
                <a:pPr>
                  <a:defRPr/>
                </a:pPr>
                <a:endParaRPr lang="en-US">
                  <a:latin typeface="Arial" charset="0"/>
                </a:endParaRPr>
              </a:p>
            </p:txBody>
          </p:sp>
          <p:sp>
            <p:nvSpPr>
              <p:cNvPr id="515" name="Rectangle 514"/>
              <p:cNvSpPr/>
              <p:nvPr/>
            </p:nvSpPr>
            <p:spPr bwMode="auto">
              <a:xfrm>
                <a:off x="4495009" y="2568677"/>
                <a:ext cx="90382" cy="90365"/>
              </a:xfrm>
              <a:prstGeom prst="rect">
                <a:avLst/>
              </a:prstGeom>
              <a:solidFill>
                <a:schemeClr val="accent1">
                  <a:alpha val="69000"/>
                </a:schemeClr>
              </a:solidFill>
              <a:ln w="3175" cap="flat" cmpd="sng" algn="ctr">
                <a:solidFill>
                  <a:srgbClr val="00B0F0"/>
                </a:solidFill>
                <a:prstDash val="solid"/>
                <a:round/>
                <a:headEnd type="none" w="med" len="med"/>
                <a:tailEnd type="none" w="med" len="med"/>
              </a:ln>
              <a:effectLst/>
            </p:spPr>
            <p:txBody>
              <a:bodyPr/>
              <a:lstStyle/>
              <a:p>
                <a:pPr>
                  <a:defRPr/>
                </a:pPr>
                <a:endParaRPr lang="en-US">
                  <a:latin typeface="Arial" charset="0"/>
                </a:endParaRPr>
              </a:p>
            </p:txBody>
          </p:sp>
          <p:sp>
            <p:nvSpPr>
              <p:cNvPr id="516" name="Rectangle 515"/>
              <p:cNvSpPr/>
              <p:nvPr/>
            </p:nvSpPr>
            <p:spPr bwMode="auto">
              <a:xfrm>
                <a:off x="4231836" y="3081634"/>
                <a:ext cx="87725" cy="87707"/>
              </a:xfrm>
              <a:prstGeom prst="rect">
                <a:avLst/>
              </a:prstGeom>
              <a:solidFill>
                <a:schemeClr val="accent1">
                  <a:alpha val="69000"/>
                </a:schemeClr>
              </a:solidFill>
              <a:ln w="3175" cap="flat" cmpd="sng" algn="ctr">
                <a:solidFill>
                  <a:srgbClr val="00B0F0"/>
                </a:solidFill>
                <a:prstDash val="solid"/>
                <a:round/>
                <a:headEnd type="none" w="med" len="med"/>
                <a:tailEnd type="none" w="med" len="med"/>
              </a:ln>
              <a:effectLst/>
            </p:spPr>
            <p:txBody>
              <a:bodyPr/>
              <a:lstStyle/>
              <a:p>
                <a:pPr>
                  <a:defRPr/>
                </a:pPr>
                <a:endParaRPr lang="en-US">
                  <a:latin typeface="Arial" charset="0"/>
                </a:endParaRPr>
              </a:p>
            </p:txBody>
          </p:sp>
          <p:sp>
            <p:nvSpPr>
              <p:cNvPr id="517" name="Rectangle 516"/>
              <p:cNvSpPr/>
              <p:nvPr/>
            </p:nvSpPr>
            <p:spPr bwMode="auto">
              <a:xfrm>
                <a:off x="4814005" y="3132132"/>
                <a:ext cx="90382" cy="87708"/>
              </a:xfrm>
              <a:prstGeom prst="rect">
                <a:avLst/>
              </a:prstGeom>
              <a:solidFill>
                <a:schemeClr val="accent1">
                  <a:alpha val="69000"/>
                </a:schemeClr>
              </a:solidFill>
              <a:ln w="3175" cap="flat" cmpd="sng" algn="ctr">
                <a:solidFill>
                  <a:srgbClr val="00B0F0"/>
                </a:solidFill>
                <a:prstDash val="solid"/>
                <a:round/>
                <a:headEnd type="none" w="med" len="med"/>
                <a:tailEnd type="none" w="med" len="med"/>
              </a:ln>
              <a:effectLst/>
            </p:spPr>
            <p:txBody>
              <a:bodyPr/>
              <a:lstStyle/>
              <a:p>
                <a:pPr>
                  <a:defRPr/>
                </a:pPr>
                <a:endParaRPr lang="en-US">
                  <a:latin typeface="Arial" charset="0"/>
                </a:endParaRPr>
              </a:p>
            </p:txBody>
          </p:sp>
          <p:sp>
            <p:nvSpPr>
              <p:cNvPr id="518" name="Rectangle 517"/>
              <p:cNvSpPr/>
              <p:nvPr/>
            </p:nvSpPr>
            <p:spPr bwMode="auto">
              <a:xfrm>
                <a:off x="4237152" y="2475655"/>
                <a:ext cx="90382" cy="87707"/>
              </a:xfrm>
              <a:prstGeom prst="rect">
                <a:avLst/>
              </a:prstGeom>
              <a:solidFill>
                <a:schemeClr val="accent1">
                  <a:alpha val="69000"/>
                </a:schemeClr>
              </a:solidFill>
              <a:ln w="3175" cap="flat" cmpd="sng" algn="ctr">
                <a:solidFill>
                  <a:srgbClr val="00B0F0"/>
                </a:solidFill>
                <a:prstDash val="solid"/>
                <a:round/>
                <a:headEnd type="none" w="med" len="med"/>
                <a:tailEnd type="none" w="med" len="med"/>
              </a:ln>
              <a:effectLst/>
            </p:spPr>
            <p:txBody>
              <a:bodyPr/>
              <a:lstStyle/>
              <a:p>
                <a:pPr>
                  <a:defRPr/>
                </a:pPr>
                <a:endParaRPr lang="en-US">
                  <a:latin typeface="Arial" charset="0"/>
                </a:endParaRPr>
              </a:p>
            </p:txBody>
          </p:sp>
          <p:sp>
            <p:nvSpPr>
              <p:cNvPr id="519" name="Rectangle 518"/>
              <p:cNvSpPr/>
              <p:nvPr/>
            </p:nvSpPr>
            <p:spPr bwMode="auto">
              <a:xfrm>
                <a:off x="4872488" y="2725489"/>
                <a:ext cx="87723" cy="87707"/>
              </a:xfrm>
              <a:prstGeom prst="rect">
                <a:avLst/>
              </a:prstGeom>
              <a:solidFill>
                <a:schemeClr val="accent1">
                  <a:alpha val="69000"/>
                </a:schemeClr>
              </a:solidFill>
              <a:ln w="3175" cap="flat" cmpd="sng" algn="ctr">
                <a:solidFill>
                  <a:srgbClr val="00B0F0"/>
                </a:solidFill>
                <a:prstDash val="solid"/>
                <a:round/>
                <a:headEnd type="none" w="med" len="med"/>
                <a:tailEnd type="none" w="med" len="med"/>
              </a:ln>
              <a:effectLst/>
            </p:spPr>
            <p:txBody>
              <a:bodyPr/>
              <a:lstStyle/>
              <a:p>
                <a:pPr>
                  <a:defRPr/>
                </a:pPr>
                <a:endParaRPr lang="en-US">
                  <a:latin typeface="Arial" charset="0"/>
                </a:endParaRPr>
              </a:p>
            </p:txBody>
          </p:sp>
        </p:grpSp>
        <p:sp>
          <p:nvSpPr>
            <p:cNvPr id="507" name="Rectangle 1274"/>
            <p:cNvSpPr>
              <a:spLocks noChangeArrowheads="1"/>
            </p:cNvSpPr>
            <p:nvPr/>
          </p:nvSpPr>
          <p:spPr bwMode="auto">
            <a:xfrm>
              <a:off x="1814515" y="1495426"/>
              <a:ext cx="933449" cy="909638"/>
            </a:xfrm>
            <a:prstGeom prst="rect">
              <a:avLst/>
            </a:prstGeom>
            <a:noFill/>
            <a:ln w="9525" algn="ctr">
              <a:solidFill>
                <a:srgbClr val="00B0F0"/>
              </a:solidFill>
              <a:round/>
              <a:headEnd/>
              <a:tailEnd/>
            </a:ln>
          </p:spPr>
          <p:txBody>
            <a:bodyPr/>
            <a:lstStyle/>
            <a:p>
              <a:endParaRPr lang="en-US"/>
            </a:p>
          </p:txBody>
        </p:sp>
      </p:grpSp>
      <p:sp>
        <p:nvSpPr>
          <p:cNvPr id="520" name="Right Arrow 519"/>
          <p:cNvSpPr/>
          <p:nvPr/>
        </p:nvSpPr>
        <p:spPr>
          <a:xfrm>
            <a:off x="1828800" y="5071533"/>
            <a:ext cx="914400" cy="304800"/>
          </a:xfrm>
          <a:prstGeom prst="rightArrow">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Right Arrow 520"/>
          <p:cNvSpPr/>
          <p:nvPr/>
        </p:nvSpPr>
        <p:spPr>
          <a:xfrm>
            <a:off x="4114800" y="3014133"/>
            <a:ext cx="381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Right Arrow 521"/>
          <p:cNvSpPr/>
          <p:nvPr/>
        </p:nvSpPr>
        <p:spPr>
          <a:xfrm>
            <a:off x="4191000" y="5071533"/>
            <a:ext cx="381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2" name="Group 451"/>
          <p:cNvGrpSpPr/>
          <p:nvPr/>
        </p:nvGrpSpPr>
        <p:grpSpPr>
          <a:xfrm>
            <a:off x="5867400" y="2480733"/>
            <a:ext cx="2895600" cy="3270965"/>
            <a:chOff x="5867400" y="2480733"/>
            <a:chExt cx="2895600" cy="3270965"/>
          </a:xfrm>
        </p:grpSpPr>
        <p:grpSp>
          <p:nvGrpSpPr>
            <p:cNvPr id="15" name="Group 528"/>
            <p:cNvGrpSpPr/>
            <p:nvPr/>
          </p:nvGrpSpPr>
          <p:grpSpPr>
            <a:xfrm>
              <a:off x="7162800" y="4538133"/>
              <a:ext cx="798410" cy="1213565"/>
              <a:chOff x="7162800" y="4876800"/>
              <a:chExt cx="798410" cy="1213565"/>
            </a:xfrm>
          </p:grpSpPr>
          <p:sp>
            <p:nvSpPr>
              <p:cNvPr id="418" name="Rectangle 417"/>
              <p:cNvSpPr/>
              <p:nvPr/>
            </p:nvSpPr>
            <p:spPr bwMode="auto">
              <a:xfrm>
                <a:off x="7527371" y="4876800"/>
                <a:ext cx="72914" cy="74619"/>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419" name="Rectangle 418"/>
              <p:cNvSpPr/>
              <p:nvPr/>
            </p:nvSpPr>
            <p:spPr bwMode="auto">
              <a:xfrm>
                <a:off x="7600286" y="4876800"/>
                <a:ext cx="69268" cy="74619"/>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420" name="Rectangle 419"/>
              <p:cNvSpPr/>
              <p:nvPr/>
            </p:nvSpPr>
            <p:spPr bwMode="auto">
              <a:xfrm>
                <a:off x="7669553" y="4876800"/>
                <a:ext cx="76561" cy="74619"/>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421" name="Rectangle 420"/>
              <p:cNvSpPr/>
              <p:nvPr/>
            </p:nvSpPr>
            <p:spPr bwMode="auto">
              <a:xfrm>
                <a:off x="7450810" y="4951421"/>
                <a:ext cx="76561" cy="78548"/>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422" name="Rectangle 421"/>
              <p:cNvSpPr/>
              <p:nvPr/>
            </p:nvSpPr>
            <p:spPr bwMode="auto">
              <a:xfrm>
                <a:off x="7527371" y="4951421"/>
                <a:ext cx="72914" cy="78548"/>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423" name="Rectangle 422"/>
              <p:cNvSpPr/>
              <p:nvPr/>
            </p:nvSpPr>
            <p:spPr bwMode="auto">
              <a:xfrm>
                <a:off x="7669553" y="4951421"/>
                <a:ext cx="76561" cy="78548"/>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424" name="Rectangle 423"/>
              <p:cNvSpPr/>
              <p:nvPr/>
            </p:nvSpPr>
            <p:spPr bwMode="auto">
              <a:xfrm>
                <a:off x="7746114" y="5029969"/>
                <a:ext cx="69268" cy="74622"/>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425" name="Rectangle 424"/>
              <p:cNvSpPr/>
              <p:nvPr/>
            </p:nvSpPr>
            <p:spPr bwMode="auto">
              <a:xfrm>
                <a:off x="7450810" y="5104590"/>
                <a:ext cx="76561" cy="74619"/>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426" name="Rectangle 425"/>
              <p:cNvSpPr/>
              <p:nvPr/>
            </p:nvSpPr>
            <p:spPr bwMode="auto">
              <a:xfrm>
                <a:off x="7669553" y="5104590"/>
                <a:ext cx="76561" cy="74619"/>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427" name="Rectangle 426"/>
              <p:cNvSpPr/>
              <p:nvPr/>
            </p:nvSpPr>
            <p:spPr bwMode="auto">
              <a:xfrm>
                <a:off x="7746114" y="5104590"/>
                <a:ext cx="69268" cy="74619"/>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428" name="Rectangle 427"/>
              <p:cNvSpPr/>
              <p:nvPr/>
            </p:nvSpPr>
            <p:spPr bwMode="auto">
              <a:xfrm>
                <a:off x="7308629" y="5179209"/>
                <a:ext cx="72914" cy="78548"/>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429" name="Rectangle 428"/>
              <p:cNvSpPr/>
              <p:nvPr/>
            </p:nvSpPr>
            <p:spPr bwMode="auto">
              <a:xfrm>
                <a:off x="7381543" y="5179209"/>
                <a:ext cx="69268" cy="78548"/>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430" name="Rectangle 429"/>
              <p:cNvSpPr/>
              <p:nvPr/>
            </p:nvSpPr>
            <p:spPr bwMode="auto">
              <a:xfrm>
                <a:off x="7527371" y="5179209"/>
                <a:ext cx="72914" cy="78548"/>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431" name="Rectangle 430"/>
              <p:cNvSpPr/>
              <p:nvPr/>
            </p:nvSpPr>
            <p:spPr bwMode="auto">
              <a:xfrm>
                <a:off x="7600286" y="5179209"/>
                <a:ext cx="69268" cy="78548"/>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432" name="Rectangle 431"/>
              <p:cNvSpPr/>
              <p:nvPr/>
            </p:nvSpPr>
            <p:spPr bwMode="auto">
              <a:xfrm>
                <a:off x="7669553" y="5179209"/>
                <a:ext cx="76561" cy="78548"/>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433" name="Rectangle 432"/>
              <p:cNvSpPr/>
              <p:nvPr/>
            </p:nvSpPr>
            <p:spPr bwMode="auto">
              <a:xfrm>
                <a:off x="7815382" y="5179209"/>
                <a:ext cx="72914" cy="78548"/>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434" name="Rectangle 433"/>
              <p:cNvSpPr/>
              <p:nvPr/>
            </p:nvSpPr>
            <p:spPr bwMode="auto">
              <a:xfrm>
                <a:off x="7888296" y="5179209"/>
                <a:ext cx="72914" cy="78548"/>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435" name="Rectangle 434"/>
              <p:cNvSpPr/>
              <p:nvPr/>
            </p:nvSpPr>
            <p:spPr bwMode="auto">
              <a:xfrm>
                <a:off x="7600286" y="5257757"/>
                <a:ext cx="69268" cy="74622"/>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436" name="Rectangle 435"/>
              <p:cNvSpPr/>
              <p:nvPr/>
            </p:nvSpPr>
            <p:spPr bwMode="auto">
              <a:xfrm>
                <a:off x="7600286" y="5332379"/>
                <a:ext cx="69268" cy="74619"/>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437" name="Rectangle 436"/>
              <p:cNvSpPr/>
              <p:nvPr/>
            </p:nvSpPr>
            <p:spPr bwMode="auto">
              <a:xfrm>
                <a:off x="7600286" y="5485546"/>
                <a:ext cx="69268" cy="74622"/>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438" name="Rectangle 437"/>
              <p:cNvSpPr/>
              <p:nvPr/>
            </p:nvSpPr>
            <p:spPr bwMode="auto">
              <a:xfrm>
                <a:off x="7600286" y="5560167"/>
                <a:ext cx="69268" cy="74619"/>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439" name="Rectangle 438"/>
              <p:cNvSpPr/>
              <p:nvPr/>
            </p:nvSpPr>
            <p:spPr bwMode="auto">
              <a:xfrm>
                <a:off x="7600286" y="5709408"/>
                <a:ext cx="69268" cy="74619"/>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440" name="Rectangle 439"/>
              <p:cNvSpPr/>
              <p:nvPr/>
            </p:nvSpPr>
            <p:spPr bwMode="auto">
              <a:xfrm>
                <a:off x="7235714" y="5784028"/>
                <a:ext cx="72914" cy="78548"/>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441" name="Rectangle 440"/>
              <p:cNvSpPr/>
              <p:nvPr/>
            </p:nvSpPr>
            <p:spPr bwMode="auto">
              <a:xfrm>
                <a:off x="7308629" y="5784028"/>
                <a:ext cx="72914" cy="78548"/>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442" name="Rectangle 441"/>
              <p:cNvSpPr/>
              <p:nvPr/>
            </p:nvSpPr>
            <p:spPr bwMode="auto">
              <a:xfrm>
                <a:off x="7450810" y="5784028"/>
                <a:ext cx="76561" cy="78548"/>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443" name="Rectangle 442"/>
              <p:cNvSpPr/>
              <p:nvPr/>
            </p:nvSpPr>
            <p:spPr bwMode="auto">
              <a:xfrm>
                <a:off x="7527371" y="5784028"/>
                <a:ext cx="72914" cy="78548"/>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444" name="Rectangle 443"/>
              <p:cNvSpPr/>
              <p:nvPr/>
            </p:nvSpPr>
            <p:spPr bwMode="auto">
              <a:xfrm>
                <a:off x="7600286" y="5784028"/>
                <a:ext cx="69268" cy="78548"/>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445" name="Rectangle 444"/>
              <p:cNvSpPr/>
              <p:nvPr/>
            </p:nvSpPr>
            <p:spPr bwMode="auto">
              <a:xfrm>
                <a:off x="7746114" y="5784028"/>
                <a:ext cx="69268" cy="78548"/>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446" name="Rectangle 445"/>
              <p:cNvSpPr/>
              <p:nvPr/>
            </p:nvSpPr>
            <p:spPr bwMode="auto">
              <a:xfrm>
                <a:off x="7815382" y="5784028"/>
                <a:ext cx="72914" cy="78548"/>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448" name="Rectangle 447"/>
              <p:cNvSpPr/>
              <p:nvPr/>
            </p:nvSpPr>
            <p:spPr bwMode="auto">
              <a:xfrm>
                <a:off x="7162800" y="5862576"/>
                <a:ext cx="72914" cy="74622"/>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449" name="Rectangle 448"/>
              <p:cNvSpPr/>
              <p:nvPr/>
            </p:nvSpPr>
            <p:spPr bwMode="auto">
              <a:xfrm>
                <a:off x="7235714" y="5862576"/>
                <a:ext cx="72914" cy="74622"/>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450" name="Rectangle 449"/>
              <p:cNvSpPr/>
              <p:nvPr/>
            </p:nvSpPr>
            <p:spPr bwMode="auto">
              <a:xfrm>
                <a:off x="7888296" y="5862576"/>
                <a:ext cx="72914" cy="74622"/>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sp>
            <p:nvSpPr>
              <p:cNvPr id="451" name="Rectangle 450"/>
              <p:cNvSpPr/>
              <p:nvPr/>
            </p:nvSpPr>
            <p:spPr bwMode="auto">
              <a:xfrm>
                <a:off x="7162800" y="6011817"/>
                <a:ext cx="72914" cy="78548"/>
              </a:xfrm>
              <a:prstGeom prst="rect">
                <a:avLst/>
              </a:prstGeom>
              <a:solidFill>
                <a:schemeClr val="tx1"/>
              </a:solidFill>
              <a:ln w="635" cap="flat" cmpd="sng" algn="ctr">
                <a:solidFill>
                  <a:schemeClr val="bg1">
                    <a:lumMod val="75000"/>
                  </a:schemeClr>
                </a:solidFill>
                <a:prstDash val="solid"/>
                <a:round/>
                <a:headEnd type="none" w="med" len="med"/>
                <a:tailEnd type="none" w="med" len="med"/>
              </a:ln>
              <a:effectLst/>
            </p:spPr>
            <p:txBody>
              <a:bodyPr/>
              <a:lstStyle/>
              <a:p>
                <a:pPr>
                  <a:defRPr/>
                </a:pPr>
                <a:endParaRPr lang="en-US" b="1">
                  <a:latin typeface="Arial" charset="0"/>
                </a:endParaRPr>
              </a:p>
            </p:txBody>
          </p:sp>
        </p:grpSp>
        <p:grpSp>
          <p:nvGrpSpPr>
            <p:cNvPr id="16" name="Group 451"/>
            <p:cNvGrpSpPr/>
            <p:nvPr/>
          </p:nvGrpSpPr>
          <p:grpSpPr>
            <a:xfrm>
              <a:off x="7086600" y="2480733"/>
              <a:ext cx="873790" cy="1371600"/>
              <a:chOff x="4729339" y="3803728"/>
              <a:chExt cx="797590" cy="1213791"/>
            </a:xfrm>
          </p:grpSpPr>
          <p:sp>
            <p:nvSpPr>
              <p:cNvPr id="453" name="Rectangle 64"/>
              <p:cNvSpPr>
                <a:spLocks noChangeArrowheads="1"/>
              </p:cNvSpPr>
              <p:nvPr/>
            </p:nvSpPr>
            <p:spPr bwMode="auto">
              <a:xfrm>
                <a:off x="5091880" y="3803728"/>
                <a:ext cx="72508" cy="75862"/>
              </a:xfrm>
              <a:prstGeom prst="rect">
                <a:avLst/>
              </a:prstGeom>
              <a:solidFill>
                <a:srgbClr val="FF0000"/>
              </a:solidFill>
              <a:ln w="635" algn="ctr">
                <a:solidFill>
                  <a:schemeClr val="tx1"/>
                </a:solidFill>
                <a:round/>
                <a:headEnd/>
                <a:tailEnd/>
              </a:ln>
            </p:spPr>
            <p:txBody>
              <a:bodyPr/>
              <a:lstStyle/>
              <a:p>
                <a:endParaRPr lang="en-US" b="1"/>
              </a:p>
            </p:txBody>
          </p:sp>
          <p:sp>
            <p:nvSpPr>
              <p:cNvPr id="454" name="Rectangle 65"/>
              <p:cNvSpPr>
                <a:spLocks noChangeArrowheads="1"/>
              </p:cNvSpPr>
              <p:nvPr/>
            </p:nvSpPr>
            <p:spPr bwMode="auto">
              <a:xfrm>
                <a:off x="5164389" y="3803728"/>
                <a:ext cx="72508" cy="75862"/>
              </a:xfrm>
              <a:prstGeom prst="rect">
                <a:avLst/>
              </a:prstGeom>
              <a:solidFill>
                <a:srgbClr val="FF0000"/>
              </a:solidFill>
              <a:ln w="635" algn="ctr">
                <a:solidFill>
                  <a:schemeClr val="tx1"/>
                </a:solidFill>
                <a:round/>
                <a:headEnd/>
                <a:tailEnd/>
              </a:ln>
            </p:spPr>
            <p:txBody>
              <a:bodyPr/>
              <a:lstStyle/>
              <a:p>
                <a:endParaRPr lang="en-US" b="1"/>
              </a:p>
            </p:txBody>
          </p:sp>
          <p:sp>
            <p:nvSpPr>
              <p:cNvPr id="455" name="Rectangle 66"/>
              <p:cNvSpPr>
                <a:spLocks noChangeArrowheads="1"/>
              </p:cNvSpPr>
              <p:nvPr/>
            </p:nvSpPr>
            <p:spPr bwMode="auto">
              <a:xfrm>
                <a:off x="5236896" y="3803728"/>
                <a:ext cx="72508" cy="75862"/>
              </a:xfrm>
              <a:prstGeom prst="rect">
                <a:avLst/>
              </a:prstGeom>
              <a:solidFill>
                <a:srgbClr val="FF0000"/>
              </a:solidFill>
              <a:ln w="635" algn="ctr">
                <a:solidFill>
                  <a:schemeClr val="tx1"/>
                </a:solidFill>
                <a:round/>
                <a:headEnd/>
                <a:tailEnd/>
              </a:ln>
            </p:spPr>
            <p:txBody>
              <a:bodyPr/>
              <a:lstStyle/>
              <a:p>
                <a:endParaRPr lang="en-US" b="1"/>
              </a:p>
            </p:txBody>
          </p:sp>
          <p:sp>
            <p:nvSpPr>
              <p:cNvPr id="456" name="Rectangle 67"/>
              <p:cNvSpPr>
                <a:spLocks noChangeArrowheads="1"/>
              </p:cNvSpPr>
              <p:nvPr/>
            </p:nvSpPr>
            <p:spPr bwMode="auto">
              <a:xfrm>
                <a:off x="5019372" y="3879590"/>
                <a:ext cx="72508" cy="75862"/>
              </a:xfrm>
              <a:prstGeom prst="rect">
                <a:avLst/>
              </a:prstGeom>
              <a:solidFill>
                <a:srgbClr val="FF0000"/>
              </a:solidFill>
              <a:ln w="635" algn="ctr">
                <a:solidFill>
                  <a:schemeClr val="tx1"/>
                </a:solidFill>
                <a:round/>
                <a:headEnd/>
                <a:tailEnd/>
              </a:ln>
            </p:spPr>
            <p:txBody>
              <a:bodyPr/>
              <a:lstStyle/>
              <a:p>
                <a:endParaRPr lang="en-US" b="1"/>
              </a:p>
            </p:txBody>
          </p:sp>
          <p:sp>
            <p:nvSpPr>
              <p:cNvPr id="457" name="Rectangle 68"/>
              <p:cNvSpPr>
                <a:spLocks noChangeArrowheads="1"/>
              </p:cNvSpPr>
              <p:nvPr/>
            </p:nvSpPr>
            <p:spPr bwMode="auto">
              <a:xfrm>
                <a:off x="5091880" y="3879590"/>
                <a:ext cx="72508" cy="75862"/>
              </a:xfrm>
              <a:prstGeom prst="rect">
                <a:avLst/>
              </a:prstGeom>
              <a:solidFill>
                <a:srgbClr val="FF0000"/>
              </a:solidFill>
              <a:ln w="635" algn="ctr">
                <a:solidFill>
                  <a:schemeClr val="tx1"/>
                </a:solidFill>
                <a:round/>
                <a:headEnd/>
                <a:tailEnd/>
              </a:ln>
            </p:spPr>
            <p:txBody>
              <a:bodyPr/>
              <a:lstStyle/>
              <a:p>
                <a:endParaRPr lang="en-US" b="1"/>
              </a:p>
            </p:txBody>
          </p:sp>
          <p:sp>
            <p:nvSpPr>
              <p:cNvPr id="458" name="Rectangle 69"/>
              <p:cNvSpPr>
                <a:spLocks noChangeArrowheads="1"/>
              </p:cNvSpPr>
              <p:nvPr/>
            </p:nvSpPr>
            <p:spPr bwMode="auto">
              <a:xfrm>
                <a:off x="5236896" y="3879590"/>
                <a:ext cx="72508" cy="75862"/>
              </a:xfrm>
              <a:prstGeom prst="rect">
                <a:avLst/>
              </a:prstGeom>
              <a:solidFill>
                <a:srgbClr val="FF0000"/>
              </a:solidFill>
              <a:ln w="635" algn="ctr">
                <a:solidFill>
                  <a:schemeClr val="tx1"/>
                </a:solidFill>
                <a:round/>
                <a:headEnd/>
                <a:tailEnd/>
              </a:ln>
            </p:spPr>
            <p:txBody>
              <a:bodyPr/>
              <a:lstStyle/>
              <a:p>
                <a:endParaRPr lang="en-US" b="1"/>
              </a:p>
            </p:txBody>
          </p:sp>
          <p:sp>
            <p:nvSpPr>
              <p:cNvPr id="459" name="Rectangle 72"/>
              <p:cNvSpPr>
                <a:spLocks noChangeArrowheads="1"/>
              </p:cNvSpPr>
              <p:nvPr/>
            </p:nvSpPr>
            <p:spPr bwMode="auto">
              <a:xfrm>
                <a:off x="5309404" y="3955453"/>
                <a:ext cx="72508" cy="75862"/>
              </a:xfrm>
              <a:prstGeom prst="rect">
                <a:avLst/>
              </a:prstGeom>
              <a:solidFill>
                <a:srgbClr val="FF0000"/>
              </a:solidFill>
              <a:ln w="635" algn="ctr">
                <a:solidFill>
                  <a:schemeClr val="tx1"/>
                </a:solidFill>
                <a:round/>
                <a:headEnd/>
                <a:tailEnd/>
              </a:ln>
            </p:spPr>
            <p:txBody>
              <a:bodyPr/>
              <a:lstStyle/>
              <a:p>
                <a:endParaRPr lang="en-US" b="1"/>
              </a:p>
            </p:txBody>
          </p:sp>
          <p:sp>
            <p:nvSpPr>
              <p:cNvPr id="460" name="Rectangle 73"/>
              <p:cNvSpPr>
                <a:spLocks noChangeArrowheads="1"/>
              </p:cNvSpPr>
              <p:nvPr/>
            </p:nvSpPr>
            <p:spPr bwMode="auto">
              <a:xfrm>
                <a:off x="5019372" y="4031314"/>
                <a:ext cx="72508" cy="75862"/>
              </a:xfrm>
              <a:prstGeom prst="rect">
                <a:avLst/>
              </a:prstGeom>
              <a:solidFill>
                <a:srgbClr val="FF0000"/>
              </a:solidFill>
              <a:ln w="635" algn="ctr">
                <a:solidFill>
                  <a:schemeClr val="tx1"/>
                </a:solidFill>
                <a:round/>
                <a:headEnd/>
                <a:tailEnd/>
              </a:ln>
            </p:spPr>
            <p:txBody>
              <a:bodyPr/>
              <a:lstStyle/>
              <a:p>
                <a:endParaRPr lang="en-US" b="1"/>
              </a:p>
            </p:txBody>
          </p:sp>
          <p:sp>
            <p:nvSpPr>
              <p:cNvPr id="461" name="Rectangle 75"/>
              <p:cNvSpPr>
                <a:spLocks noChangeArrowheads="1"/>
              </p:cNvSpPr>
              <p:nvPr/>
            </p:nvSpPr>
            <p:spPr bwMode="auto">
              <a:xfrm>
                <a:off x="5236896" y="4031314"/>
                <a:ext cx="72508" cy="75862"/>
              </a:xfrm>
              <a:prstGeom prst="rect">
                <a:avLst/>
              </a:prstGeom>
              <a:solidFill>
                <a:srgbClr val="FF0000"/>
              </a:solidFill>
              <a:ln w="635" algn="ctr">
                <a:solidFill>
                  <a:schemeClr val="tx1"/>
                </a:solidFill>
                <a:round/>
                <a:headEnd/>
                <a:tailEnd/>
              </a:ln>
            </p:spPr>
            <p:txBody>
              <a:bodyPr/>
              <a:lstStyle/>
              <a:p>
                <a:endParaRPr lang="en-US" b="1"/>
              </a:p>
            </p:txBody>
          </p:sp>
          <p:sp>
            <p:nvSpPr>
              <p:cNvPr id="462" name="Rectangle 76"/>
              <p:cNvSpPr>
                <a:spLocks noChangeArrowheads="1"/>
              </p:cNvSpPr>
              <p:nvPr/>
            </p:nvSpPr>
            <p:spPr bwMode="auto">
              <a:xfrm>
                <a:off x="5309404" y="4031314"/>
                <a:ext cx="72508" cy="75862"/>
              </a:xfrm>
              <a:prstGeom prst="rect">
                <a:avLst/>
              </a:prstGeom>
              <a:solidFill>
                <a:srgbClr val="FF0000"/>
              </a:solidFill>
              <a:ln w="635" algn="ctr">
                <a:solidFill>
                  <a:schemeClr val="tx1"/>
                </a:solidFill>
                <a:round/>
                <a:headEnd/>
                <a:tailEnd/>
              </a:ln>
            </p:spPr>
            <p:txBody>
              <a:bodyPr/>
              <a:lstStyle/>
              <a:p>
                <a:endParaRPr lang="en-US" b="1"/>
              </a:p>
            </p:txBody>
          </p:sp>
          <p:sp>
            <p:nvSpPr>
              <p:cNvPr id="463" name="Rectangle 77"/>
              <p:cNvSpPr>
                <a:spLocks noChangeArrowheads="1"/>
              </p:cNvSpPr>
              <p:nvPr/>
            </p:nvSpPr>
            <p:spPr bwMode="auto">
              <a:xfrm>
                <a:off x="4874355" y="4107176"/>
                <a:ext cx="72508" cy="75862"/>
              </a:xfrm>
              <a:prstGeom prst="rect">
                <a:avLst/>
              </a:prstGeom>
              <a:solidFill>
                <a:srgbClr val="FF0000"/>
              </a:solidFill>
              <a:ln w="635" algn="ctr">
                <a:solidFill>
                  <a:schemeClr val="tx1"/>
                </a:solidFill>
                <a:round/>
                <a:headEnd/>
                <a:tailEnd/>
              </a:ln>
            </p:spPr>
            <p:txBody>
              <a:bodyPr/>
              <a:lstStyle/>
              <a:p>
                <a:endParaRPr lang="en-US" b="1"/>
              </a:p>
            </p:txBody>
          </p:sp>
          <p:sp>
            <p:nvSpPr>
              <p:cNvPr id="464" name="Rectangle 78"/>
              <p:cNvSpPr>
                <a:spLocks noChangeArrowheads="1"/>
              </p:cNvSpPr>
              <p:nvPr/>
            </p:nvSpPr>
            <p:spPr bwMode="auto">
              <a:xfrm>
                <a:off x="4946864" y="4107176"/>
                <a:ext cx="72508" cy="75862"/>
              </a:xfrm>
              <a:prstGeom prst="rect">
                <a:avLst/>
              </a:prstGeom>
              <a:solidFill>
                <a:srgbClr val="FF0000"/>
              </a:solidFill>
              <a:ln w="635" algn="ctr">
                <a:solidFill>
                  <a:schemeClr val="tx1"/>
                </a:solidFill>
                <a:round/>
                <a:headEnd/>
                <a:tailEnd/>
              </a:ln>
            </p:spPr>
            <p:txBody>
              <a:bodyPr/>
              <a:lstStyle/>
              <a:p>
                <a:endParaRPr lang="en-US" b="1"/>
              </a:p>
            </p:txBody>
          </p:sp>
          <p:sp>
            <p:nvSpPr>
              <p:cNvPr id="465" name="Rectangle 80"/>
              <p:cNvSpPr>
                <a:spLocks noChangeArrowheads="1"/>
              </p:cNvSpPr>
              <p:nvPr/>
            </p:nvSpPr>
            <p:spPr bwMode="auto">
              <a:xfrm>
                <a:off x="5091880" y="4107176"/>
                <a:ext cx="72508" cy="75862"/>
              </a:xfrm>
              <a:prstGeom prst="rect">
                <a:avLst/>
              </a:prstGeom>
              <a:solidFill>
                <a:srgbClr val="FF0000"/>
              </a:solidFill>
              <a:ln w="635" algn="ctr">
                <a:solidFill>
                  <a:schemeClr val="tx1"/>
                </a:solidFill>
                <a:round/>
                <a:headEnd/>
                <a:tailEnd/>
              </a:ln>
            </p:spPr>
            <p:txBody>
              <a:bodyPr/>
              <a:lstStyle/>
              <a:p>
                <a:endParaRPr lang="en-US" b="1"/>
              </a:p>
            </p:txBody>
          </p:sp>
          <p:sp>
            <p:nvSpPr>
              <p:cNvPr id="466" name="Rectangle 81"/>
              <p:cNvSpPr>
                <a:spLocks noChangeArrowheads="1"/>
              </p:cNvSpPr>
              <p:nvPr/>
            </p:nvSpPr>
            <p:spPr bwMode="auto">
              <a:xfrm>
                <a:off x="5164389" y="4107176"/>
                <a:ext cx="72508" cy="75862"/>
              </a:xfrm>
              <a:prstGeom prst="rect">
                <a:avLst/>
              </a:prstGeom>
              <a:solidFill>
                <a:srgbClr val="FF0000"/>
              </a:solidFill>
              <a:ln w="635" algn="ctr">
                <a:solidFill>
                  <a:schemeClr val="tx1"/>
                </a:solidFill>
                <a:round/>
                <a:headEnd/>
                <a:tailEnd/>
              </a:ln>
            </p:spPr>
            <p:txBody>
              <a:bodyPr/>
              <a:lstStyle/>
              <a:p>
                <a:endParaRPr lang="en-US" b="1"/>
              </a:p>
            </p:txBody>
          </p:sp>
          <p:sp>
            <p:nvSpPr>
              <p:cNvPr id="467" name="Rectangle 82"/>
              <p:cNvSpPr>
                <a:spLocks noChangeArrowheads="1"/>
              </p:cNvSpPr>
              <p:nvPr/>
            </p:nvSpPr>
            <p:spPr bwMode="auto">
              <a:xfrm>
                <a:off x="5236896" y="4107176"/>
                <a:ext cx="72508" cy="75862"/>
              </a:xfrm>
              <a:prstGeom prst="rect">
                <a:avLst/>
              </a:prstGeom>
              <a:solidFill>
                <a:srgbClr val="FF0000"/>
              </a:solidFill>
              <a:ln w="635" algn="ctr">
                <a:solidFill>
                  <a:schemeClr val="tx1"/>
                </a:solidFill>
                <a:round/>
                <a:headEnd/>
                <a:tailEnd/>
              </a:ln>
            </p:spPr>
            <p:txBody>
              <a:bodyPr/>
              <a:lstStyle/>
              <a:p>
                <a:endParaRPr lang="en-US" b="1"/>
              </a:p>
            </p:txBody>
          </p:sp>
          <p:sp>
            <p:nvSpPr>
              <p:cNvPr id="468" name="Rectangle 84"/>
              <p:cNvSpPr>
                <a:spLocks noChangeArrowheads="1"/>
              </p:cNvSpPr>
              <p:nvPr/>
            </p:nvSpPr>
            <p:spPr bwMode="auto">
              <a:xfrm>
                <a:off x="5381912" y="4107176"/>
                <a:ext cx="72508" cy="75862"/>
              </a:xfrm>
              <a:prstGeom prst="rect">
                <a:avLst/>
              </a:prstGeom>
              <a:solidFill>
                <a:srgbClr val="FF0000"/>
              </a:solidFill>
              <a:ln w="635" algn="ctr">
                <a:solidFill>
                  <a:schemeClr val="tx1"/>
                </a:solidFill>
                <a:round/>
                <a:headEnd/>
                <a:tailEnd/>
              </a:ln>
            </p:spPr>
            <p:txBody>
              <a:bodyPr/>
              <a:lstStyle/>
              <a:p>
                <a:endParaRPr lang="en-US" b="1"/>
              </a:p>
            </p:txBody>
          </p:sp>
          <p:sp>
            <p:nvSpPr>
              <p:cNvPr id="469" name="Rectangle 85"/>
              <p:cNvSpPr>
                <a:spLocks noChangeArrowheads="1"/>
              </p:cNvSpPr>
              <p:nvPr/>
            </p:nvSpPr>
            <p:spPr bwMode="auto">
              <a:xfrm>
                <a:off x="5454421" y="4107176"/>
                <a:ext cx="72508" cy="75862"/>
              </a:xfrm>
              <a:prstGeom prst="rect">
                <a:avLst/>
              </a:prstGeom>
              <a:solidFill>
                <a:srgbClr val="FF0000"/>
              </a:solidFill>
              <a:ln w="635" algn="ctr">
                <a:solidFill>
                  <a:schemeClr val="tx1"/>
                </a:solidFill>
                <a:round/>
                <a:headEnd/>
                <a:tailEnd/>
              </a:ln>
            </p:spPr>
            <p:txBody>
              <a:bodyPr/>
              <a:lstStyle/>
              <a:p>
                <a:endParaRPr lang="en-US" b="1"/>
              </a:p>
            </p:txBody>
          </p:sp>
          <p:sp>
            <p:nvSpPr>
              <p:cNvPr id="470" name="Rectangle 86"/>
              <p:cNvSpPr>
                <a:spLocks noChangeArrowheads="1"/>
              </p:cNvSpPr>
              <p:nvPr/>
            </p:nvSpPr>
            <p:spPr bwMode="auto">
              <a:xfrm>
                <a:off x="5164389" y="4183037"/>
                <a:ext cx="72508" cy="75862"/>
              </a:xfrm>
              <a:prstGeom prst="rect">
                <a:avLst/>
              </a:prstGeom>
              <a:solidFill>
                <a:srgbClr val="FF0000"/>
              </a:solidFill>
              <a:ln w="635" algn="ctr">
                <a:solidFill>
                  <a:schemeClr val="tx1"/>
                </a:solidFill>
                <a:round/>
                <a:headEnd/>
                <a:tailEnd/>
              </a:ln>
            </p:spPr>
            <p:txBody>
              <a:bodyPr/>
              <a:lstStyle/>
              <a:p>
                <a:endParaRPr lang="en-US" b="1"/>
              </a:p>
            </p:txBody>
          </p:sp>
          <p:sp>
            <p:nvSpPr>
              <p:cNvPr id="471" name="Rectangle 87"/>
              <p:cNvSpPr>
                <a:spLocks noChangeArrowheads="1"/>
              </p:cNvSpPr>
              <p:nvPr/>
            </p:nvSpPr>
            <p:spPr bwMode="auto">
              <a:xfrm>
                <a:off x="5164389" y="4258900"/>
                <a:ext cx="72508" cy="75862"/>
              </a:xfrm>
              <a:prstGeom prst="rect">
                <a:avLst/>
              </a:prstGeom>
              <a:solidFill>
                <a:srgbClr val="FF0000"/>
              </a:solidFill>
              <a:ln w="635" algn="ctr">
                <a:solidFill>
                  <a:schemeClr val="tx1"/>
                </a:solidFill>
                <a:round/>
                <a:headEnd/>
                <a:tailEnd/>
              </a:ln>
            </p:spPr>
            <p:txBody>
              <a:bodyPr/>
              <a:lstStyle/>
              <a:p>
                <a:endParaRPr lang="en-US" b="1"/>
              </a:p>
            </p:txBody>
          </p:sp>
          <p:sp>
            <p:nvSpPr>
              <p:cNvPr id="472" name="Rectangle 89"/>
              <p:cNvSpPr>
                <a:spLocks noChangeArrowheads="1"/>
              </p:cNvSpPr>
              <p:nvPr/>
            </p:nvSpPr>
            <p:spPr bwMode="auto">
              <a:xfrm>
                <a:off x="5164389" y="4410624"/>
                <a:ext cx="72508" cy="75862"/>
              </a:xfrm>
              <a:prstGeom prst="rect">
                <a:avLst/>
              </a:prstGeom>
              <a:solidFill>
                <a:srgbClr val="FF0000"/>
              </a:solidFill>
              <a:ln w="635" algn="ctr">
                <a:solidFill>
                  <a:schemeClr val="tx1"/>
                </a:solidFill>
                <a:round/>
                <a:headEnd/>
                <a:tailEnd/>
              </a:ln>
            </p:spPr>
            <p:txBody>
              <a:bodyPr/>
              <a:lstStyle/>
              <a:p>
                <a:endParaRPr lang="en-US" b="1"/>
              </a:p>
            </p:txBody>
          </p:sp>
          <p:sp>
            <p:nvSpPr>
              <p:cNvPr id="473" name="Rectangle 90"/>
              <p:cNvSpPr>
                <a:spLocks noChangeArrowheads="1"/>
              </p:cNvSpPr>
              <p:nvPr/>
            </p:nvSpPr>
            <p:spPr bwMode="auto">
              <a:xfrm>
                <a:off x="5164389" y="4486485"/>
                <a:ext cx="72508" cy="75862"/>
              </a:xfrm>
              <a:prstGeom prst="rect">
                <a:avLst/>
              </a:prstGeom>
              <a:solidFill>
                <a:srgbClr val="FF0000"/>
              </a:solidFill>
              <a:ln w="635" algn="ctr">
                <a:solidFill>
                  <a:schemeClr val="tx1"/>
                </a:solidFill>
                <a:round/>
                <a:headEnd/>
                <a:tailEnd/>
              </a:ln>
            </p:spPr>
            <p:txBody>
              <a:bodyPr/>
              <a:lstStyle/>
              <a:p>
                <a:endParaRPr lang="en-US" b="1"/>
              </a:p>
            </p:txBody>
          </p:sp>
          <p:sp>
            <p:nvSpPr>
              <p:cNvPr id="474" name="Rectangle 92"/>
              <p:cNvSpPr>
                <a:spLocks noChangeArrowheads="1"/>
              </p:cNvSpPr>
              <p:nvPr/>
            </p:nvSpPr>
            <p:spPr bwMode="auto">
              <a:xfrm>
                <a:off x="5164389" y="4638210"/>
                <a:ext cx="72508" cy="75862"/>
              </a:xfrm>
              <a:prstGeom prst="rect">
                <a:avLst/>
              </a:prstGeom>
              <a:solidFill>
                <a:srgbClr val="FF0000"/>
              </a:solidFill>
              <a:ln w="635" algn="ctr">
                <a:solidFill>
                  <a:schemeClr val="tx1"/>
                </a:solidFill>
                <a:round/>
                <a:headEnd/>
                <a:tailEnd/>
              </a:ln>
            </p:spPr>
            <p:txBody>
              <a:bodyPr/>
              <a:lstStyle/>
              <a:p>
                <a:endParaRPr lang="en-US" b="1"/>
              </a:p>
            </p:txBody>
          </p:sp>
          <p:sp>
            <p:nvSpPr>
              <p:cNvPr id="475" name="Rectangle 93"/>
              <p:cNvSpPr>
                <a:spLocks noChangeArrowheads="1"/>
              </p:cNvSpPr>
              <p:nvPr/>
            </p:nvSpPr>
            <p:spPr bwMode="auto">
              <a:xfrm>
                <a:off x="4801847" y="4714071"/>
                <a:ext cx="72508" cy="75862"/>
              </a:xfrm>
              <a:prstGeom prst="rect">
                <a:avLst/>
              </a:prstGeom>
              <a:solidFill>
                <a:srgbClr val="FF0000"/>
              </a:solidFill>
              <a:ln w="635" algn="ctr">
                <a:solidFill>
                  <a:schemeClr val="tx1"/>
                </a:solidFill>
                <a:round/>
                <a:headEnd/>
                <a:tailEnd/>
              </a:ln>
            </p:spPr>
            <p:txBody>
              <a:bodyPr/>
              <a:lstStyle/>
              <a:p>
                <a:endParaRPr lang="en-US" b="1"/>
              </a:p>
            </p:txBody>
          </p:sp>
          <p:sp>
            <p:nvSpPr>
              <p:cNvPr id="476" name="Rectangle 94"/>
              <p:cNvSpPr>
                <a:spLocks noChangeArrowheads="1"/>
              </p:cNvSpPr>
              <p:nvPr/>
            </p:nvSpPr>
            <p:spPr bwMode="auto">
              <a:xfrm>
                <a:off x="4874355" y="4714071"/>
                <a:ext cx="72508" cy="75862"/>
              </a:xfrm>
              <a:prstGeom prst="rect">
                <a:avLst/>
              </a:prstGeom>
              <a:solidFill>
                <a:srgbClr val="FF0000"/>
              </a:solidFill>
              <a:ln w="635" algn="ctr">
                <a:solidFill>
                  <a:schemeClr val="tx1"/>
                </a:solidFill>
                <a:round/>
                <a:headEnd/>
                <a:tailEnd/>
              </a:ln>
            </p:spPr>
            <p:txBody>
              <a:bodyPr/>
              <a:lstStyle/>
              <a:p>
                <a:endParaRPr lang="en-US" b="1"/>
              </a:p>
            </p:txBody>
          </p:sp>
          <p:sp>
            <p:nvSpPr>
              <p:cNvPr id="477" name="Rectangle 96"/>
              <p:cNvSpPr>
                <a:spLocks noChangeArrowheads="1"/>
              </p:cNvSpPr>
              <p:nvPr/>
            </p:nvSpPr>
            <p:spPr bwMode="auto">
              <a:xfrm>
                <a:off x="5019372" y="4714071"/>
                <a:ext cx="72508" cy="75862"/>
              </a:xfrm>
              <a:prstGeom prst="rect">
                <a:avLst/>
              </a:prstGeom>
              <a:solidFill>
                <a:srgbClr val="FF0000"/>
              </a:solidFill>
              <a:ln w="635" algn="ctr">
                <a:solidFill>
                  <a:schemeClr val="tx1"/>
                </a:solidFill>
                <a:round/>
                <a:headEnd/>
                <a:tailEnd/>
              </a:ln>
            </p:spPr>
            <p:txBody>
              <a:bodyPr/>
              <a:lstStyle/>
              <a:p>
                <a:endParaRPr lang="en-US" b="1"/>
              </a:p>
            </p:txBody>
          </p:sp>
          <p:sp>
            <p:nvSpPr>
              <p:cNvPr id="478" name="Rectangle 97"/>
              <p:cNvSpPr>
                <a:spLocks noChangeArrowheads="1"/>
              </p:cNvSpPr>
              <p:nvPr/>
            </p:nvSpPr>
            <p:spPr bwMode="auto">
              <a:xfrm>
                <a:off x="5091880" y="4714071"/>
                <a:ext cx="72508" cy="75862"/>
              </a:xfrm>
              <a:prstGeom prst="rect">
                <a:avLst/>
              </a:prstGeom>
              <a:solidFill>
                <a:srgbClr val="FF0000"/>
              </a:solidFill>
              <a:ln w="635" algn="ctr">
                <a:solidFill>
                  <a:schemeClr val="tx1"/>
                </a:solidFill>
                <a:round/>
                <a:headEnd/>
                <a:tailEnd/>
              </a:ln>
            </p:spPr>
            <p:txBody>
              <a:bodyPr/>
              <a:lstStyle/>
              <a:p>
                <a:endParaRPr lang="en-US" b="1"/>
              </a:p>
            </p:txBody>
          </p:sp>
          <p:sp>
            <p:nvSpPr>
              <p:cNvPr id="479" name="Rectangle 98"/>
              <p:cNvSpPr>
                <a:spLocks noChangeArrowheads="1"/>
              </p:cNvSpPr>
              <p:nvPr/>
            </p:nvSpPr>
            <p:spPr bwMode="auto">
              <a:xfrm>
                <a:off x="5164389" y="4714071"/>
                <a:ext cx="72508" cy="75862"/>
              </a:xfrm>
              <a:prstGeom prst="rect">
                <a:avLst/>
              </a:prstGeom>
              <a:solidFill>
                <a:srgbClr val="FF0000"/>
              </a:solidFill>
              <a:ln w="635" algn="ctr">
                <a:solidFill>
                  <a:schemeClr val="tx1"/>
                </a:solidFill>
                <a:round/>
                <a:headEnd/>
                <a:tailEnd/>
              </a:ln>
            </p:spPr>
            <p:txBody>
              <a:bodyPr/>
              <a:lstStyle/>
              <a:p>
                <a:endParaRPr lang="en-US" b="1"/>
              </a:p>
            </p:txBody>
          </p:sp>
          <p:sp>
            <p:nvSpPr>
              <p:cNvPr id="480" name="Rectangle 100"/>
              <p:cNvSpPr>
                <a:spLocks noChangeArrowheads="1"/>
              </p:cNvSpPr>
              <p:nvPr/>
            </p:nvSpPr>
            <p:spPr bwMode="auto">
              <a:xfrm>
                <a:off x="5309404" y="4714071"/>
                <a:ext cx="72508" cy="75862"/>
              </a:xfrm>
              <a:prstGeom prst="rect">
                <a:avLst/>
              </a:prstGeom>
              <a:solidFill>
                <a:srgbClr val="FF0000"/>
              </a:solidFill>
              <a:ln w="635" algn="ctr">
                <a:solidFill>
                  <a:schemeClr val="tx1"/>
                </a:solidFill>
                <a:round/>
                <a:headEnd/>
                <a:tailEnd/>
              </a:ln>
            </p:spPr>
            <p:txBody>
              <a:bodyPr/>
              <a:lstStyle/>
              <a:p>
                <a:endParaRPr lang="en-US" b="1"/>
              </a:p>
            </p:txBody>
          </p:sp>
          <p:sp>
            <p:nvSpPr>
              <p:cNvPr id="481" name="Rectangle 101"/>
              <p:cNvSpPr>
                <a:spLocks noChangeArrowheads="1"/>
              </p:cNvSpPr>
              <p:nvPr/>
            </p:nvSpPr>
            <p:spPr bwMode="auto">
              <a:xfrm>
                <a:off x="5381912" y="4714071"/>
                <a:ext cx="72508" cy="75862"/>
              </a:xfrm>
              <a:prstGeom prst="rect">
                <a:avLst/>
              </a:prstGeom>
              <a:solidFill>
                <a:srgbClr val="FF0000"/>
              </a:solidFill>
              <a:ln w="635" algn="ctr">
                <a:solidFill>
                  <a:schemeClr val="tx1"/>
                </a:solidFill>
                <a:round/>
                <a:headEnd/>
                <a:tailEnd/>
              </a:ln>
            </p:spPr>
            <p:txBody>
              <a:bodyPr/>
              <a:lstStyle/>
              <a:p>
                <a:endParaRPr lang="en-US" b="1"/>
              </a:p>
            </p:txBody>
          </p:sp>
          <p:sp>
            <p:nvSpPr>
              <p:cNvPr id="482" name="Rectangle 102"/>
              <p:cNvSpPr>
                <a:spLocks noChangeArrowheads="1"/>
              </p:cNvSpPr>
              <p:nvPr/>
            </p:nvSpPr>
            <p:spPr bwMode="auto">
              <a:xfrm>
                <a:off x="4729339" y="4789933"/>
                <a:ext cx="72508" cy="75862"/>
              </a:xfrm>
              <a:prstGeom prst="rect">
                <a:avLst/>
              </a:prstGeom>
              <a:solidFill>
                <a:srgbClr val="FF0000"/>
              </a:solidFill>
              <a:ln w="635" algn="ctr">
                <a:solidFill>
                  <a:schemeClr val="tx1"/>
                </a:solidFill>
                <a:round/>
                <a:headEnd/>
                <a:tailEnd/>
              </a:ln>
            </p:spPr>
            <p:txBody>
              <a:bodyPr/>
              <a:lstStyle/>
              <a:p>
                <a:endParaRPr lang="en-US" b="1"/>
              </a:p>
            </p:txBody>
          </p:sp>
          <p:sp>
            <p:nvSpPr>
              <p:cNvPr id="483" name="Rectangle 103"/>
              <p:cNvSpPr>
                <a:spLocks noChangeArrowheads="1"/>
              </p:cNvSpPr>
              <p:nvPr/>
            </p:nvSpPr>
            <p:spPr bwMode="auto">
              <a:xfrm>
                <a:off x="4801847" y="4789933"/>
                <a:ext cx="72508" cy="75862"/>
              </a:xfrm>
              <a:prstGeom prst="rect">
                <a:avLst/>
              </a:prstGeom>
              <a:solidFill>
                <a:srgbClr val="FF0000"/>
              </a:solidFill>
              <a:ln w="635" algn="ctr">
                <a:solidFill>
                  <a:schemeClr val="tx1"/>
                </a:solidFill>
                <a:round/>
                <a:headEnd/>
                <a:tailEnd/>
              </a:ln>
            </p:spPr>
            <p:txBody>
              <a:bodyPr/>
              <a:lstStyle/>
              <a:p>
                <a:endParaRPr lang="en-US" b="1"/>
              </a:p>
            </p:txBody>
          </p:sp>
          <p:sp>
            <p:nvSpPr>
              <p:cNvPr id="484" name="Rectangle 105"/>
              <p:cNvSpPr>
                <a:spLocks noChangeArrowheads="1"/>
              </p:cNvSpPr>
              <p:nvPr/>
            </p:nvSpPr>
            <p:spPr bwMode="auto">
              <a:xfrm>
                <a:off x="5454421" y="4789933"/>
                <a:ext cx="72508" cy="75862"/>
              </a:xfrm>
              <a:prstGeom prst="rect">
                <a:avLst/>
              </a:prstGeom>
              <a:solidFill>
                <a:srgbClr val="FF0000"/>
              </a:solidFill>
              <a:ln w="635" algn="ctr">
                <a:solidFill>
                  <a:schemeClr val="tx1"/>
                </a:solidFill>
                <a:round/>
                <a:headEnd/>
                <a:tailEnd/>
              </a:ln>
            </p:spPr>
            <p:txBody>
              <a:bodyPr/>
              <a:lstStyle/>
              <a:p>
                <a:endParaRPr lang="en-US" b="1"/>
              </a:p>
            </p:txBody>
          </p:sp>
          <p:sp>
            <p:nvSpPr>
              <p:cNvPr id="485" name="Rectangle 108"/>
              <p:cNvSpPr>
                <a:spLocks noChangeArrowheads="1"/>
              </p:cNvSpPr>
              <p:nvPr/>
            </p:nvSpPr>
            <p:spPr bwMode="auto">
              <a:xfrm>
                <a:off x="4729339" y="4941657"/>
                <a:ext cx="72508" cy="75862"/>
              </a:xfrm>
              <a:prstGeom prst="rect">
                <a:avLst/>
              </a:prstGeom>
              <a:solidFill>
                <a:srgbClr val="FF0000"/>
              </a:solidFill>
              <a:ln w="635" algn="ctr">
                <a:solidFill>
                  <a:schemeClr val="tx1"/>
                </a:solidFill>
                <a:round/>
                <a:headEnd/>
                <a:tailEnd/>
              </a:ln>
            </p:spPr>
            <p:txBody>
              <a:bodyPr/>
              <a:lstStyle/>
              <a:p>
                <a:endParaRPr lang="en-US" b="1"/>
              </a:p>
            </p:txBody>
          </p:sp>
        </p:grpSp>
        <p:sp>
          <p:nvSpPr>
            <p:cNvPr id="523" name="Right Arrow 522"/>
            <p:cNvSpPr/>
            <p:nvPr/>
          </p:nvSpPr>
          <p:spPr>
            <a:xfrm>
              <a:off x="5867400" y="2785533"/>
              <a:ext cx="1219200" cy="914400"/>
            </a:xfrm>
            <a:prstGeom prst="rightArrow">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TextBox 524"/>
            <p:cNvSpPr txBox="1"/>
            <p:nvPr/>
          </p:nvSpPr>
          <p:spPr>
            <a:xfrm>
              <a:off x="5943600" y="3014133"/>
              <a:ext cx="838200" cy="461665"/>
            </a:xfrm>
            <a:prstGeom prst="rect">
              <a:avLst/>
            </a:prstGeom>
            <a:noFill/>
          </p:spPr>
          <p:txBody>
            <a:bodyPr wrap="square" rtlCol="0">
              <a:spAutoFit/>
            </a:bodyPr>
            <a:lstStyle/>
            <a:p>
              <a:pPr algn="ctr"/>
              <a:r>
                <a:rPr lang="en-US" sz="1200" dirty="0" smtClean="0"/>
                <a:t>Remove </a:t>
              </a:r>
            </a:p>
            <a:p>
              <a:pPr algn="ctr"/>
              <a:r>
                <a:rPr lang="en-US" sz="1200" dirty="0" smtClean="0"/>
                <a:t>Enough</a:t>
              </a:r>
              <a:endParaRPr lang="en-US" sz="1200" dirty="0"/>
            </a:p>
          </p:txBody>
        </p:sp>
        <p:sp>
          <p:nvSpPr>
            <p:cNvPr id="526" name="Right Arrow 525"/>
            <p:cNvSpPr/>
            <p:nvPr/>
          </p:nvSpPr>
          <p:spPr>
            <a:xfrm>
              <a:off x="5943600" y="4766733"/>
              <a:ext cx="1219200" cy="914400"/>
            </a:xfrm>
            <a:prstGeom prst="rightArrow">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TextBox 526"/>
            <p:cNvSpPr txBox="1"/>
            <p:nvPr/>
          </p:nvSpPr>
          <p:spPr>
            <a:xfrm>
              <a:off x="6019800" y="4995333"/>
              <a:ext cx="838200" cy="461665"/>
            </a:xfrm>
            <a:prstGeom prst="rect">
              <a:avLst/>
            </a:prstGeom>
            <a:noFill/>
          </p:spPr>
          <p:txBody>
            <a:bodyPr wrap="square" rtlCol="0">
              <a:spAutoFit/>
            </a:bodyPr>
            <a:lstStyle/>
            <a:p>
              <a:pPr algn="ctr"/>
              <a:r>
                <a:rPr lang="en-US" sz="1200" dirty="0" smtClean="0"/>
                <a:t>Remove </a:t>
              </a:r>
            </a:p>
            <a:p>
              <a:pPr algn="ctr"/>
              <a:r>
                <a:rPr lang="en-US" sz="1200" dirty="0" smtClean="0"/>
                <a:t>Enough</a:t>
              </a:r>
              <a:endParaRPr lang="en-US" sz="1200" dirty="0"/>
            </a:p>
          </p:txBody>
        </p:sp>
        <p:sp>
          <p:nvSpPr>
            <p:cNvPr id="528" name="TextBox 527"/>
            <p:cNvSpPr txBox="1"/>
            <p:nvPr/>
          </p:nvSpPr>
          <p:spPr>
            <a:xfrm>
              <a:off x="6858000" y="4004733"/>
              <a:ext cx="1905000" cy="369332"/>
            </a:xfrm>
            <a:prstGeom prst="rect">
              <a:avLst/>
            </a:prstGeom>
            <a:noFill/>
          </p:spPr>
          <p:txBody>
            <a:bodyPr wrap="square" rtlCol="0">
              <a:spAutoFit/>
            </a:bodyPr>
            <a:lstStyle/>
            <a:p>
              <a:r>
                <a:rPr lang="en-US" dirty="0" smtClean="0"/>
                <a:t>Same Signature</a:t>
              </a:r>
              <a:endParaRPr lang="en-US" dirty="0"/>
            </a:p>
          </p:txBody>
        </p:sp>
      </p:grpSp>
      <p:sp>
        <p:nvSpPr>
          <p:cNvPr id="447" name="Slide Number Placeholder 446"/>
          <p:cNvSpPr>
            <a:spLocks noGrp="1"/>
          </p:cNvSpPr>
          <p:nvPr>
            <p:ph type="sldNum" sz="quarter" idx="15"/>
          </p:nvPr>
        </p:nvSpPr>
        <p:spPr/>
        <p:txBody>
          <a:bodyPr/>
          <a:lstStyle/>
          <a:p>
            <a:fld id="{2D63B8C5-3510-46A3-A367-588D93808B4C}" type="slidenum">
              <a:rPr lang="en-US" smtClean="0"/>
              <a:pPr/>
              <a:t>15</a:t>
            </a:fld>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52"/>
                                        </p:tgtEl>
                                        <p:attrNameLst>
                                          <p:attrName>style.visibility</p:attrName>
                                        </p:attrNameLst>
                                      </p:cBhvr>
                                      <p:to>
                                        <p:strVal val="visible"/>
                                      </p:to>
                                    </p:set>
                                    <p:animEffect transition="in" filter="wipe(left)">
                                      <p:cBhvr>
                                        <p:cTn id="7" dur="500"/>
                                        <p:tgtEl>
                                          <p:spTgt spid="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7467600" cy="533400"/>
          </a:xfrm>
        </p:spPr>
        <p:txBody>
          <a:bodyPr>
            <a:normAutofit fontScale="90000"/>
          </a:bodyPr>
          <a:lstStyle/>
          <a:p>
            <a:r>
              <a:rPr lang="en-US" dirty="0" smtClean="0"/>
              <a:t>Key Idea 3: Locating Potential Windows</a:t>
            </a:r>
            <a:endParaRPr lang="en-US" dirty="0"/>
          </a:p>
        </p:txBody>
      </p:sp>
      <p:sp>
        <p:nvSpPr>
          <p:cNvPr id="3" name="Content Placeholder 2"/>
          <p:cNvSpPr>
            <a:spLocks noGrp="1"/>
          </p:cNvSpPr>
          <p:nvPr>
            <p:ph sz="quarter" idx="1"/>
          </p:nvPr>
        </p:nvSpPr>
        <p:spPr>
          <a:xfrm>
            <a:off x="381000" y="1143000"/>
            <a:ext cx="8077200" cy="5330952"/>
          </a:xfrm>
        </p:spPr>
        <p:txBody>
          <a:bodyPr/>
          <a:lstStyle/>
          <a:p>
            <a:pPr marL="457200" indent="-457200"/>
            <a:r>
              <a:rPr lang="en-US" dirty="0" smtClean="0"/>
              <a:t>Humans easily locate the position of figures. How? </a:t>
            </a:r>
          </a:p>
          <a:p>
            <a:pPr>
              <a:buNone/>
            </a:pPr>
            <a:endParaRPr lang="en-US" dirty="0"/>
          </a:p>
        </p:txBody>
      </p:sp>
      <p:grpSp>
        <p:nvGrpSpPr>
          <p:cNvPr id="5" name="Group 23"/>
          <p:cNvGrpSpPr>
            <a:grpSpLocks/>
          </p:cNvGrpSpPr>
          <p:nvPr/>
        </p:nvGrpSpPr>
        <p:grpSpPr bwMode="auto">
          <a:xfrm>
            <a:off x="228600" y="2057400"/>
            <a:ext cx="5116286" cy="4385355"/>
            <a:chOff x="774700" y="2418759"/>
            <a:chExt cx="2947116" cy="2456453"/>
          </a:xfrm>
        </p:grpSpPr>
        <p:pic>
          <p:nvPicPr>
            <p:cNvPr id="6" name="Picture 31" descr="FIgure4-new.bmp"/>
            <p:cNvPicPr>
              <a:picLocks noChangeAspect="1"/>
            </p:cNvPicPr>
            <p:nvPr/>
          </p:nvPicPr>
          <p:blipFill>
            <a:blip r:embed="rId3" cstate="print"/>
            <a:srcRect/>
            <a:stretch>
              <a:fillRect/>
            </a:stretch>
          </p:blipFill>
          <p:spPr bwMode="auto">
            <a:xfrm>
              <a:off x="774700" y="2418759"/>
              <a:ext cx="2947116" cy="2456453"/>
            </a:xfrm>
            <a:prstGeom prst="rect">
              <a:avLst/>
            </a:prstGeom>
            <a:noFill/>
            <a:ln w="9525">
              <a:noFill/>
              <a:miter lim="800000"/>
              <a:headEnd/>
              <a:tailEnd/>
            </a:ln>
          </p:spPr>
        </p:pic>
        <p:sp>
          <p:nvSpPr>
            <p:cNvPr id="7" name="Line 19"/>
            <p:cNvSpPr>
              <a:spLocks noChangeShapeType="1"/>
            </p:cNvSpPr>
            <p:nvPr/>
          </p:nvSpPr>
          <p:spPr bwMode="auto">
            <a:xfrm flipH="1">
              <a:off x="1189038" y="4503738"/>
              <a:ext cx="2468563" cy="365125"/>
            </a:xfrm>
            <a:prstGeom prst="line">
              <a:avLst/>
            </a:prstGeom>
            <a:noFill/>
            <a:ln w="9525">
              <a:solidFill>
                <a:schemeClr val="tx1"/>
              </a:solidFill>
              <a:round/>
              <a:headEnd/>
              <a:tailEnd/>
            </a:ln>
          </p:spPr>
          <p:txBody>
            <a:bodyPr/>
            <a:lstStyle/>
            <a:p>
              <a:endParaRPr lang="en-US"/>
            </a:p>
          </p:txBody>
        </p:sp>
        <p:sp>
          <p:nvSpPr>
            <p:cNvPr id="8" name="Line 20"/>
            <p:cNvSpPr>
              <a:spLocks noChangeShapeType="1"/>
            </p:cNvSpPr>
            <p:nvPr/>
          </p:nvSpPr>
          <p:spPr bwMode="auto">
            <a:xfrm flipV="1">
              <a:off x="1189038" y="4457700"/>
              <a:ext cx="0" cy="412750"/>
            </a:xfrm>
            <a:prstGeom prst="line">
              <a:avLst/>
            </a:prstGeom>
            <a:noFill/>
            <a:ln w="9525">
              <a:solidFill>
                <a:schemeClr val="tx1"/>
              </a:solidFill>
              <a:round/>
              <a:headEnd/>
              <a:tailEnd/>
            </a:ln>
          </p:spPr>
          <p:txBody>
            <a:bodyPr/>
            <a:lstStyle/>
            <a:p>
              <a:endParaRPr lang="en-US"/>
            </a:p>
          </p:txBody>
        </p:sp>
        <p:sp>
          <p:nvSpPr>
            <p:cNvPr id="9" name="Line 21"/>
            <p:cNvSpPr>
              <a:spLocks noChangeShapeType="1"/>
            </p:cNvSpPr>
            <p:nvPr/>
          </p:nvSpPr>
          <p:spPr bwMode="auto">
            <a:xfrm flipV="1">
              <a:off x="1235075" y="4275760"/>
              <a:ext cx="2400300" cy="350838"/>
            </a:xfrm>
            <a:prstGeom prst="line">
              <a:avLst/>
            </a:prstGeom>
            <a:noFill/>
            <a:ln w="9525">
              <a:solidFill>
                <a:srgbClr val="FF0000"/>
              </a:solidFill>
              <a:round/>
              <a:headEnd/>
              <a:tailEnd/>
            </a:ln>
          </p:spPr>
          <p:txBody>
            <a:bodyPr/>
            <a:lstStyle/>
            <a:p>
              <a:endParaRPr lang="en-US"/>
            </a:p>
          </p:txBody>
        </p:sp>
        <p:sp>
          <p:nvSpPr>
            <p:cNvPr id="10" name="Down Arrow 9"/>
            <p:cNvSpPr>
              <a:spLocks noChangeArrowheads="1"/>
            </p:cNvSpPr>
            <p:nvPr/>
          </p:nvSpPr>
          <p:spPr bwMode="auto">
            <a:xfrm>
              <a:off x="1698625" y="4319587"/>
              <a:ext cx="47625" cy="45719"/>
            </a:xfrm>
            <a:prstGeom prst="downArrow">
              <a:avLst>
                <a:gd name="adj1" fmla="val 50000"/>
                <a:gd name="adj2" fmla="val 50000"/>
              </a:avLst>
            </a:prstGeom>
            <a:noFill/>
            <a:ln w="6350" algn="ctr">
              <a:solidFill>
                <a:srgbClr val="FF0000"/>
              </a:solidFill>
              <a:round/>
              <a:headEnd/>
              <a:tailEnd/>
            </a:ln>
          </p:spPr>
          <p:txBody>
            <a:bodyPr/>
            <a:lstStyle/>
            <a:p>
              <a:endParaRPr lang="en-US"/>
            </a:p>
          </p:txBody>
        </p:sp>
        <p:sp>
          <p:nvSpPr>
            <p:cNvPr id="11" name="Down Arrow 10"/>
            <p:cNvSpPr>
              <a:spLocks noChangeArrowheads="1"/>
            </p:cNvSpPr>
            <p:nvPr/>
          </p:nvSpPr>
          <p:spPr bwMode="auto">
            <a:xfrm>
              <a:off x="2212975" y="4257675"/>
              <a:ext cx="47625" cy="45719"/>
            </a:xfrm>
            <a:prstGeom prst="downArrow">
              <a:avLst>
                <a:gd name="adj1" fmla="val 50000"/>
                <a:gd name="adj2" fmla="val 50000"/>
              </a:avLst>
            </a:prstGeom>
            <a:noFill/>
            <a:ln w="6350" algn="ctr">
              <a:solidFill>
                <a:srgbClr val="FF0000"/>
              </a:solidFill>
              <a:round/>
              <a:headEnd/>
              <a:tailEnd/>
            </a:ln>
          </p:spPr>
          <p:txBody>
            <a:bodyPr/>
            <a:lstStyle/>
            <a:p>
              <a:endParaRPr lang="en-US"/>
            </a:p>
          </p:txBody>
        </p:sp>
        <p:sp>
          <p:nvSpPr>
            <p:cNvPr id="12" name="Down Arrow 13"/>
            <p:cNvSpPr>
              <a:spLocks noChangeArrowheads="1"/>
            </p:cNvSpPr>
            <p:nvPr/>
          </p:nvSpPr>
          <p:spPr bwMode="auto">
            <a:xfrm>
              <a:off x="2679700" y="4267200"/>
              <a:ext cx="47625" cy="45719"/>
            </a:xfrm>
            <a:prstGeom prst="downArrow">
              <a:avLst>
                <a:gd name="adj1" fmla="val 50000"/>
                <a:gd name="adj2" fmla="val 50000"/>
              </a:avLst>
            </a:prstGeom>
            <a:noFill/>
            <a:ln w="6350" algn="ctr">
              <a:solidFill>
                <a:srgbClr val="FF0000"/>
              </a:solidFill>
              <a:round/>
              <a:headEnd/>
              <a:tailEnd/>
            </a:ln>
          </p:spPr>
          <p:txBody>
            <a:bodyPr/>
            <a:lstStyle/>
            <a:p>
              <a:endParaRPr lang="en-US"/>
            </a:p>
          </p:txBody>
        </p:sp>
        <p:sp>
          <p:nvSpPr>
            <p:cNvPr id="13" name="Down Arrow 14"/>
            <p:cNvSpPr>
              <a:spLocks noChangeArrowheads="1"/>
            </p:cNvSpPr>
            <p:nvPr/>
          </p:nvSpPr>
          <p:spPr bwMode="auto">
            <a:xfrm>
              <a:off x="3086100" y="4241800"/>
              <a:ext cx="47625" cy="45719"/>
            </a:xfrm>
            <a:prstGeom prst="downArrow">
              <a:avLst>
                <a:gd name="adj1" fmla="val 50000"/>
                <a:gd name="adj2" fmla="val 50000"/>
              </a:avLst>
            </a:prstGeom>
            <a:noFill/>
            <a:ln w="6350" algn="ctr">
              <a:solidFill>
                <a:srgbClr val="FF0000"/>
              </a:solidFill>
              <a:round/>
              <a:headEnd/>
              <a:tailEnd/>
            </a:ln>
          </p:spPr>
          <p:txBody>
            <a:bodyPr/>
            <a:lstStyle/>
            <a:p>
              <a:endParaRPr lang="en-US"/>
            </a:p>
          </p:txBody>
        </p:sp>
        <p:sp>
          <p:nvSpPr>
            <p:cNvPr id="14" name="Down Arrow 15"/>
            <p:cNvSpPr>
              <a:spLocks noChangeArrowheads="1"/>
            </p:cNvSpPr>
            <p:nvPr/>
          </p:nvSpPr>
          <p:spPr bwMode="auto">
            <a:xfrm>
              <a:off x="3244850" y="4181475"/>
              <a:ext cx="47625" cy="45719"/>
            </a:xfrm>
            <a:prstGeom prst="downArrow">
              <a:avLst>
                <a:gd name="adj1" fmla="val 50000"/>
                <a:gd name="adj2" fmla="val 50000"/>
              </a:avLst>
            </a:prstGeom>
            <a:noFill/>
            <a:ln w="6350" algn="ctr">
              <a:solidFill>
                <a:srgbClr val="FF0000"/>
              </a:solidFill>
              <a:round/>
              <a:headEnd/>
              <a:tailEnd/>
            </a:ln>
          </p:spPr>
          <p:txBody>
            <a:bodyPr/>
            <a:lstStyle/>
            <a:p>
              <a:endParaRPr lang="en-US"/>
            </a:p>
          </p:txBody>
        </p:sp>
        <p:sp>
          <p:nvSpPr>
            <p:cNvPr id="15" name="Down Arrow 18"/>
            <p:cNvSpPr>
              <a:spLocks noChangeArrowheads="1"/>
            </p:cNvSpPr>
            <p:nvPr/>
          </p:nvSpPr>
          <p:spPr bwMode="auto">
            <a:xfrm>
              <a:off x="3171825" y="4200525"/>
              <a:ext cx="47625" cy="45719"/>
            </a:xfrm>
            <a:prstGeom prst="downArrow">
              <a:avLst>
                <a:gd name="adj1" fmla="val 50000"/>
                <a:gd name="adj2" fmla="val 50000"/>
              </a:avLst>
            </a:prstGeom>
            <a:noFill/>
            <a:ln w="6350" algn="ctr">
              <a:solidFill>
                <a:srgbClr val="FF0000"/>
              </a:solidFill>
              <a:round/>
              <a:headEnd/>
              <a:tailEnd/>
            </a:ln>
          </p:spPr>
          <p:txBody>
            <a:bodyPr/>
            <a:lstStyle/>
            <a:p>
              <a:endParaRPr lang="en-US"/>
            </a:p>
          </p:txBody>
        </p:sp>
      </p:grpSp>
      <p:sp>
        <p:nvSpPr>
          <p:cNvPr id="16" name="TextBox 15"/>
          <p:cNvSpPr txBox="1"/>
          <p:nvPr/>
        </p:nvSpPr>
        <p:spPr>
          <a:xfrm>
            <a:off x="5257800" y="2514600"/>
            <a:ext cx="3124200" cy="646331"/>
          </a:xfrm>
          <a:prstGeom prst="rect">
            <a:avLst/>
          </a:prstGeom>
          <a:noFill/>
        </p:spPr>
        <p:txBody>
          <a:bodyPr wrap="square" rtlCol="0">
            <a:spAutoFit/>
          </a:bodyPr>
          <a:lstStyle/>
          <a:p>
            <a:pPr algn="ctr"/>
            <a:r>
              <a:rPr lang="en-US" dirty="0" smtClean="0"/>
              <a:t>Document contain black and white pixels.</a:t>
            </a:r>
            <a:endParaRPr lang="en-US" dirty="0"/>
          </a:p>
        </p:txBody>
      </p:sp>
      <p:sp>
        <p:nvSpPr>
          <p:cNvPr id="17" name="TextBox 16"/>
          <p:cNvSpPr txBox="1"/>
          <p:nvPr/>
        </p:nvSpPr>
        <p:spPr>
          <a:xfrm>
            <a:off x="5486400" y="3733800"/>
            <a:ext cx="3429000" cy="646331"/>
          </a:xfrm>
          <a:prstGeom prst="rect">
            <a:avLst/>
          </a:prstGeom>
          <a:noFill/>
        </p:spPr>
        <p:txBody>
          <a:bodyPr wrap="square" rtlCol="0">
            <a:spAutoFit/>
          </a:bodyPr>
          <a:lstStyle/>
          <a:p>
            <a:pPr algn="ctr"/>
            <a:r>
              <a:rPr lang="en-US" dirty="0" smtClean="0"/>
              <a:t>Summation number of black pixels around a fix pixel.</a:t>
            </a:r>
            <a:endParaRPr lang="en-US" dirty="0"/>
          </a:p>
        </p:txBody>
      </p:sp>
      <p:sp>
        <p:nvSpPr>
          <p:cNvPr id="18" name="TextBox 17"/>
          <p:cNvSpPr txBox="1"/>
          <p:nvPr/>
        </p:nvSpPr>
        <p:spPr>
          <a:xfrm>
            <a:off x="5715000" y="4876800"/>
            <a:ext cx="3429000" cy="646331"/>
          </a:xfrm>
          <a:prstGeom prst="rect">
            <a:avLst/>
          </a:prstGeom>
          <a:noFill/>
        </p:spPr>
        <p:txBody>
          <a:bodyPr wrap="square" rtlCol="0">
            <a:spAutoFit/>
          </a:bodyPr>
          <a:lstStyle/>
          <a:p>
            <a:pPr algn="ctr"/>
            <a:r>
              <a:rPr lang="en-US" dirty="0" smtClean="0"/>
              <a:t>Remove noise by threshold and adjust the position.</a:t>
            </a:r>
            <a:endParaRPr lang="en-US" dirty="0"/>
          </a:p>
        </p:txBody>
      </p:sp>
      <p:sp>
        <p:nvSpPr>
          <p:cNvPr id="19" name="Right Arrow 18"/>
          <p:cNvSpPr/>
          <p:nvPr/>
        </p:nvSpPr>
        <p:spPr>
          <a:xfrm flipH="1">
            <a:off x="4800600" y="2667000"/>
            <a:ext cx="609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flipH="1">
            <a:off x="5029200" y="3886200"/>
            <a:ext cx="609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flipH="1">
            <a:off x="5334000" y="5105400"/>
            <a:ext cx="609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5257800" y="1905000"/>
            <a:ext cx="2438400" cy="400110"/>
          </a:xfrm>
          <a:prstGeom prst="rect">
            <a:avLst/>
          </a:prstGeom>
          <a:noFill/>
        </p:spPr>
        <p:txBody>
          <a:bodyPr wrap="square" rtlCol="0">
            <a:spAutoFit/>
          </a:bodyPr>
          <a:lstStyle/>
          <a:p>
            <a:pPr algn="ctr"/>
            <a:r>
              <a:rPr lang="en-US" sz="2000" dirty="0" smtClean="0">
                <a:solidFill>
                  <a:srgbClr val="0070C0"/>
                </a:solidFill>
              </a:rPr>
              <a:t>Our observation ...</a:t>
            </a:r>
            <a:endParaRPr lang="en-US" sz="2000" dirty="0">
              <a:solidFill>
                <a:srgbClr val="0070C0"/>
              </a:solidFill>
            </a:endParaRPr>
          </a:p>
        </p:txBody>
      </p:sp>
      <p:sp>
        <p:nvSpPr>
          <p:cNvPr id="25" name="Slide Number Placeholder 24"/>
          <p:cNvSpPr>
            <a:spLocks noGrp="1"/>
          </p:cNvSpPr>
          <p:nvPr>
            <p:ph type="sldNum" sz="quarter" idx="15"/>
          </p:nvPr>
        </p:nvSpPr>
        <p:spPr/>
        <p:txBody>
          <a:bodyPr/>
          <a:lstStyle/>
          <a:p>
            <a:fld id="{2D63B8C5-3510-46A3-A367-588D93808B4C}" type="slidenum">
              <a:rPr lang="en-US" smtClean="0"/>
              <a:pPr/>
              <a:t>16</a:t>
            </a:fld>
            <a:endParaRPr lang="en-US"/>
          </a:p>
        </p:txBody>
      </p:sp>
      <p:sp>
        <p:nvSpPr>
          <p:cNvPr id="26" name="TextBox 25"/>
          <p:cNvSpPr txBox="1"/>
          <p:nvPr/>
        </p:nvSpPr>
        <p:spPr>
          <a:xfrm>
            <a:off x="694944" y="6425184"/>
            <a:ext cx="7973568" cy="369332"/>
          </a:xfrm>
          <a:prstGeom prst="rect">
            <a:avLst/>
          </a:prstGeom>
          <a:solidFill>
            <a:srgbClr val="FFC000"/>
          </a:solidFill>
          <a:ln>
            <a:solidFill>
              <a:srgbClr val="FF0000"/>
            </a:solidFill>
          </a:ln>
        </p:spPr>
        <p:txBody>
          <a:bodyPr wrap="square" rtlCol="0">
            <a:spAutoFit/>
          </a:bodyPr>
          <a:lstStyle/>
          <a:p>
            <a:r>
              <a:rPr lang="en-US" b="1" dirty="0" smtClean="0">
                <a:solidFill>
                  <a:srgbClr val="0070C0"/>
                </a:solidFill>
              </a:rPr>
              <a:t>Search space is reduced from ~20,000 to ~20 potential windows.</a:t>
            </a:r>
            <a:endParaRPr lang="en-US" b="1" dirty="0">
              <a:solidFill>
                <a:srgbClr val="0070C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ox(out)">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9"/>
          <p:cNvGrpSpPr/>
          <p:nvPr/>
        </p:nvGrpSpPr>
        <p:grpSpPr>
          <a:xfrm>
            <a:off x="1149350" y="4689475"/>
            <a:ext cx="822326" cy="530225"/>
            <a:chOff x="1044574" y="4594225"/>
            <a:chExt cx="924135" cy="593030"/>
          </a:xfrm>
        </p:grpSpPr>
        <p:pic>
          <p:nvPicPr>
            <p:cNvPr id="43" name="Picture 7"/>
            <p:cNvPicPr>
              <a:picLocks noChangeAspect="1" noChangeArrowheads="1"/>
            </p:cNvPicPr>
            <p:nvPr/>
          </p:nvPicPr>
          <p:blipFill>
            <a:blip r:embed="rId2" cstate="print"/>
            <a:srcRect/>
            <a:stretch>
              <a:fillRect/>
            </a:stretch>
          </p:blipFill>
          <p:spPr bwMode="auto">
            <a:xfrm>
              <a:off x="1600201" y="4600575"/>
              <a:ext cx="368508" cy="561975"/>
            </a:xfrm>
            <a:prstGeom prst="rect">
              <a:avLst/>
            </a:prstGeom>
            <a:noFill/>
            <a:ln w="9525">
              <a:noFill/>
              <a:miter lim="800000"/>
              <a:headEnd/>
              <a:tailEnd/>
            </a:ln>
          </p:spPr>
        </p:pic>
        <p:pic>
          <p:nvPicPr>
            <p:cNvPr id="44" name="Picture 8"/>
            <p:cNvPicPr>
              <a:picLocks noChangeAspect="1" noChangeArrowheads="1"/>
            </p:cNvPicPr>
            <p:nvPr/>
          </p:nvPicPr>
          <p:blipFill>
            <a:blip r:embed="rId3" cstate="print"/>
            <a:srcRect/>
            <a:stretch>
              <a:fillRect/>
            </a:stretch>
          </p:blipFill>
          <p:spPr bwMode="auto">
            <a:xfrm>
              <a:off x="1044574" y="4594225"/>
              <a:ext cx="441325" cy="593030"/>
            </a:xfrm>
            <a:prstGeom prst="rect">
              <a:avLst/>
            </a:prstGeom>
            <a:noFill/>
            <a:ln w="9525">
              <a:noFill/>
              <a:miter lim="800000"/>
              <a:headEnd/>
              <a:tailEnd/>
            </a:ln>
          </p:spPr>
        </p:pic>
      </p:grpSp>
      <p:sp>
        <p:nvSpPr>
          <p:cNvPr id="2" name="Title 1"/>
          <p:cNvSpPr>
            <a:spLocks noGrp="1"/>
          </p:cNvSpPr>
          <p:nvPr>
            <p:ph type="title"/>
          </p:nvPr>
        </p:nvSpPr>
        <p:spPr>
          <a:xfrm>
            <a:off x="457200" y="274638"/>
            <a:ext cx="7467600" cy="715962"/>
          </a:xfrm>
        </p:spPr>
        <p:txBody>
          <a:bodyPr/>
          <a:lstStyle/>
          <a:p>
            <a:r>
              <a:rPr lang="en-US" dirty="0" smtClean="0"/>
              <a:t>Overview of Proposed Algorithm</a:t>
            </a:r>
            <a:endParaRPr lang="en-US" dirty="0"/>
          </a:p>
        </p:txBody>
      </p:sp>
      <p:pic>
        <p:nvPicPr>
          <p:cNvPr id="4099" name="Picture 3"/>
          <p:cNvPicPr>
            <a:picLocks noChangeAspect="1" noChangeArrowheads="1"/>
          </p:cNvPicPr>
          <p:nvPr/>
        </p:nvPicPr>
        <p:blipFill>
          <a:blip r:embed="rId4" cstate="print"/>
          <a:srcRect/>
          <a:stretch>
            <a:fillRect/>
          </a:stretch>
        </p:blipFill>
        <p:spPr bwMode="auto">
          <a:xfrm>
            <a:off x="533400" y="1371600"/>
            <a:ext cx="1885735" cy="2590800"/>
          </a:xfrm>
          <a:prstGeom prst="rect">
            <a:avLst/>
          </a:prstGeom>
          <a:noFill/>
          <a:ln w="9525">
            <a:solidFill>
              <a:srgbClr val="002060"/>
            </a:solidFill>
            <a:miter lim="800000"/>
            <a:headEnd/>
            <a:tailEnd/>
          </a:ln>
        </p:spPr>
      </p:pic>
      <p:pic>
        <p:nvPicPr>
          <p:cNvPr id="4101" name="Picture 5"/>
          <p:cNvPicPr>
            <a:picLocks noChangeAspect="1" noChangeArrowheads="1"/>
          </p:cNvPicPr>
          <p:nvPr/>
        </p:nvPicPr>
        <p:blipFill>
          <a:blip r:embed="rId5" cstate="print"/>
          <a:srcRect/>
          <a:stretch>
            <a:fillRect/>
          </a:stretch>
        </p:blipFill>
        <p:spPr bwMode="auto">
          <a:xfrm>
            <a:off x="3429000" y="1371600"/>
            <a:ext cx="1852501" cy="2562225"/>
          </a:xfrm>
          <a:prstGeom prst="rect">
            <a:avLst/>
          </a:prstGeom>
          <a:noFill/>
          <a:ln w="9525">
            <a:solidFill>
              <a:srgbClr val="002060"/>
            </a:solidFill>
            <a:miter lim="800000"/>
            <a:headEnd/>
            <a:tailEnd/>
          </a:ln>
        </p:spPr>
      </p:pic>
      <p:sp>
        <p:nvSpPr>
          <p:cNvPr id="9" name="Right Arrow 8"/>
          <p:cNvSpPr/>
          <p:nvPr/>
        </p:nvSpPr>
        <p:spPr>
          <a:xfrm>
            <a:off x="2590800" y="2286000"/>
            <a:ext cx="685800" cy="6858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362200" y="1752600"/>
            <a:ext cx="1066800" cy="523220"/>
          </a:xfrm>
          <a:prstGeom prst="rect">
            <a:avLst/>
          </a:prstGeom>
          <a:noFill/>
        </p:spPr>
        <p:txBody>
          <a:bodyPr wrap="square" rtlCol="0">
            <a:spAutoFit/>
          </a:bodyPr>
          <a:lstStyle/>
          <a:p>
            <a:pPr algn="ctr"/>
            <a:r>
              <a:rPr lang="en-US" sz="1400" dirty="0" smtClean="0"/>
              <a:t>Down</a:t>
            </a:r>
          </a:p>
          <a:p>
            <a:pPr algn="ctr"/>
            <a:r>
              <a:rPr lang="en-US" sz="1400" dirty="0" smtClean="0"/>
              <a:t>Sampling</a:t>
            </a:r>
            <a:endParaRPr lang="en-US" sz="1400" dirty="0"/>
          </a:p>
        </p:txBody>
      </p:sp>
      <p:pic>
        <p:nvPicPr>
          <p:cNvPr id="4102" name="Picture 6"/>
          <p:cNvPicPr>
            <a:picLocks noChangeAspect="1" noChangeArrowheads="1"/>
          </p:cNvPicPr>
          <p:nvPr/>
        </p:nvPicPr>
        <p:blipFill>
          <a:blip r:embed="rId6" cstate="print"/>
          <a:srcRect/>
          <a:stretch>
            <a:fillRect/>
          </a:stretch>
        </p:blipFill>
        <p:spPr bwMode="auto">
          <a:xfrm>
            <a:off x="6477000" y="1371600"/>
            <a:ext cx="1796663" cy="2590800"/>
          </a:xfrm>
          <a:prstGeom prst="rect">
            <a:avLst/>
          </a:prstGeom>
          <a:noFill/>
          <a:ln w="9525">
            <a:solidFill>
              <a:srgbClr val="002060"/>
            </a:solidFill>
            <a:miter lim="800000"/>
            <a:headEnd/>
            <a:tailEnd/>
          </a:ln>
        </p:spPr>
      </p:pic>
      <p:sp>
        <p:nvSpPr>
          <p:cNvPr id="13" name="Right Arrow 12"/>
          <p:cNvSpPr/>
          <p:nvPr/>
        </p:nvSpPr>
        <p:spPr>
          <a:xfrm>
            <a:off x="5562600" y="2286000"/>
            <a:ext cx="685800" cy="6858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334000" y="1600200"/>
            <a:ext cx="1066800" cy="738664"/>
          </a:xfrm>
          <a:prstGeom prst="rect">
            <a:avLst/>
          </a:prstGeom>
          <a:noFill/>
        </p:spPr>
        <p:txBody>
          <a:bodyPr wrap="square" rtlCol="0">
            <a:spAutoFit/>
          </a:bodyPr>
          <a:lstStyle/>
          <a:p>
            <a:pPr algn="ctr"/>
            <a:r>
              <a:rPr lang="en-US" sz="1400" dirty="0" smtClean="0"/>
              <a:t>Locate</a:t>
            </a:r>
          </a:p>
          <a:p>
            <a:pPr algn="ctr"/>
            <a:r>
              <a:rPr lang="en-US" sz="1400" dirty="0" smtClean="0"/>
              <a:t>Potential</a:t>
            </a:r>
          </a:p>
          <a:p>
            <a:pPr algn="ctr"/>
            <a:r>
              <a:rPr lang="en-US" sz="1400" dirty="0" smtClean="0"/>
              <a:t>Windows</a:t>
            </a:r>
            <a:endParaRPr lang="en-US" sz="1400" dirty="0"/>
          </a:p>
        </p:txBody>
      </p:sp>
      <p:sp>
        <p:nvSpPr>
          <p:cNvPr id="15" name="Bent Arrow 14"/>
          <p:cNvSpPr/>
          <p:nvPr/>
        </p:nvSpPr>
        <p:spPr>
          <a:xfrm rot="10800000">
            <a:off x="6705600" y="4343400"/>
            <a:ext cx="1143000" cy="1143000"/>
          </a:xfrm>
          <a:prstGeom prst="ben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Box 15"/>
          <p:cNvSpPr txBox="1"/>
          <p:nvPr/>
        </p:nvSpPr>
        <p:spPr>
          <a:xfrm>
            <a:off x="6629400" y="4572000"/>
            <a:ext cx="1066800" cy="307777"/>
          </a:xfrm>
          <a:prstGeom prst="rect">
            <a:avLst/>
          </a:prstGeom>
          <a:noFill/>
        </p:spPr>
        <p:txBody>
          <a:bodyPr wrap="square" rtlCol="0">
            <a:spAutoFit/>
          </a:bodyPr>
          <a:lstStyle/>
          <a:p>
            <a:pPr algn="ctr"/>
            <a:r>
              <a:rPr lang="en-US" sz="1400" dirty="0" smtClean="0"/>
              <a:t>Hashing</a:t>
            </a:r>
            <a:endParaRPr lang="en-US" sz="1400" dirty="0"/>
          </a:p>
        </p:txBody>
      </p:sp>
      <p:grpSp>
        <p:nvGrpSpPr>
          <p:cNvPr id="5" name="Group 49"/>
          <p:cNvGrpSpPr/>
          <p:nvPr/>
        </p:nvGrpSpPr>
        <p:grpSpPr>
          <a:xfrm>
            <a:off x="2743200" y="4038600"/>
            <a:ext cx="3886200" cy="2819400"/>
            <a:chOff x="2743200" y="4038600"/>
            <a:chExt cx="3886200" cy="2819400"/>
          </a:xfrm>
        </p:grpSpPr>
        <p:sp>
          <p:nvSpPr>
            <p:cNvPr id="17" name="Cloud 16"/>
            <p:cNvSpPr/>
            <p:nvPr/>
          </p:nvSpPr>
          <p:spPr>
            <a:xfrm>
              <a:off x="2743200" y="4038600"/>
              <a:ext cx="3886200" cy="2819400"/>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gnetic Disk 17"/>
            <p:cNvSpPr/>
            <p:nvPr/>
          </p:nvSpPr>
          <p:spPr>
            <a:xfrm>
              <a:off x="3429000" y="4724400"/>
              <a:ext cx="457200" cy="381000"/>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agnetic Disk 18"/>
            <p:cNvSpPr/>
            <p:nvPr/>
          </p:nvSpPr>
          <p:spPr>
            <a:xfrm>
              <a:off x="4114800" y="4724400"/>
              <a:ext cx="457200" cy="381000"/>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Magnetic Disk 19"/>
            <p:cNvSpPr/>
            <p:nvPr/>
          </p:nvSpPr>
          <p:spPr>
            <a:xfrm>
              <a:off x="4724400" y="4724400"/>
              <a:ext cx="457200" cy="381000"/>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Magnetic Disk 20"/>
            <p:cNvSpPr/>
            <p:nvPr/>
          </p:nvSpPr>
          <p:spPr>
            <a:xfrm>
              <a:off x="5334000" y="4724400"/>
              <a:ext cx="457200" cy="381000"/>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Magnetic Disk 21"/>
            <p:cNvSpPr/>
            <p:nvPr/>
          </p:nvSpPr>
          <p:spPr>
            <a:xfrm>
              <a:off x="3657600" y="5257800"/>
              <a:ext cx="457200" cy="381000"/>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Magnetic Disk 22"/>
            <p:cNvSpPr/>
            <p:nvPr/>
          </p:nvSpPr>
          <p:spPr>
            <a:xfrm>
              <a:off x="4267200" y="5257800"/>
              <a:ext cx="457200" cy="381000"/>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gnetic Disk 23"/>
            <p:cNvSpPr/>
            <p:nvPr/>
          </p:nvSpPr>
          <p:spPr>
            <a:xfrm>
              <a:off x="4953000" y="5257800"/>
              <a:ext cx="457200" cy="381000"/>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Magnetic Disk 24"/>
            <p:cNvSpPr/>
            <p:nvPr/>
          </p:nvSpPr>
          <p:spPr>
            <a:xfrm>
              <a:off x="5562600" y="5257800"/>
              <a:ext cx="457200" cy="381000"/>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Magnetic Disk 25"/>
            <p:cNvSpPr/>
            <p:nvPr/>
          </p:nvSpPr>
          <p:spPr>
            <a:xfrm>
              <a:off x="3352800" y="5791200"/>
              <a:ext cx="457200" cy="381000"/>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Magnetic Disk 26"/>
            <p:cNvSpPr/>
            <p:nvPr/>
          </p:nvSpPr>
          <p:spPr>
            <a:xfrm>
              <a:off x="3962400" y="5791200"/>
              <a:ext cx="457200" cy="381000"/>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Magnetic Disk 27"/>
            <p:cNvSpPr/>
            <p:nvPr/>
          </p:nvSpPr>
          <p:spPr>
            <a:xfrm>
              <a:off x="4572000" y="5791200"/>
              <a:ext cx="457200" cy="381000"/>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Magnetic Disk 28"/>
            <p:cNvSpPr/>
            <p:nvPr/>
          </p:nvSpPr>
          <p:spPr>
            <a:xfrm>
              <a:off x="5257800" y="5791200"/>
              <a:ext cx="457200" cy="381000"/>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Magnetic Disk 29"/>
            <p:cNvSpPr/>
            <p:nvPr/>
          </p:nvSpPr>
          <p:spPr>
            <a:xfrm>
              <a:off x="5943600" y="4724400"/>
              <a:ext cx="457200" cy="381000"/>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114800" y="4343400"/>
              <a:ext cx="1828800" cy="307777"/>
            </a:xfrm>
            <a:prstGeom prst="rect">
              <a:avLst/>
            </a:prstGeom>
            <a:noFill/>
          </p:spPr>
          <p:txBody>
            <a:bodyPr wrap="square" rtlCol="0">
              <a:spAutoFit/>
            </a:bodyPr>
            <a:lstStyle/>
            <a:p>
              <a:pPr algn="ctr"/>
              <a:r>
                <a:rPr lang="en-US" sz="1400" dirty="0" smtClean="0"/>
                <a:t>Hash Signature</a:t>
              </a:r>
              <a:endParaRPr lang="en-US" sz="1400" dirty="0"/>
            </a:p>
          </p:txBody>
        </p:sp>
      </p:grpSp>
      <p:sp>
        <p:nvSpPr>
          <p:cNvPr id="49" name="TextBox 48"/>
          <p:cNvSpPr txBox="1"/>
          <p:nvPr/>
        </p:nvSpPr>
        <p:spPr>
          <a:xfrm>
            <a:off x="685800" y="5715000"/>
            <a:ext cx="2057400" cy="923330"/>
          </a:xfrm>
          <a:prstGeom prst="rect">
            <a:avLst/>
          </a:prstGeom>
          <a:noFill/>
        </p:spPr>
        <p:txBody>
          <a:bodyPr wrap="square" rtlCol="0">
            <a:spAutoFit/>
          </a:bodyPr>
          <a:lstStyle/>
          <a:p>
            <a:pPr algn="ctr"/>
            <a:r>
              <a:rPr lang="en-US" dirty="0" smtClean="0"/>
              <a:t>Compute all pair distances</a:t>
            </a:r>
            <a:endParaRPr lang="en-US" dirty="0"/>
          </a:p>
          <a:p>
            <a:pPr algn="ctr"/>
            <a:r>
              <a:rPr lang="en-US" dirty="0" smtClean="0"/>
              <a:t>(GHT distance)</a:t>
            </a:r>
          </a:p>
        </p:txBody>
      </p:sp>
      <p:sp>
        <p:nvSpPr>
          <p:cNvPr id="40" name="Slide Number Placeholder 39"/>
          <p:cNvSpPr>
            <a:spLocks noGrp="1"/>
          </p:cNvSpPr>
          <p:nvPr>
            <p:ph type="sldNum" sz="quarter" idx="15"/>
          </p:nvPr>
        </p:nvSpPr>
        <p:spPr/>
        <p:txBody>
          <a:bodyPr/>
          <a:lstStyle/>
          <a:p>
            <a:fld id="{2D63B8C5-3510-46A3-A367-588D93808B4C}" type="slidenum">
              <a:rPr lang="en-US" smtClean="0"/>
              <a:pPr/>
              <a:t>17</a:t>
            </a:fld>
            <a:endParaRPr lang="en-US"/>
          </a:p>
        </p:txBody>
      </p:sp>
      <p:grpSp>
        <p:nvGrpSpPr>
          <p:cNvPr id="4" name="Group 50"/>
          <p:cNvGrpSpPr/>
          <p:nvPr/>
        </p:nvGrpSpPr>
        <p:grpSpPr>
          <a:xfrm>
            <a:off x="685800" y="4191000"/>
            <a:ext cx="2971800" cy="1447800"/>
            <a:chOff x="685800" y="4191000"/>
            <a:chExt cx="2971800" cy="1447800"/>
          </a:xfrm>
        </p:grpSpPr>
        <p:sp>
          <p:nvSpPr>
            <p:cNvPr id="32" name="Flowchart: Magnetic Disk 31"/>
            <p:cNvSpPr/>
            <p:nvPr/>
          </p:nvSpPr>
          <p:spPr>
            <a:xfrm>
              <a:off x="685800" y="4191000"/>
              <a:ext cx="1828800" cy="1447800"/>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3" name="Picture 7"/>
            <p:cNvPicPr>
              <a:picLocks noChangeAspect="1" noChangeArrowheads="1"/>
            </p:cNvPicPr>
            <p:nvPr/>
          </p:nvPicPr>
          <p:blipFill>
            <a:blip r:embed="rId2" cstate="print"/>
            <a:srcRect/>
            <a:stretch>
              <a:fillRect/>
            </a:stretch>
          </p:blipFill>
          <p:spPr bwMode="auto">
            <a:xfrm>
              <a:off x="762000" y="4800600"/>
              <a:ext cx="249836" cy="381000"/>
            </a:xfrm>
            <a:prstGeom prst="rect">
              <a:avLst/>
            </a:prstGeom>
            <a:noFill/>
            <a:ln w="9525">
              <a:noFill/>
              <a:miter lim="800000"/>
              <a:headEnd/>
              <a:tailEnd/>
            </a:ln>
          </p:spPr>
        </p:pic>
        <p:pic>
          <p:nvPicPr>
            <p:cNvPr id="4104" name="Picture 8"/>
            <p:cNvPicPr>
              <a:picLocks noChangeAspect="1" noChangeArrowheads="1"/>
            </p:cNvPicPr>
            <p:nvPr/>
          </p:nvPicPr>
          <p:blipFill>
            <a:blip r:embed="rId3" cstate="print"/>
            <a:srcRect/>
            <a:stretch>
              <a:fillRect/>
            </a:stretch>
          </p:blipFill>
          <p:spPr bwMode="auto">
            <a:xfrm>
              <a:off x="1143000" y="4953000"/>
              <a:ext cx="304800" cy="409575"/>
            </a:xfrm>
            <a:prstGeom prst="rect">
              <a:avLst/>
            </a:prstGeom>
            <a:noFill/>
            <a:ln w="9525">
              <a:noFill/>
              <a:miter lim="800000"/>
              <a:headEnd/>
              <a:tailEnd/>
            </a:ln>
          </p:spPr>
        </p:pic>
        <p:pic>
          <p:nvPicPr>
            <p:cNvPr id="4105" name="Picture 9"/>
            <p:cNvPicPr>
              <a:picLocks noChangeAspect="1" noChangeArrowheads="1"/>
            </p:cNvPicPr>
            <p:nvPr/>
          </p:nvPicPr>
          <p:blipFill>
            <a:blip r:embed="rId7" cstate="print"/>
            <a:srcRect/>
            <a:stretch>
              <a:fillRect/>
            </a:stretch>
          </p:blipFill>
          <p:spPr bwMode="auto">
            <a:xfrm>
              <a:off x="1600200" y="4953000"/>
              <a:ext cx="316442" cy="438150"/>
            </a:xfrm>
            <a:prstGeom prst="rect">
              <a:avLst/>
            </a:prstGeom>
            <a:noFill/>
            <a:ln w="9525">
              <a:noFill/>
              <a:miter lim="800000"/>
              <a:headEnd/>
              <a:tailEnd/>
            </a:ln>
          </p:spPr>
        </p:pic>
        <p:pic>
          <p:nvPicPr>
            <p:cNvPr id="4106" name="Picture 10"/>
            <p:cNvPicPr>
              <a:picLocks noChangeAspect="1" noChangeArrowheads="1"/>
            </p:cNvPicPr>
            <p:nvPr/>
          </p:nvPicPr>
          <p:blipFill>
            <a:blip r:embed="rId8" cstate="print"/>
            <a:srcRect/>
            <a:stretch>
              <a:fillRect/>
            </a:stretch>
          </p:blipFill>
          <p:spPr bwMode="auto">
            <a:xfrm>
              <a:off x="2057400" y="4800600"/>
              <a:ext cx="304799" cy="457200"/>
            </a:xfrm>
            <a:prstGeom prst="rect">
              <a:avLst/>
            </a:prstGeom>
            <a:noFill/>
            <a:ln w="9525">
              <a:noFill/>
              <a:miter lim="800000"/>
              <a:headEnd/>
              <a:tailEnd/>
            </a:ln>
          </p:spPr>
        </p:pic>
        <p:cxnSp>
          <p:nvCxnSpPr>
            <p:cNvPr id="38" name="Straight Connector 37"/>
            <p:cNvCxnSpPr>
              <a:endCxn id="18" idx="1"/>
            </p:cNvCxnSpPr>
            <p:nvPr/>
          </p:nvCxnSpPr>
          <p:spPr>
            <a:xfrm>
              <a:off x="2438400" y="4343400"/>
              <a:ext cx="12192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a:endCxn id="18" idx="3"/>
            </p:cNvCxnSpPr>
            <p:nvPr/>
          </p:nvCxnSpPr>
          <p:spPr>
            <a:xfrm flipV="1">
              <a:off x="2438400" y="5105400"/>
              <a:ext cx="1219200" cy="38100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dirty="0" smtClean="0"/>
              <a:t>Experimental Results</a:t>
            </a:r>
            <a:endParaRPr lang="en-US" dirty="0"/>
          </a:p>
        </p:txBody>
      </p:sp>
      <p:sp>
        <p:nvSpPr>
          <p:cNvPr id="7" name="Content Placeholder 2"/>
          <p:cNvSpPr>
            <a:spLocks noGrp="1"/>
          </p:cNvSpPr>
          <p:nvPr>
            <p:ph sz="quarter" idx="1"/>
          </p:nvPr>
        </p:nvSpPr>
        <p:spPr>
          <a:xfrm>
            <a:off x="457200" y="1066800"/>
            <a:ext cx="8305800" cy="1981200"/>
          </a:xfrm>
        </p:spPr>
        <p:txBody>
          <a:bodyPr>
            <a:normAutofit/>
          </a:bodyPr>
          <a:lstStyle/>
          <a:p>
            <a:r>
              <a:rPr lang="en-US" dirty="0" smtClean="0"/>
              <a:t>The performance of our algorithm depends on dataset.</a:t>
            </a:r>
          </a:p>
          <a:p>
            <a:r>
              <a:rPr lang="en-US" dirty="0" smtClean="0"/>
              <a:t>We created artificial “books” to test on.</a:t>
            </a:r>
          </a:p>
          <a:p>
            <a:r>
              <a:rPr lang="en-US" dirty="0" smtClean="0"/>
              <a:t>Each page of book contains 100 random characters.</a:t>
            </a:r>
          </a:p>
          <a:p>
            <a:r>
              <a:rPr lang="en-US" dirty="0" smtClean="0"/>
              <a:t>Each characters contains 14 segments.</a:t>
            </a:r>
          </a:p>
        </p:txBody>
      </p:sp>
      <p:grpSp>
        <p:nvGrpSpPr>
          <p:cNvPr id="3" name="Group 12"/>
          <p:cNvGrpSpPr/>
          <p:nvPr/>
        </p:nvGrpSpPr>
        <p:grpSpPr>
          <a:xfrm>
            <a:off x="457200" y="3352800"/>
            <a:ext cx="5867400" cy="3124200"/>
            <a:chOff x="733425" y="4429125"/>
            <a:chExt cx="2943225" cy="1581149"/>
          </a:xfrm>
        </p:grpSpPr>
        <p:pic>
          <p:nvPicPr>
            <p:cNvPr id="14" name="Picture 13" descr="14-segment clean.png"/>
            <p:cNvPicPr>
              <a:picLocks noChangeAspect="1"/>
            </p:cNvPicPr>
            <p:nvPr/>
          </p:nvPicPr>
          <p:blipFill>
            <a:blip r:embed="rId2" cstate="print"/>
            <a:stretch>
              <a:fillRect/>
            </a:stretch>
          </p:blipFill>
          <p:spPr>
            <a:xfrm>
              <a:off x="733714" y="4500960"/>
              <a:ext cx="409728" cy="566340"/>
            </a:xfrm>
            <a:prstGeom prst="rect">
              <a:avLst/>
            </a:prstGeom>
          </p:spPr>
        </p:pic>
        <p:pic>
          <p:nvPicPr>
            <p:cNvPr id="15" name="Picture 14" descr="14-segment clean - A.PNG"/>
            <p:cNvPicPr>
              <a:picLocks noChangeAspect="1"/>
            </p:cNvPicPr>
            <p:nvPr/>
          </p:nvPicPr>
          <p:blipFill>
            <a:blip r:embed="rId3" cstate="print"/>
            <a:stretch>
              <a:fillRect/>
            </a:stretch>
          </p:blipFill>
          <p:spPr>
            <a:xfrm>
              <a:off x="733425" y="5272087"/>
              <a:ext cx="400050" cy="552961"/>
            </a:xfrm>
            <a:prstGeom prst="rect">
              <a:avLst/>
            </a:prstGeom>
          </p:spPr>
        </p:pic>
        <p:pic>
          <p:nvPicPr>
            <p:cNvPr id="16" name="Picture 11"/>
            <p:cNvPicPr>
              <a:picLocks noChangeAspect="1" noChangeArrowheads="1"/>
            </p:cNvPicPr>
            <p:nvPr/>
          </p:nvPicPr>
          <p:blipFill>
            <a:blip r:embed="rId4" cstate="print"/>
            <a:srcRect/>
            <a:stretch>
              <a:fillRect/>
            </a:stretch>
          </p:blipFill>
          <p:spPr bwMode="auto">
            <a:xfrm>
              <a:off x="2467320" y="4441489"/>
              <a:ext cx="1209330" cy="1557576"/>
            </a:xfrm>
            <a:prstGeom prst="rect">
              <a:avLst/>
            </a:prstGeom>
            <a:noFill/>
            <a:ln w="9525">
              <a:noFill/>
              <a:miter lim="800000"/>
              <a:headEnd/>
              <a:tailEnd/>
            </a:ln>
          </p:spPr>
        </p:pic>
        <p:pic>
          <p:nvPicPr>
            <p:cNvPr id="17" name="Picture 6"/>
            <p:cNvPicPr>
              <a:picLocks noChangeAspect="1" noChangeArrowheads="1"/>
            </p:cNvPicPr>
            <p:nvPr/>
          </p:nvPicPr>
          <p:blipFill>
            <a:blip r:embed="rId5" cstate="print"/>
            <a:srcRect/>
            <a:stretch>
              <a:fillRect/>
            </a:stretch>
          </p:blipFill>
          <p:spPr bwMode="auto">
            <a:xfrm>
              <a:off x="1155655" y="4429125"/>
              <a:ext cx="1228547" cy="1581149"/>
            </a:xfrm>
            <a:prstGeom prst="rect">
              <a:avLst/>
            </a:prstGeom>
            <a:noFill/>
            <a:ln w="9525">
              <a:noFill/>
              <a:miter lim="800000"/>
              <a:headEnd/>
              <a:tailEnd/>
            </a:ln>
          </p:spPr>
        </p:pic>
      </p:grpSp>
      <p:sp>
        <p:nvSpPr>
          <p:cNvPr id="10" name="TextBox 9"/>
          <p:cNvSpPr txBox="1"/>
          <p:nvPr/>
        </p:nvSpPr>
        <p:spPr>
          <a:xfrm>
            <a:off x="6781800" y="3886200"/>
            <a:ext cx="1600200" cy="646331"/>
          </a:xfrm>
          <a:prstGeom prst="rect">
            <a:avLst/>
          </a:prstGeom>
          <a:noFill/>
        </p:spPr>
        <p:txBody>
          <a:bodyPr wrap="square" rtlCol="0">
            <a:spAutoFit/>
          </a:bodyPr>
          <a:lstStyle/>
          <a:p>
            <a:pPr algn="ctr"/>
            <a:r>
              <a:rPr lang="en-US" dirty="0" smtClean="0"/>
              <a:t>Polynomial </a:t>
            </a:r>
          </a:p>
          <a:p>
            <a:pPr algn="ctr"/>
            <a:r>
              <a:rPr lang="en-US" dirty="0" smtClean="0"/>
              <a:t>Distortion </a:t>
            </a:r>
            <a:endParaRPr lang="en-US" dirty="0"/>
          </a:p>
        </p:txBody>
      </p:sp>
      <p:sp>
        <p:nvSpPr>
          <p:cNvPr id="11" name="TextBox 10"/>
          <p:cNvSpPr txBox="1"/>
          <p:nvPr/>
        </p:nvSpPr>
        <p:spPr>
          <a:xfrm>
            <a:off x="6858000" y="5334000"/>
            <a:ext cx="1219200" cy="646331"/>
          </a:xfrm>
          <a:prstGeom prst="rect">
            <a:avLst/>
          </a:prstGeom>
          <a:noFill/>
        </p:spPr>
        <p:txBody>
          <a:bodyPr wrap="square" rtlCol="0">
            <a:spAutoFit/>
          </a:bodyPr>
          <a:lstStyle/>
          <a:p>
            <a:pPr algn="ctr"/>
            <a:r>
              <a:rPr lang="en-US" dirty="0" smtClean="0"/>
              <a:t>Gaussian</a:t>
            </a:r>
          </a:p>
          <a:p>
            <a:pPr algn="ctr"/>
            <a:r>
              <a:rPr lang="en-US" dirty="0" smtClean="0"/>
              <a:t> Noise</a:t>
            </a:r>
            <a:endParaRPr lang="en-US" dirty="0"/>
          </a:p>
        </p:txBody>
      </p:sp>
      <p:sp>
        <p:nvSpPr>
          <p:cNvPr id="12" name="Right Arrow 11"/>
          <p:cNvSpPr/>
          <p:nvPr/>
        </p:nvSpPr>
        <p:spPr>
          <a:xfrm rot="10800000">
            <a:off x="6324601" y="3886200"/>
            <a:ext cx="5334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10800000">
            <a:off x="6400800" y="5334000"/>
            <a:ext cx="5334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17"/>
          <p:cNvSpPr>
            <a:spLocks noGrp="1"/>
          </p:cNvSpPr>
          <p:nvPr>
            <p:ph type="sldNum" sz="quarter" idx="15"/>
          </p:nvPr>
        </p:nvSpPr>
        <p:spPr/>
        <p:txBody>
          <a:bodyPr/>
          <a:lstStyle/>
          <a:p>
            <a:fld id="{2D63B8C5-3510-46A3-A367-588D93808B4C}" type="slidenum">
              <a:rPr lang="en-US" smtClean="0"/>
              <a:pPr/>
              <a:t>18</a:t>
            </a:fld>
            <a:endParaRPr 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dirty="0" smtClean="0"/>
              <a:t>Scalability &amp; Robustness</a:t>
            </a:r>
            <a:endParaRPr lang="en-US" dirty="0"/>
          </a:p>
        </p:txBody>
      </p:sp>
      <p:pic>
        <p:nvPicPr>
          <p:cNvPr id="5" name="Picture 4"/>
          <p:cNvPicPr/>
          <p:nvPr/>
        </p:nvPicPr>
        <p:blipFill>
          <a:blip r:embed="rId2" cstate="print"/>
          <a:srcRect/>
          <a:stretch>
            <a:fillRect/>
          </a:stretch>
        </p:blipFill>
        <p:spPr bwMode="auto">
          <a:xfrm>
            <a:off x="457200" y="1295400"/>
            <a:ext cx="5486400" cy="2540000"/>
          </a:xfrm>
          <a:prstGeom prst="rect">
            <a:avLst/>
          </a:prstGeom>
          <a:noFill/>
          <a:ln w="9525">
            <a:noFill/>
            <a:miter lim="800000"/>
            <a:headEnd/>
            <a:tailEnd/>
          </a:ln>
        </p:spPr>
      </p:pic>
      <p:pic>
        <p:nvPicPr>
          <p:cNvPr id="6" name="Picture 5"/>
          <p:cNvPicPr/>
          <p:nvPr/>
        </p:nvPicPr>
        <p:blipFill>
          <a:blip r:embed="rId3" cstate="print"/>
          <a:srcRect/>
          <a:stretch>
            <a:fillRect/>
          </a:stretch>
        </p:blipFill>
        <p:spPr bwMode="auto">
          <a:xfrm>
            <a:off x="1676400" y="3962400"/>
            <a:ext cx="6477000" cy="2590800"/>
          </a:xfrm>
          <a:prstGeom prst="rect">
            <a:avLst/>
          </a:prstGeom>
          <a:noFill/>
          <a:ln w="9525">
            <a:noFill/>
            <a:miter lim="800000"/>
            <a:headEnd/>
            <a:tailEnd/>
          </a:ln>
        </p:spPr>
      </p:pic>
      <p:sp>
        <p:nvSpPr>
          <p:cNvPr id="7" name="TextBox 6"/>
          <p:cNvSpPr txBox="1"/>
          <p:nvPr/>
        </p:nvSpPr>
        <p:spPr>
          <a:xfrm>
            <a:off x="4922874" y="2697409"/>
            <a:ext cx="4221127" cy="584775"/>
          </a:xfrm>
          <a:prstGeom prst="rect">
            <a:avLst/>
          </a:prstGeom>
          <a:noFill/>
        </p:spPr>
        <p:txBody>
          <a:bodyPr wrap="square" rtlCol="0">
            <a:spAutoFit/>
          </a:bodyPr>
          <a:lstStyle/>
          <a:p>
            <a:r>
              <a:rPr lang="en-US" sz="1600" dirty="0" smtClean="0"/>
              <a:t>Motifs among 200,000 symbols </a:t>
            </a:r>
            <a:r>
              <a:rPr lang="en-US" sz="1400" dirty="0" smtClean="0"/>
              <a:t>(2,000 pages) </a:t>
            </a:r>
            <a:r>
              <a:rPr lang="en-US" sz="1600" dirty="0" smtClean="0"/>
              <a:t>can be found in half an hour.</a:t>
            </a:r>
            <a:endParaRPr lang="en-US" sz="1600" dirty="0"/>
          </a:p>
        </p:txBody>
      </p:sp>
      <p:pic>
        <p:nvPicPr>
          <p:cNvPr id="10" name="Picture 24"/>
          <p:cNvPicPr>
            <a:picLocks noChangeAspect="1" noChangeArrowheads="1"/>
          </p:cNvPicPr>
          <p:nvPr/>
        </p:nvPicPr>
        <p:blipFill>
          <a:blip r:embed="rId4" cstate="print"/>
          <a:srcRect/>
          <a:stretch>
            <a:fillRect/>
          </a:stretch>
        </p:blipFill>
        <p:spPr bwMode="auto">
          <a:xfrm>
            <a:off x="2438400" y="4114800"/>
            <a:ext cx="570000" cy="762000"/>
          </a:xfrm>
          <a:prstGeom prst="rect">
            <a:avLst/>
          </a:prstGeom>
          <a:noFill/>
          <a:ln w="9525">
            <a:noFill/>
            <a:miter lim="800000"/>
            <a:headEnd/>
            <a:tailEnd/>
          </a:ln>
          <a:effectLst/>
        </p:spPr>
      </p:pic>
      <p:pic>
        <p:nvPicPr>
          <p:cNvPr id="11" name="Picture 25"/>
          <p:cNvPicPr>
            <a:picLocks noChangeAspect="1" noChangeArrowheads="1"/>
          </p:cNvPicPr>
          <p:nvPr/>
        </p:nvPicPr>
        <p:blipFill>
          <a:blip r:embed="rId5" cstate="print"/>
          <a:srcRect/>
          <a:stretch>
            <a:fillRect/>
          </a:stretch>
        </p:blipFill>
        <p:spPr bwMode="auto">
          <a:xfrm>
            <a:off x="2971800" y="4114800"/>
            <a:ext cx="570000" cy="762000"/>
          </a:xfrm>
          <a:prstGeom prst="rect">
            <a:avLst/>
          </a:prstGeom>
          <a:noFill/>
          <a:ln w="9525">
            <a:noFill/>
            <a:miter lim="800000"/>
            <a:headEnd/>
            <a:tailEnd/>
          </a:ln>
          <a:effectLst/>
        </p:spPr>
      </p:pic>
      <p:sp>
        <p:nvSpPr>
          <p:cNvPr id="12" name="TextBox 11"/>
          <p:cNvSpPr txBox="1"/>
          <p:nvPr/>
        </p:nvSpPr>
        <p:spPr>
          <a:xfrm>
            <a:off x="2590800" y="4800600"/>
            <a:ext cx="990600" cy="276999"/>
          </a:xfrm>
          <a:prstGeom prst="rect">
            <a:avLst/>
          </a:prstGeom>
          <a:noFill/>
        </p:spPr>
        <p:txBody>
          <a:bodyPr wrap="square" rtlCol="0">
            <a:spAutoFit/>
          </a:bodyPr>
          <a:lstStyle/>
          <a:p>
            <a:r>
              <a:rPr lang="en-US" sz="1200" dirty="0" err="1" smtClean="0"/>
              <a:t>Var</a:t>
            </a:r>
            <a:r>
              <a:rPr lang="en-US" sz="1200" dirty="0" smtClean="0"/>
              <a:t> = 0.10</a:t>
            </a:r>
            <a:endParaRPr lang="en-US" sz="1200" dirty="0"/>
          </a:p>
        </p:txBody>
      </p:sp>
      <p:sp>
        <p:nvSpPr>
          <p:cNvPr id="13" name="Slide Number Placeholder 12"/>
          <p:cNvSpPr>
            <a:spLocks noGrp="1"/>
          </p:cNvSpPr>
          <p:nvPr>
            <p:ph type="sldNum" sz="quarter" idx="15"/>
          </p:nvPr>
        </p:nvSpPr>
        <p:spPr/>
        <p:txBody>
          <a:bodyPr/>
          <a:lstStyle/>
          <a:p>
            <a:fld id="{2D63B8C5-3510-46A3-A367-588D93808B4C}" type="slidenum">
              <a:rPr lang="en-US" smtClean="0"/>
              <a:pPr/>
              <a:t>19</a:t>
            </a:fld>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SP05Med"/>
          <p:cNvPicPr>
            <a:picLocks noChangeAspect="1" noChangeArrowheads="1"/>
          </p:cNvPicPr>
          <p:nvPr/>
        </p:nvPicPr>
        <p:blipFill>
          <a:blip r:embed="rId4" cstate="print">
            <a:lum contrast="6000"/>
          </a:blip>
          <a:srcRect/>
          <a:stretch>
            <a:fillRect/>
          </a:stretch>
        </p:blipFill>
        <p:spPr bwMode="auto">
          <a:xfrm>
            <a:off x="5983224" y="865631"/>
            <a:ext cx="2026920" cy="3160621"/>
          </a:xfrm>
          <a:prstGeom prst="rect">
            <a:avLst/>
          </a:prstGeom>
          <a:noFill/>
          <a:ln w="9525">
            <a:noFill/>
            <a:miter lim="800000"/>
            <a:headEnd/>
            <a:tailEnd/>
          </a:ln>
        </p:spPr>
      </p:pic>
      <p:pic>
        <p:nvPicPr>
          <p:cNvPr id="9" name="Picture 3" descr="RA6Med"/>
          <p:cNvPicPr>
            <a:picLocks noChangeAspect="1" noChangeArrowheads="1"/>
          </p:cNvPicPr>
          <p:nvPr/>
        </p:nvPicPr>
        <p:blipFill>
          <a:blip r:embed="rId5" cstate="print">
            <a:lum contrast="18000"/>
          </a:blip>
          <a:srcRect/>
          <a:stretch>
            <a:fillRect/>
          </a:stretch>
        </p:blipFill>
        <p:spPr bwMode="auto">
          <a:xfrm>
            <a:off x="914400" y="914400"/>
            <a:ext cx="1836599" cy="3124200"/>
          </a:xfrm>
          <a:prstGeom prst="rect">
            <a:avLst/>
          </a:prstGeom>
          <a:noFill/>
          <a:ln w="9525">
            <a:noFill/>
            <a:miter lim="800000"/>
            <a:headEnd/>
            <a:tailEnd/>
          </a:ln>
        </p:spPr>
      </p:pic>
      <p:sp>
        <p:nvSpPr>
          <p:cNvPr id="12" name="Title 1"/>
          <p:cNvSpPr txBox="1">
            <a:spLocks/>
          </p:cNvSpPr>
          <p:nvPr/>
        </p:nvSpPr>
        <p:spPr>
          <a:xfrm>
            <a:off x="220133" y="228600"/>
            <a:ext cx="8466667" cy="792162"/>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tx2"/>
                </a:solidFill>
                <a:effectLst/>
                <a:uLnTx/>
                <a:uFillTx/>
                <a:latin typeface="+mj-lt"/>
                <a:ea typeface="+mj-ea"/>
                <a:cs typeface="+mj-cs"/>
              </a:rPr>
              <a:t>What is a near-duplicate pattern (motif)?</a:t>
            </a:r>
            <a:endParaRPr kumimoji="0" lang="en-US" sz="3000" b="0" i="0" u="none" strike="noStrike" kern="1200" cap="small" spc="0" normalizeH="0" baseline="0" noProof="0" dirty="0">
              <a:ln>
                <a:noFill/>
              </a:ln>
              <a:solidFill>
                <a:schemeClr val="tx2"/>
              </a:solidFill>
              <a:effectLst/>
              <a:uLnTx/>
              <a:uFillTx/>
              <a:latin typeface="+mj-lt"/>
              <a:ea typeface="+mj-ea"/>
              <a:cs typeface="+mj-cs"/>
            </a:endParaRPr>
          </a:p>
        </p:txBody>
      </p:sp>
      <p:grpSp>
        <p:nvGrpSpPr>
          <p:cNvPr id="29" name="Group 28"/>
          <p:cNvGrpSpPr/>
          <p:nvPr/>
        </p:nvGrpSpPr>
        <p:grpSpPr>
          <a:xfrm>
            <a:off x="2386009" y="2362200"/>
            <a:ext cx="2347916" cy="1790700"/>
            <a:chOff x="2386009" y="2362200"/>
            <a:chExt cx="2347916" cy="1790700"/>
          </a:xfrm>
        </p:grpSpPr>
        <p:pic>
          <p:nvPicPr>
            <p:cNvPr id="10" name="Picture 4"/>
            <p:cNvPicPr>
              <a:picLocks noChangeAspect="1" noChangeArrowheads="1"/>
            </p:cNvPicPr>
            <p:nvPr/>
          </p:nvPicPr>
          <p:blipFill>
            <a:blip r:embed="rId6" cstate="print"/>
            <a:srcRect/>
            <a:stretch>
              <a:fillRect/>
            </a:stretch>
          </p:blipFill>
          <p:spPr bwMode="auto">
            <a:xfrm>
              <a:off x="2743200" y="2362200"/>
              <a:ext cx="1990725" cy="1790700"/>
            </a:xfrm>
            <a:prstGeom prst="rect">
              <a:avLst/>
            </a:prstGeom>
            <a:noFill/>
            <a:ln w="9525">
              <a:noFill/>
              <a:miter lim="800000"/>
              <a:headEnd/>
              <a:tailEnd/>
            </a:ln>
          </p:spPr>
        </p:pic>
        <p:cxnSp>
          <p:nvCxnSpPr>
            <p:cNvPr id="22" name="Straight Connector 21"/>
            <p:cNvCxnSpPr/>
            <p:nvPr/>
          </p:nvCxnSpPr>
          <p:spPr>
            <a:xfrm>
              <a:off x="2538410" y="3890962"/>
              <a:ext cx="1314456" cy="22860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flipH="1" flipV="1">
              <a:off x="1988343" y="2888455"/>
              <a:ext cx="1176336" cy="3810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2643185" y="3309938"/>
              <a:ext cx="633418" cy="366712"/>
            </a:xfrm>
            <a:prstGeom prst="line">
              <a:avLst/>
            </a:prstGeom>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5351317" y="4042895"/>
            <a:ext cx="3564083" cy="261610"/>
          </a:xfrm>
          <a:prstGeom prst="rect">
            <a:avLst/>
          </a:prstGeom>
          <a:noFill/>
        </p:spPr>
        <p:txBody>
          <a:bodyPr wrap="square" rtlCol="0">
            <a:spAutoFit/>
          </a:bodyPr>
          <a:lstStyle/>
          <a:p>
            <a:r>
              <a:rPr lang="en-US" sz="1100" dirty="0" smtClean="0"/>
              <a:t>[20] A synopsis of the British </a:t>
            </a:r>
            <a:r>
              <a:rPr lang="en-US" sz="1100" dirty="0" err="1" smtClean="0"/>
              <a:t>Diatomaceae</a:t>
            </a:r>
            <a:r>
              <a:rPr lang="en-US" sz="1100" dirty="0" smtClean="0"/>
              <a:t>, 1853</a:t>
            </a:r>
            <a:endParaRPr lang="en-US" sz="1100" dirty="0"/>
          </a:p>
        </p:txBody>
      </p:sp>
      <p:sp>
        <p:nvSpPr>
          <p:cNvPr id="28" name="TextBox 27"/>
          <p:cNvSpPr txBox="1"/>
          <p:nvPr/>
        </p:nvSpPr>
        <p:spPr>
          <a:xfrm>
            <a:off x="0" y="4050931"/>
            <a:ext cx="5032665" cy="253916"/>
          </a:xfrm>
          <a:prstGeom prst="rect">
            <a:avLst/>
          </a:prstGeom>
          <a:noFill/>
        </p:spPr>
        <p:txBody>
          <a:bodyPr wrap="square" rtlCol="0">
            <a:spAutoFit/>
          </a:bodyPr>
          <a:lstStyle/>
          <a:p>
            <a:r>
              <a:rPr lang="en-US" sz="1000" dirty="0" smtClean="0"/>
              <a:t>[15] A history of </a:t>
            </a:r>
            <a:r>
              <a:rPr lang="en-US" sz="1000" dirty="0" err="1" smtClean="0"/>
              <a:t>Infusoria</a:t>
            </a:r>
            <a:r>
              <a:rPr lang="en-US" sz="1000" dirty="0" smtClean="0"/>
              <a:t>, including </a:t>
            </a:r>
            <a:r>
              <a:rPr lang="en-US" sz="1000" dirty="0" err="1" smtClean="0"/>
              <a:t>Desmidiaceae</a:t>
            </a:r>
            <a:r>
              <a:rPr lang="en-US" sz="1000" dirty="0" smtClean="0"/>
              <a:t> and </a:t>
            </a:r>
            <a:r>
              <a:rPr lang="en-US" sz="1000" dirty="0" err="1" smtClean="0"/>
              <a:t>Diatomaceae</a:t>
            </a:r>
            <a:r>
              <a:rPr lang="en-US" sz="1000" dirty="0" smtClean="0"/>
              <a:t>, 1861.</a:t>
            </a:r>
            <a:endParaRPr lang="en-US" sz="1000" dirty="0"/>
          </a:p>
        </p:txBody>
      </p:sp>
      <p:grpSp>
        <p:nvGrpSpPr>
          <p:cNvPr id="34" name="Group 33"/>
          <p:cNvGrpSpPr/>
          <p:nvPr/>
        </p:nvGrpSpPr>
        <p:grpSpPr>
          <a:xfrm>
            <a:off x="180110" y="4284518"/>
            <a:ext cx="6075217" cy="2573482"/>
            <a:chOff x="180110" y="4284518"/>
            <a:chExt cx="6075217" cy="2573482"/>
          </a:xfrm>
        </p:grpSpPr>
        <p:pic>
          <p:nvPicPr>
            <p:cNvPr id="8197" name="Picture 5"/>
            <p:cNvPicPr>
              <a:picLocks noChangeAspect="1" noChangeArrowheads="1"/>
            </p:cNvPicPr>
            <p:nvPr/>
          </p:nvPicPr>
          <p:blipFill>
            <a:blip r:embed="rId7" cstate="print"/>
            <a:srcRect/>
            <a:stretch>
              <a:fillRect/>
            </a:stretch>
          </p:blipFill>
          <p:spPr bwMode="auto">
            <a:xfrm>
              <a:off x="533401" y="4284518"/>
              <a:ext cx="3373504" cy="2228850"/>
            </a:xfrm>
            <a:prstGeom prst="rect">
              <a:avLst/>
            </a:prstGeom>
            <a:noFill/>
            <a:ln w="9525">
              <a:noFill/>
              <a:miter lim="800000"/>
              <a:headEnd/>
              <a:tailEnd/>
            </a:ln>
            <a:effectLst/>
          </p:spPr>
        </p:pic>
        <p:sp>
          <p:nvSpPr>
            <p:cNvPr id="20" name="TextBox 19"/>
            <p:cNvSpPr txBox="1"/>
            <p:nvPr/>
          </p:nvSpPr>
          <p:spPr>
            <a:xfrm>
              <a:off x="180110" y="6596390"/>
              <a:ext cx="5160818" cy="261610"/>
            </a:xfrm>
            <a:prstGeom prst="rect">
              <a:avLst/>
            </a:prstGeom>
            <a:noFill/>
          </p:spPr>
          <p:txBody>
            <a:bodyPr wrap="square" rtlCol="0">
              <a:spAutoFit/>
            </a:bodyPr>
            <a:lstStyle/>
            <a:p>
              <a:r>
                <a:rPr lang="en-US" sz="1100" dirty="0" smtClean="0"/>
                <a:t>[6] </a:t>
              </a:r>
              <a:r>
                <a:rPr lang="en-US" sz="900" dirty="0" err="1" smtClean="0"/>
                <a:t>Dod’s</a:t>
              </a:r>
              <a:r>
                <a:rPr lang="en-US" sz="900" dirty="0" smtClean="0"/>
                <a:t> Peerage, Baronetage and Knight age of Great Britain and Ireland,1915</a:t>
              </a:r>
              <a:endParaRPr lang="en-US" sz="1100" dirty="0"/>
            </a:p>
          </p:txBody>
        </p:sp>
        <p:sp>
          <p:nvSpPr>
            <p:cNvPr id="25" name="TextBox 24"/>
            <p:cNvSpPr txBox="1"/>
            <p:nvPr/>
          </p:nvSpPr>
          <p:spPr>
            <a:xfrm>
              <a:off x="187036" y="6450918"/>
              <a:ext cx="6068291" cy="261610"/>
            </a:xfrm>
            <a:prstGeom prst="rect">
              <a:avLst/>
            </a:prstGeom>
            <a:noFill/>
          </p:spPr>
          <p:txBody>
            <a:bodyPr wrap="square" rtlCol="0">
              <a:spAutoFit/>
            </a:bodyPr>
            <a:lstStyle/>
            <a:p>
              <a:r>
                <a:rPr lang="en-US" sz="1100" dirty="0" smtClean="0"/>
                <a:t>[3] </a:t>
              </a:r>
              <a:r>
                <a:rPr lang="en-US" sz="1000" dirty="0" smtClean="0"/>
                <a:t>Book of Orders of Knighthood and Decorations of </a:t>
              </a:r>
              <a:r>
                <a:rPr lang="en-US" sz="1000" dirty="0" err="1" smtClean="0"/>
                <a:t>Honour</a:t>
              </a:r>
              <a:r>
                <a:rPr lang="en-US" sz="1000" dirty="0" smtClean="0"/>
                <a:t> of all Nations, 1858</a:t>
              </a:r>
              <a:r>
                <a:rPr lang="en-US" sz="1100" dirty="0" smtClean="0"/>
                <a:t>.</a:t>
              </a:r>
              <a:endParaRPr lang="en-US" sz="1100" dirty="0"/>
            </a:p>
          </p:txBody>
        </p:sp>
      </p:grpSp>
      <p:grpSp>
        <p:nvGrpSpPr>
          <p:cNvPr id="33" name="Group 32"/>
          <p:cNvGrpSpPr/>
          <p:nvPr/>
        </p:nvGrpSpPr>
        <p:grpSpPr>
          <a:xfrm>
            <a:off x="5029200" y="4381500"/>
            <a:ext cx="3090570" cy="2357110"/>
            <a:chOff x="5029200" y="4381500"/>
            <a:chExt cx="3090570" cy="2357110"/>
          </a:xfrm>
        </p:grpSpPr>
        <p:pic>
          <p:nvPicPr>
            <p:cNvPr id="7" name="Picture 4"/>
            <p:cNvPicPr>
              <a:picLocks noChangeAspect="1" noChangeArrowheads="1"/>
            </p:cNvPicPr>
            <p:nvPr/>
          </p:nvPicPr>
          <p:blipFill>
            <a:blip r:embed="rId8" cstate="print"/>
            <a:srcRect/>
            <a:stretch>
              <a:fillRect/>
            </a:stretch>
          </p:blipFill>
          <p:spPr bwMode="auto">
            <a:xfrm>
              <a:off x="5029200" y="4381500"/>
              <a:ext cx="3090570" cy="2150147"/>
            </a:xfrm>
            <a:prstGeom prst="rect">
              <a:avLst/>
            </a:prstGeom>
            <a:noFill/>
            <a:ln w="9525">
              <a:noFill/>
              <a:miter lim="800000"/>
              <a:headEnd/>
              <a:tailEnd/>
            </a:ln>
            <a:effectLst/>
          </p:spPr>
        </p:pic>
        <p:sp>
          <p:nvSpPr>
            <p:cNvPr id="30" name="TextBox 29"/>
            <p:cNvSpPr txBox="1"/>
            <p:nvPr/>
          </p:nvSpPr>
          <p:spPr>
            <a:xfrm>
              <a:off x="6477000" y="6477000"/>
              <a:ext cx="434734" cy="261610"/>
            </a:xfrm>
            <a:prstGeom prst="rect">
              <a:avLst/>
            </a:prstGeom>
            <a:noFill/>
          </p:spPr>
          <p:txBody>
            <a:bodyPr wrap="square" rtlCol="0">
              <a:spAutoFit/>
            </a:bodyPr>
            <a:lstStyle/>
            <a:p>
              <a:r>
                <a:rPr lang="en-US" sz="1100" dirty="0" smtClean="0"/>
                <a:t>[6]</a:t>
              </a:r>
              <a:endParaRPr lang="en-US" sz="1100" dirty="0"/>
            </a:p>
          </p:txBody>
        </p:sp>
        <p:sp>
          <p:nvSpPr>
            <p:cNvPr id="31" name="TextBox 30"/>
            <p:cNvSpPr txBox="1"/>
            <p:nvPr/>
          </p:nvSpPr>
          <p:spPr>
            <a:xfrm>
              <a:off x="6858000" y="6477000"/>
              <a:ext cx="356754" cy="261610"/>
            </a:xfrm>
            <a:prstGeom prst="rect">
              <a:avLst/>
            </a:prstGeom>
            <a:noFill/>
          </p:spPr>
          <p:txBody>
            <a:bodyPr wrap="square" rtlCol="0">
              <a:spAutoFit/>
            </a:bodyPr>
            <a:lstStyle/>
            <a:p>
              <a:r>
                <a:rPr lang="en-US" sz="1100" dirty="0" smtClean="0"/>
                <a:t>[3]</a:t>
              </a:r>
              <a:endParaRPr lang="en-US" sz="1100" dirty="0"/>
            </a:p>
          </p:txBody>
        </p:sp>
      </p:grpSp>
      <p:sp>
        <p:nvSpPr>
          <p:cNvPr id="23" name="Slide Number Placeholder 22"/>
          <p:cNvSpPr>
            <a:spLocks noGrp="1"/>
          </p:cNvSpPr>
          <p:nvPr>
            <p:ph type="sldNum" sz="quarter" idx="12"/>
          </p:nvPr>
        </p:nvSpPr>
        <p:spPr/>
        <p:txBody>
          <a:bodyPr/>
          <a:lstStyle/>
          <a:p>
            <a:fld id="{2D63B8C5-3510-46A3-A367-588D93808B4C}" type="slidenum">
              <a:rPr lang="en-US" smtClean="0"/>
              <a:pPr/>
              <a:t>2</a:t>
            </a:fld>
            <a:endParaRPr lang="en-US"/>
          </a:p>
        </p:txBody>
      </p:sp>
      <p:grpSp>
        <p:nvGrpSpPr>
          <p:cNvPr id="27" name="Group 26"/>
          <p:cNvGrpSpPr/>
          <p:nvPr/>
        </p:nvGrpSpPr>
        <p:grpSpPr>
          <a:xfrm>
            <a:off x="4114800" y="1295400"/>
            <a:ext cx="2473036" cy="1752600"/>
            <a:chOff x="4114800" y="1295400"/>
            <a:chExt cx="2473036" cy="1752600"/>
          </a:xfrm>
        </p:grpSpPr>
        <p:pic>
          <p:nvPicPr>
            <p:cNvPr id="11" name="Picture 5"/>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4114800" y="1295400"/>
              <a:ext cx="1981200" cy="1752600"/>
            </a:xfrm>
            <a:prstGeom prst="rect">
              <a:avLst/>
            </a:prstGeom>
            <a:noFill/>
            <a:ln w="9525">
              <a:noFill/>
              <a:miter lim="800000"/>
              <a:headEnd/>
              <a:tailEnd/>
            </a:ln>
          </p:spPr>
        </p:pic>
        <p:cxnSp>
          <p:nvCxnSpPr>
            <p:cNvPr id="14" name="Straight Connector 13"/>
            <p:cNvCxnSpPr/>
            <p:nvPr/>
          </p:nvCxnSpPr>
          <p:spPr>
            <a:xfrm>
              <a:off x="6053667" y="1371600"/>
              <a:ext cx="534169" cy="4156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1" idx="2"/>
            </p:cNvCxnSpPr>
            <p:nvPr/>
          </p:nvCxnSpPr>
          <p:spPr>
            <a:xfrm rot="5400000" flipH="1" flipV="1">
              <a:off x="5295900" y="1833033"/>
              <a:ext cx="1024466" cy="14054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901267" y="1718733"/>
              <a:ext cx="482600" cy="110067"/>
            </a:xfrm>
            <a:prstGeom prst="line">
              <a:avLst/>
            </a:prstGeom>
          </p:spPr>
          <p:style>
            <a:lnRef idx="1">
              <a:schemeClr val="accent1"/>
            </a:lnRef>
            <a:fillRef idx="0">
              <a:schemeClr val="accent1"/>
            </a:fillRef>
            <a:effectRef idx="0">
              <a:schemeClr val="accent1"/>
            </a:effectRef>
            <a:fontRef idx="minor">
              <a:schemeClr val="tx1"/>
            </a:fontRef>
          </p:style>
        </p:cxnSp>
      </p:grpSp>
      <p:sp>
        <p:nvSpPr>
          <p:cNvPr id="32" name="TextBox 31"/>
          <p:cNvSpPr txBox="1"/>
          <p:nvPr/>
        </p:nvSpPr>
        <p:spPr>
          <a:xfrm>
            <a:off x="3048000" y="2209800"/>
            <a:ext cx="1334020" cy="230832"/>
          </a:xfrm>
          <a:prstGeom prst="rect">
            <a:avLst/>
          </a:prstGeom>
          <a:noFill/>
        </p:spPr>
        <p:txBody>
          <a:bodyPr wrap="none" rtlCol="0">
            <a:spAutoFit/>
          </a:bodyPr>
          <a:lstStyle/>
          <a:p>
            <a:r>
              <a:rPr lang="en-US" sz="900" i="1" dirty="0" err="1" smtClean="0"/>
              <a:t>Biddulphia</a:t>
            </a:r>
            <a:r>
              <a:rPr lang="en-US" sz="900" i="1" dirty="0" smtClean="0"/>
              <a:t> </a:t>
            </a:r>
            <a:r>
              <a:rPr lang="en-US" sz="900" i="1" dirty="0" err="1" smtClean="0"/>
              <a:t>alternans</a:t>
            </a:r>
            <a:endParaRPr lang="en-US"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right)">
                                      <p:cBhvr>
                                        <p:cTn id="11" dur="500"/>
                                        <p:tgtEl>
                                          <p:spTgt spid="27"/>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5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wipe(left)">
                                      <p:cBhvr>
                                        <p:cTn id="20" dur="500"/>
                                        <p:tgtEl>
                                          <p:spTgt spid="3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up)">
                                      <p:cBhvr>
                                        <p:cTn id="2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dirty="0" smtClean="0"/>
              <a:t>Experimental Results</a:t>
            </a:r>
            <a:endParaRPr lang="en-US" dirty="0"/>
          </a:p>
        </p:txBody>
      </p:sp>
      <p:sp>
        <p:nvSpPr>
          <p:cNvPr id="3" name="Content Placeholder 2"/>
          <p:cNvSpPr>
            <a:spLocks noGrp="1"/>
          </p:cNvSpPr>
          <p:nvPr>
            <p:ph sz="quarter" idx="1"/>
          </p:nvPr>
        </p:nvSpPr>
        <p:spPr>
          <a:xfrm>
            <a:off x="228600" y="4724400"/>
            <a:ext cx="8382000" cy="1981200"/>
          </a:xfrm>
        </p:spPr>
        <p:txBody>
          <a:bodyPr>
            <a:normAutofit/>
          </a:bodyPr>
          <a:lstStyle/>
          <a:p>
            <a:r>
              <a:rPr lang="en-US" dirty="0" smtClean="0"/>
              <a:t>The running time of  3 algorithms:</a:t>
            </a:r>
          </a:p>
          <a:p>
            <a:pPr marL="822960" lvl="1" indent="-457200">
              <a:buFont typeface="+mj-lt"/>
              <a:buAutoNum type="arabicPeriod"/>
            </a:pPr>
            <a:r>
              <a:rPr lang="en-US" dirty="0" smtClean="0"/>
              <a:t>The best known exact motif discovery algorithm, </a:t>
            </a:r>
            <a:r>
              <a:rPr lang="en-US" sz="1800" dirty="0" smtClean="0"/>
              <a:t>MK algorithm (</a:t>
            </a:r>
            <a:r>
              <a:rPr lang="en-US" sz="1800" dirty="0" err="1" smtClean="0"/>
              <a:t>Mueen</a:t>
            </a:r>
            <a:r>
              <a:rPr lang="en-US" sz="1800" dirty="0" smtClean="0"/>
              <a:t> and Keogh 2006</a:t>
            </a:r>
            <a:r>
              <a:rPr lang="en-US" dirty="0" smtClean="0"/>
              <a:t>), on all sliding windows.</a:t>
            </a:r>
          </a:p>
          <a:p>
            <a:pPr marL="822960" lvl="1" indent="-457200">
              <a:buFont typeface="+mj-lt"/>
              <a:buAutoNum type="arabicPeriod"/>
            </a:pPr>
            <a:r>
              <a:rPr lang="en-US" dirty="0" smtClean="0"/>
              <a:t>The exact motif discovery algorithm on potential windows.</a:t>
            </a:r>
          </a:p>
          <a:p>
            <a:pPr marL="822960" lvl="1" indent="-457200">
              <a:buFont typeface="+mj-lt"/>
              <a:buAutoNum type="arabicPeriod"/>
            </a:pPr>
            <a:r>
              <a:rPr lang="en-US" dirty="0" smtClean="0"/>
              <a:t>The proposed algorithm, </a:t>
            </a:r>
            <a:r>
              <a:rPr lang="en-US" dirty="0" err="1" smtClean="0"/>
              <a:t>ApproxMotif</a:t>
            </a:r>
            <a:r>
              <a:rPr lang="en-US" dirty="0" smtClean="0"/>
              <a:t>.</a:t>
            </a:r>
          </a:p>
          <a:p>
            <a:pPr>
              <a:buNone/>
            </a:pPr>
            <a:endParaRPr lang="en-US" dirty="0"/>
          </a:p>
        </p:txBody>
      </p:sp>
      <p:sp>
        <p:nvSpPr>
          <p:cNvPr id="6" name="Line 448"/>
          <p:cNvSpPr>
            <a:spLocks noChangeShapeType="1"/>
          </p:cNvSpPr>
          <p:nvPr/>
        </p:nvSpPr>
        <p:spPr bwMode="auto">
          <a:xfrm>
            <a:off x="2074049" y="4194186"/>
            <a:ext cx="5173210" cy="509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7" name="Line 450"/>
          <p:cNvSpPr>
            <a:spLocks noChangeShapeType="1"/>
          </p:cNvSpPr>
          <p:nvPr/>
        </p:nvSpPr>
        <p:spPr bwMode="auto">
          <a:xfrm flipV="1">
            <a:off x="1955503" y="990600"/>
            <a:ext cx="3294" cy="299986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8" name="Line 453"/>
          <p:cNvSpPr>
            <a:spLocks noChangeShapeType="1"/>
          </p:cNvSpPr>
          <p:nvPr/>
        </p:nvSpPr>
        <p:spPr bwMode="auto">
          <a:xfrm flipV="1">
            <a:off x="2077341" y="4102510"/>
            <a:ext cx="3294" cy="9167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9" name="Line 456"/>
          <p:cNvSpPr>
            <a:spLocks noChangeShapeType="1"/>
          </p:cNvSpPr>
          <p:nvPr/>
        </p:nvSpPr>
        <p:spPr bwMode="auto">
          <a:xfrm flipV="1">
            <a:off x="2640434" y="4102510"/>
            <a:ext cx="3294" cy="9167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10" name="Line 459"/>
          <p:cNvSpPr>
            <a:spLocks noChangeShapeType="1"/>
          </p:cNvSpPr>
          <p:nvPr/>
        </p:nvSpPr>
        <p:spPr bwMode="auto">
          <a:xfrm flipV="1">
            <a:off x="3190354" y="4102510"/>
            <a:ext cx="3294" cy="9167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11" name="Line 462"/>
          <p:cNvSpPr>
            <a:spLocks noChangeShapeType="1"/>
          </p:cNvSpPr>
          <p:nvPr/>
        </p:nvSpPr>
        <p:spPr bwMode="auto">
          <a:xfrm flipV="1">
            <a:off x="3753448" y="4102510"/>
            <a:ext cx="3294" cy="9167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12" name="Line 465"/>
          <p:cNvSpPr>
            <a:spLocks noChangeShapeType="1"/>
          </p:cNvSpPr>
          <p:nvPr/>
        </p:nvSpPr>
        <p:spPr bwMode="auto">
          <a:xfrm flipV="1">
            <a:off x="4316540" y="4102510"/>
            <a:ext cx="3294" cy="9167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13" name="Line 468"/>
          <p:cNvSpPr>
            <a:spLocks noChangeShapeType="1"/>
          </p:cNvSpPr>
          <p:nvPr/>
        </p:nvSpPr>
        <p:spPr bwMode="auto">
          <a:xfrm flipV="1">
            <a:off x="4879634" y="4102510"/>
            <a:ext cx="3294" cy="9167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14" name="Line 471"/>
          <p:cNvSpPr>
            <a:spLocks noChangeShapeType="1"/>
          </p:cNvSpPr>
          <p:nvPr/>
        </p:nvSpPr>
        <p:spPr bwMode="auto">
          <a:xfrm flipV="1">
            <a:off x="5439434" y="4102510"/>
            <a:ext cx="3294" cy="9167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15" name="Line 474"/>
          <p:cNvSpPr>
            <a:spLocks noChangeShapeType="1"/>
          </p:cNvSpPr>
          <p:nvPr/>
        </p:nvSpPr>
        <p:spPr bwMode="auto">
          <a:xfrm flipV="1">
            <a:off x="6002525" y="4102510"/>
            <a:ext cx="3294" cy="9167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16" name="Line 477"/>
          <p:cNvSpPr>
            <a:spLocks noChangeShapeType="1"/>
          </p:cNvSpPr>
          <p:nvPr/>
        </p:nvSpPr>
        <p:spPr bwMode="auto">
          <a:xfrm flipV="1">
            <a:off x="6565619" y="4102510"/>
            <a:ext cx="3294" cy="9167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17" name="Line 480"/>
          <p:cNvSpPr>
            <a:spLocks noChangeShapeType="1"/>
          </p:cNvSpPr>
          <p:nvPr/>
        </p:nvSpPr>
        <p:spPr bwMode="auto">
          <a:xfrm flipV="1">
            <a:off x="7128711" y="4102510"/>
            <a:ext cx="3294" cy="9167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18" name="Line 483"/>
          <p:cNvSpPr>
            <a:spLocks noChangeShapeType="1"/>
          </p:cNvSpPr>
          <p:nvPr/>
        </p:nvSpPr>
        <p:spPr bwMode="auto">
          <a:xfrm>
            <a:off x="1955503" y="3990460"/>
            <a:ext cx="62567" cy="509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19" name="Rectangle 485"/>
          <p:cNvSpPr>
            <a:spLocks noChangeArrowheads="1"/>
          </p:cNvSpPr>
          <p:nvPr/>
        </p:nvSpPr>
        <p:spPr bwMode="auto">
          <a:xfrm>
            <a:off x="1856715" y="3868231"/>
            <a:ext cx="78547" cy="16927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charset="0"/>
                <a:cs typeface="Arial" pitchFamily="34" charset="0"/>
              </a:rPr>
              <a:t>0</a:t>
            </a: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20" name="Line 486"/>
          <p:cNvSpPr>
            <a:spLocks noChangeShapeType="1"/>
          </p:cNvSpPr>
          <p:nvPr/>
        </p:nvSpPr>
        <p:spPr bwMode="auto">
          <a:xfrm>
            <a:off x="1955503" y="3526986"/>
            <a:ext cx="62567" cy="509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21" name="Rectangle 488"/>
          <p:cNvSpPr>
            <a:spLocks noChangeArrowheads="1"/>
          </p:cNvSpPr>
          <p:nvPr/>
        </p:nvSpPr>
        <p:spPr bwMode="auto">
          <a:xfrm>
            <a:off x="1744755" y="3399659"/>
            <a:ext cx="195566" cy="16927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charset="0"/>
                <a:cs typeface="Arial" pitchFamily="34" charset="0"/>
              </a:rPr>
              <a:t>0.5</a:t>
            </a: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22" name="Line 489"/>
          <p:cNvSpPr>
            <a:spLocks noChangeShapeType="1"/>
          </p:cNvSpPr>
          <p:nvPr/>
        </p:nvSpPr>
        <p:spPr bwMode="auto">
          <a:xfrm>
            <a:off x="1955503" y="3058417"/>
            <a:ext cx="62567" cy="509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23" name="Rectangle 491"/>
          <p:cNvSpPr>
            <a:spLocks noChangeArrowheads="1"/>
          </p:cNvSpPr>
          <p:nvPr/>
        </p:nvSpPr>
        <p:spPr bwMode="auto">
          <a:xfrm>
            <a:off x="1738169" y="2936188"/>
            <a:ext cx="195566" cy="16927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Helvetica" charset="0"/>
                <a:cs typeface="Arial" pitchFamily="34" charset="0"/>
              </a:rPr>
              <a:t>1.0</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24" name="Line 492"/>
          <p:cNvSpPr>
            <a:spLocks noChangeShapeType="1"/>
          </p:cNvSpPr>
          <p:nvPr/>
        </p:nvSpPr>
        <p:spPr bwMode="auto">
          <a:xfrm>
            <a:off x="1955503" y="2594939"/>
            <a:ext cx="62567" cy="509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25" name="Rectangle 494"/>
          <p:cNvSpPr>
            <a:spLocks noChangeArrowheads="1"/>
          </p:cNvSpPr>
          <p:nvPr/>
        </p:nvSpPr>
        <p:spPr bwMode="auto">
          <a:xfrm>
            <a:off x="1744755" y="2467615"/>
            <a:ext cx="195566" cy="16927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charset="0"/>
                <a:cs typeface="Arial" pitchFamily="34" charset="0"/>
              </a:rPr>
              <a:t>1.5</a:t>
            </a: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26" name="Line 495"/>
          <p:cNvSpPr>
            <a:spLocks noChangeShapeType="1"/>
          </p:cNvSpPr>
          <p:nvPr/>
        </p:nvSpPr>
        <p:spPr bwMode="auto">
          <a:xfrm>
            <a:off x="1955503" y="2126370"/>
            <a:ext cx="62567" cy="509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27" name="Rectangle 497"/>
          <p:cNvSpPr>
            <a:spLocks noChangeArrowheads="1"/>
          </p:cNvSpPr>
          <p:nvPr/>
        </p:nvSpPr>
        <p:spPr bwMode="auto">
          <a:xfrm>
            <a:off x="1738169" y="2004137"/>
            <a:ext cx="195566" cy="16927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Helvetica" charset="0"/>
                <a:cs typeface="Arial" pitchFamily="34" charset="0"/>
              </a:rPr>
              <a:t>2.0</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28" name="Line 498"/>
          <p:cNvSpPr>
            <a:spLocks noChangeShapeType="1"/>
          </p:cNvSpPr>
          <p:nvPr/>
        </p:nvSpPr>
        <p:spPr bwMode="auto">
          <a:xfrm>
            <a:off x="1955503" y="1662895"/>
            <a:ext cx="62567" cy="509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29" name="Rectangle 500"/>
          <p:cNvSpPr>
            <a:spLocks noChangeArrowheads="1"/>
          </p:cNvSpPr>
          <p:nvPr/>
        </p:nvSpPr>
        <p:spPr bwMode="auto">
          <a:xfrm>
            <a:off x="1744755" y="1535568"/>
            <a:ext cx="195566" cy="16927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charset="0"/>
                <a:cs typeface="Arial" pitchFamily="34" charset="0"/>
              </a:rPr>
              <a:t>2.5</a:t>
            </a: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0" name="Line 501"/>
          <p:cNvSpPr>
            <a:spLocks noChangeShapeType="1"/>
          </p:cNvSpPr>
          <p:nvPr/>
        </p:nvSpPr>
        <p:spPr bwMode="auto">
          <a:xfrm>
            <a:off x="1955503" y="1194326"/>
            <a:ext cx="62567" cy="509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31" name="Rectangle 503"/>
          <p:cNvSpPr>
            <a:spLocks noChangeArrowheads="1"/>
          </p:cNvSpPr>
          <p:nvPr/>
        </p:nvSpPr>
        <p:spPr bwMode="auto">
          <a:xfrm>
            <a:off x="1724997" y="1072094"/>
            <a:ext cx="195566" cy="16927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Helvetica" charset="0"/>
                <a:cs typeface="Arial" pitchFamily="34" charset="0"/>
              </a:rPr>
              <a:t>3.0</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32" name="Rectangle 504"/>
          <p:cNvSpPr>
            <a:spLocks noChangeArrowheads="1"/>
          </p:cNvSpPr>
          <p:nvPr/>
        </p:nvSpPr>
        <p:spPr bwMode="auto">
          <a:xfrm>
            <a:off x="2008190" y="1265633"/>
            <a:ext cx="266099" cy="16927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Helvetica" charset="0"/>
                <a:cs typeface="Arial" pitchFamily="34" charset="0"/>
              </a:rPr>
              <a:t>x 10</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33" name="Rectangle 505"/>
          <p:cNvSpPr>
            <a:spLocks noChangeArrowheads="1"/>
          </p:cNvSpPr>
          <p:nvPr/>
        </p:nvSpPr>
        <p:spPr bwMode="auto">
          <a:xfrm>
            <a:off x="2271625" y="1189234"/>
            <a:ext cx="75342" cy="16158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Helvetica" charset="0"/>
                <a:cs typeface="Arial" pitchFamily="34" charset="0"/>
              </a:rPr>
              <a:t>4</a:t>
            </a:r>
            <a:endParaRPr kumimoji="0" lang="en-US" sz="4800" b="0" i="0" u="none" strike="noStrike" cap="none" normalizeH="0" baseline="0" dirty="0" smtClean="0">
              <a:ln>
                <a:noFill/>
              </a:ln>
              <a:solidFill>
                <a:schemeClr val="tx1"/>
              </a:solidFill>
              <a:effectLst/>
              <a:latin typeface="Arial" pitchFamily="34" charset="0"/>
              <a:cs typeface="Arial" pitchFamily="34" charset="0"/>
            </a:endParaRPr>
          </a:p>
        </p:txBody>
      </p:sp>
      <p:sp>
        <p:nvSpPr>
          <p:cNvPr id="34" name="Freeform 510"/>
          <p:cNvSpPr>
            <a:spLocks/>
          </p:cNvSpPr>
          <p:nvPr/>
        </p:nvSpPr>
        <p:spPr bwMode="auto">
          <a:xfrm>
            <a:off x="2077341" y="1678173"/>
            <a:ext cx="5051371" cy="2312288"/>
          </a:xfrm>
          <a:custGeom>
            <a:avLst/>
            <a:gdLst/>
            <a:ahLst/>
            <a:cxnLst>
              <a:cxn ang="0">
                <a:pos x="0" y="454"/>
              </a:cxn>
              <a:cxn ang="0">
                <a:pos x="171" y="454"/>
              </a:cxn>
              <a:cxn ang="0">
                <a:pos x="338" y="454"/>
              </a:cxn>
              <a:cxn ang="0">
                <a:pos x="509" y="454"/>
              </a:cxn>
              <a:cxn ang="0">
                <a:pos x="680" y="454"/>
              </a:cxn>
              <a:cxn ang="0">
                <a:pos x="851" y="451"/>
              </a:cxn>
              <a:cxn ang="0">
                <a:pos x="1021" y="442"/>
              </a:cxn>
              <a:cxn ang="0">
                <a:pos x="1192" y="412"/>
              </a:cxn>
              <a:cxn ang="0">
                <a:pos x="1363" y="320"/>
              </a:cxn>
              <a:cxn ang="0">
                <a:pos x="1534" y="0"/>
              </a:cxn>
            </a:cxnLst>
            <a:rect l="0" t="0" r="r" b="b"/>
            <a:pathLst>
              <a:path w="1534" h="454">
                <a:moveTo>
                  <a:pt x="0" y="454"/>
                </a:moveTo>
                <a:lnTo>
                  <a:pt x="171" y="454"/>
                </a:lnTo>
                <a:lnTo>
                  <a:pt x="338" y="454"/>
                </a:lnTo>
                <a:lnTo>
                  <a:pt x="509" y="454"/>
                </a:lnTo>
                <a:lnTo>
                  <a:pt x="680" y="454"/>
                </a:lnTo>
                <a:lnTo>
                  <a:pt x="851" y="451"/>
                </a:lnTo>
                <a:lnTo>
                  <a:pt x="1021" y="442"/>
                </a:lnTo>
                <a:lnTo>
                  <a:pt x="1192" y="412"/>
                </a:lnTo>
                <a:lnTo>
                  <a:pt x="1363" y="320"/>
                </a:lnTo>
                <a:lnTo>
                  <a:pt x="1534" y="0"/>
                </a:lnTo>
              </a:path>
            </a:pathLst>
          </a:custGeom>
          <a:noFill/>
          <a:ln w="1905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4400" dirty="0"/>
          </a:p>
        </p:txBody>
      </p:sp>
      <p:sp>
        <p:nvSpPr>
          <p:cNvPr id="35" name="Freeform 511"/>
          <p:cNvSpPr>
            <a:spLocks/>
          </p:cNvSpPr>
          <p:nvPr/>
        </p:nvSpPr>
        <p:spPr bwMode="auto">
          <a:xfrm>
            <a:off x="2077341" y="3975183"/>
            <a:ext cx="5051371" cy="15281"/>
          </a:xfrm>
          <a:custGeom>
            <a:avLst/>
            <a:gdLst/>
            <a:ahLst/>
            <a:cxnLst>
              <a:cxn ang="0">
                <a:pos x="0" y="3"/>
              </a:cxn>
              <a:cxn ang="0">
                <a:pos x="171" y="3"/>
              </a:cxn>
              <a:cxn ang="0">
                <a:pos x="338" y="3"/>
              </a:cxn>
              <a:cxn ang="0">
                <a:pos x="509" y="3"/>
              </a:cxn>
              <a:cxn ang="0">
                <a:pos x="680" y="3"/>
              </a:cxn>
              <a:cxn ang="0">
                <a:pos x="851" y="3"/>
              </a:cxn>
              <a:cxn ang="0">
                <a:pos x="1021" y="3"/>
              </a:cxn>
              <a:cxn ang="0">
                <a:pos x="1192" y="3"/>
              </a:cxn>
              <a:cxn ang="0">
                <a:pos x="1363" y="3"/>
              </a:cxn>
              <a:cxn ang="0">
                <a:pos x="1534" y="0"/>
              </a:cxn>
            </a:cxnLst>
            <a:rect l="0" t="0" r="r" b="b"/>
            <a:pathLst>
              <a:path w="1534" h="3">
                <a:moveTo>
                  <a:pt x="0" y="3"/>
                </a:moveTo>
                <a:lnTo>
                  <a:pt x="171" y="3"/>
                </a:lnTo>
                <a:lnTo>
                  <a:pt x="338" y="3"/>
                </a:lnTo>
                <a:lnTo>
                  <a:pt x="509" y="3"/>
                </a:lnTo>
                <a:lnTo>
                  <a:pt x="680" y="3"/>
                </a:lnTo>
                <a:lnTo>
                  <a:pt x="851" y="3"/>
                </a:lnTo>
                <a:lnTo>
                  <a:pt x="1021" y="3"/>
                </a:lnTo>
                <a:lnTo>
                  <a:pt x="1192" y="3"/>
                </a:lnTo>
                <a:lnTo>
                  <a:pt x="1363" y="3"/>
                </a:lnTo>
                <a:lnTo>
                  <a:pt x="1534" y="0"/>
                </a:lnTo>
              </a:path>
            </a:pathLst>
          </a:custGeom>
          <a:noFill/>
          <a:ln w="285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36" name="Freeform 512"/>
          <p:cNvSpPr>
            <a:spLocks/>
          </p:cNvSpPr>
          <p:nvPr/>
        </p:nvSpPr>
        <p:spPr bwMode="auto">
          <a:xfrm>
            <a:off x="2077341" y="1194326"/>
            <a:ext cx="1294127" cy="2643343"/>
          </a:xfrm>
          <a:custGeom>
            <a:avLst/>
            <a:gdLst/>
            <a:ahLst/>
            <a:cxnLst>
              <a:cxn ang="0">
                <a:pos x="0" y="519"/>
              </a:cxn>
              <a:cxn ang="0">
                <a:pos x="171" y="467"/>
              </a:cxn>
              <a:cxn ang="0">
                <a:pos x="338" y="256"/>
              </a:cxn>
              <a:cxn ang="0">
                <a:pos x="393" y="0"/>
              </a:cxn>
            </a:cxnLst>
            <a:rect l="0" t="0" r="r" b="b"/>
            <a:pathLst>
              <a:path w="393" h="519">
                <a:moveTo>
                  <a:pt x="0" y="519"/>
                </a:moveTo>
                <a:lnTo>
                  <a:pt x="171" y="467"/>
                </a:lnTo>
                <a:lnTo>
                  <a:pt x="338" y="256"/>
                </a:lnTo>
                <a:lnTo>
                  <a:pt x="393" y="0"/>
                </a:lnTo>
              </a:path>
            </a:pathLst>
          </a:custGeom>
          <a:noFill/>
          <a:ln w="28575">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37" name="Rectangle 513"/>
          <p:cNvSpPr>
            <a:spLocks noChangeArrowheads="1"/>
          </p:cNvSpPr>
          <p:nvPr/>
        </p:nvSpPr>
        <p:spPr bwMode="auto">
          <a:xfrm rot="16200000">
            <a:off x="899212" y="2449137"/>
            <a:ext cx="1434239"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Helvetica" charset="0"/>
                <a:cs typeface="Arial" pitchFamily="34" charset="0"/>
              </a:rPr>
              <a:t>Execution Time (sec)</a:t>
            </a:r>
            <a:endParaRPr kumimoji="0" lang="en-US" sz="4800" b="0" i="0" u="none" strike="noStrike" cap="none" normalizeH="0" baseline="0" dirty="0" smtClean="0">
              <a:ln>
                <a:noFill/>
              </a:ln>
              <a:solidFill>
                <a:schemeClr val="tx1"/>
              </a:solidFill>
              <a:effectLst/>
              <a:latin typeface="Arial" pitchFamily="34" charset="0"/>
              <a:cs typeface="Arial" pitchFamily="34" charset="0"/>
            </a:endParaRPr>
          </a:p>
        </p:txBody>
      </p:sp>
      <p:sp>
        <p:nvSpPr>
          <p:cNvPr id="38" name="Rectangle 514"/>
          <p:cNvSpPr>
            <a:spLocks noChangeArrowheads="1"/>
          </p:cNvSpPr>
          <p:nvPr/>
        </p:nvSpPr>
        <p:spPr bwMode="auto">
          <a:xfrm>
            <a:off x="4010298" y="4464128"/>
            <a:ext cx="1194239"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Helvetica" charset="0"/>
                <a:cs typeface="Arial" pitchFamily="34" charset="0"/>
              </a:rPr>
              <a:t>Number of Pages</a:t>
            </a:r>
            <a:endParaRPr kumimoji="0" lang="en-US" sz="4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 name="Rectangle 515"/>
          <p:cNvSpPr>
            <a:spLocks noChangeArrowheads="1"/>
          </p:cNvSpPr>
          <p:nvPr/>
        </p:nvSpPr>
        <p:spPr bwMode="auto">
          <a:xfrm>
            <a:off x="1935745" y="4087238"/>
            <a:ext cx="38472" cy="16927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charset="0"/>
                <a:cs typeface="Arial" pitchFamily="34" charset="0"/>
              </a:rPr>
              <a:t> </a:t>
            </a: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41" name="Rectangle 529"/>
          <p:cNvSpPr>
            <a:spLocks noChangeArrowheads="1"/>
          </p:cNvSpPr>
          <p:nvPr/>
        </p:nvSpPr>
        <p:spPr bwMode="auto">
          <a:xfrm>
            <a:off x="3275969" y="2151840"/>
            <a:ext cx="1742464"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70C0"/>
                </a:solidFill>
                <a:effectLst/>
                <a:latin typeface="Helvetica" charset="0"/>
                <a:cs typeface="Arial" pitchFamily="34" charset="0"/>
              </a:rPr>
              <a:t>Exact Motif (All Windows)</a:t>
            </a:r>
            <a:endParaRPr kumimoji="0" lang="en-US" sz="4800" b="0" i="0" u="none" strike="noStrike" cap="none" normalizeH="0" baseline="0" dirty="0" smtClean="0">
              <a:ln>
                <a:noFill/>
              </a:ln>
              <a:solidFill>
                <a:srgbClr val="0070C0"/>
              </a:solidFill>
              <a:effectLst/>
              <a:latin typeface="Arial" pitchFamily="34" charset="0"/>
              <a:cs typeface="Arial" pitchFamily="34" charset="0"/>
            </a:endParaRPr>
          </a:p>
        </p:txBody>
      </p:sp>
      <p:sp>
        <p:nvSpPr>
          <p:cNvPr id="42" name="Rectangle 531"/>
          <p:cNvSpPr>
            <a:spLocks noChangeArrowheads="1"/>
          </p:cNvSpPr>
          <p:nvPr/>
        </p:nvSpPr>
        <p:spPr bwMode="auto">
          <a:xfrm>
            <a:off x="3745340" y="3482708"/>
            <a:ext cx="2168862"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Helvetica" charset="0"/>
                <a:cs typeface="Arial" pitchFamily="34" charset="0"/>
              </a:rPr>
              <a:t>Exact Motif (Potential Windows)</a:t>
            </a:r>
            <a:endParaRPr kumimoji="0" lang="en-US" sz="4800" b="0" i="0" u="none" strike="noStrike" cap="none" normalizeH="0" baseline="0" dirty="0" smtClean="0">
              <a:ln>
                <a:noFill/>
              </a:ln>
              <a:solidFill>
                <a:schemeClr val="tx1"/>
              </a:solidFill>
              <a:effectLst/>
              <a:latin typeface="Arial" pitchFamily="34" charset="0"/>
              <a:cs typeface="Arial" pitchFamily="34" charset="0"/>
            </a:endParaRPr>
          </a:p>
        </p:txBody>
      </p:sp>
      <p:sp>
        <p:nvSpPr>
          <p:cNvPr id="43" name="Rectangle 533"/>
          <p:cNvSpPr>
            <a:spLocks noChangeArrowheads="1"/>
          </p:cNvSpPr>
          <p:nvPr/>
        </p:nvSpPr>
        <p:spPr bwMode="auto">
          <a:xfrm>
            <a:off x="6259939" y="3711308"/>
            <a:ext cx="862416"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0000"/>
                </a:solidFill>
                <a:effectLst/>
                <a:latin typeface="Helvetica" charset="0"/>
                <a:cs typeface="Arial" pitchFamily="34" charset="0"/>
              </a:rPr>
              <a:t>Approx Motif</a:t>
            </a:r>
            <a:endParaRPr kumimoji="0" lang="en-US" sz="4800" b="0" i="0" u="none" strike="noStrike" cap="none" normalizeH="0" baseline="0" dirty="0" smtClean="0">
              <a:ln>
                <a:noFill/>
              </a:ln>
              <a:solidFill>
                <a:srgbClr val="FF0000"/>
              </a:solidFill>
              <a:effectLst/>
              <a:latin typeface="Arial" pitchFamily="34" charset="0"/>
              <a:cs typeface="Arial" pitchFamily="34" charset="0"/>
            </a:endParaRPr>
          </a:p>
        </p:txBody>
      </p:sp>
      <p:sp>
        <p:nvSpPr>
          <p:cNvPr id="44" name="Rectangle 267"/>
          <p:cNvSpPr>
            <a:spLocks noChangeArrowheads="1"/>
          </p:cNvSpPr>
          <p:nvPr/>
        </p:nvSpPr>
        <p:spPr bwMode="auto">
          <a:xfrm>
            <a:off x="2047705" y="4234938"/>
            <a:ext cx="78547" cy="16927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charset="0"/>
                <a:cs typeface="Helvetica" charset="0"/>
              </a:rPr>
              <a:t>1</a:t>
            </a: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45" name="Rectangle 270"/>
          <p:cNvSpPr>
            <a:spLocks noChangeArrowheads="1"/>
          </p:cNvSpPr>
          <p:nvPr/>
        </p:nvSpPr>
        <p:spPr bwMode="auto">
          <a:xfrm>
            <a:off x="2594333" y="4234938"/>
            <a:ext cx="78547" cy="16927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charset="0"/>
                <a:cs typeface="Arial" pitchFamily="34" charset="0"/>
              </a:rPr>
              <a:t>2</a:t>
            </a: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46" name="Rectangle 273"/>
          <p:cNvSpPr>
            <a:spLocks noChangeArrowheads="1"/>
          </p:cNvSpPr>
          <p:nvPr/>
        </p:nvSpPr>
        <p:spPr bwMode="auto">
          <a:xfrm>
            <a:off x="3140961" y="4234938"/>
            <a:ext cx="78547" cy="16927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charset="0"/>
                <a:cs typeface="Arial" pitchFamily="34" charset="0"/>
              </a:rPr>
              <a:t>4</a:t>
            </a: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47" name="Rectangle 276"/>
          <p:cNvSpPr>
            <a:spLocks noChangeArrowheads="1"/>
          </p:cNvSpPr>
          <p:nvPr/>
        </p:nvSpPr>
        <p:spPr bwMode="auto">
          <a:xfrm>
            <a:off x="3713933" y="4234938"/>
            <a:ext cx="78547" cy="16927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Helvetica" charset="0"/>
                <a:cs typeface="Arial" pitchFamily="34" charset="0"/>
              </a:rPr>
              <a:t>8</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48" name="Rectangle 279"/>
          <p:cNvSpPr>
            <a:spLocks noChangeArrowheads="1"/>
          </p:cNvSpPr>
          <p:nvPr/>
        </p:nvSpPr>
        <p:spPr bwMode="auto">
          <a:xfrm>
            <a:off x="4221046" y="4234938"/>
            <a:ext cx="157095" cy="16927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Helvetica" charset="0"/>
                <a:cs typeface="Arial" pitchFamily="34" charset="0"/>
              </a:rPr>
              <a:t>16</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49" name="Rectangle 282"/>
          <p:cNvSpPr>
            <a:spLocks noChangeArrowheads="1"/>
          </p:cNvSpPr>
          <p:nvPr/>
        </p:nvSpPr>
        <p:spPr bwMode="auto">
          <a:xfrm>
            <a:off x="4820361" y="4214565"/>
            <a:ext cx="157095" cy="16927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charset="0"/>
                <a:cs typeface="Arial" pitchFamily="34" charset="0"/>
              </a:rPr>
              <a:t>32</a:t>
            </a: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50" name="Rectangle 285"/>
          <p:cNvSpPr>
            <a:spLocks noChangeArrowheads="1"/>
          </p:cNvSpPr>
          <p:nvPr/>
        </p:nvSpPr>
        <p:spPr bwMode="auto">
          <a:xfrm>
            <a:off x="5366989" y="4214565"/>
            <a:ext cx="157095" cy="16927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charset="0"/>
                <a:cs typeface="Arial" pitchFamily="34" charset="0"/>
              </a:rPr>
              <a:t>64</a:t>
            </a: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51" name="Rectangle 288"/>
          <p:cNvSpPr>
            <a:spLocks noChangeArrowheads="1"/>
          </p:cNvSpPr>
          <p:nvPr/>
        </p:nvSpPr>
        <p:spPr bwMode="auto">
          <a:xfrm>
            <a:off x="5883980" y="4214565"/>
            <a:ext cx="235642" cy="16927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charset="0"/>
                <a:cs typeface="Arial" pitchFamily="34" charset="0"/>
              </a:rPr>
              <a:t>128</a:t>
            </a: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52" name="Rectangle 291"/>
          <p:cNvSpPr>
            <a:spLocks noChangeArrowheads="1"/>
          </p:cNvSpPr>
          <p:nvPr/>
        </p:nvSpPr>
        <p:spPr bwMode="auto">
          <a:xfrm>
            <a:off x="6430608" y="4214565"/>
            <a:ext cx="235642" cy="16927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charset="0"/>
                <a:cs typeface="Arial" pitchFamily="34" charset="0"/>
              </a:rPr>
              <a:t>256</a:t>
            </a: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53" name="Rectangle 294"/>
          <p:cNvSpPr>
            <a:spLocks noChangeArrowheads="1"/>
          </p:cNvSpPr>
          <p:nvPr/>
        </p:nvSpPr>
        <p:spPr bwMode="auto">
          <a:xfrm>
            <a:off x="6977236" y="4214565"/>
            <a:ext cx="235642" cy="16927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Helvetica" charset="0"/>
                <a:cs typeface="Arial" pitchFamily="34" charset="0"/>
              </a:rPr>
              <a:t>512</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54" name="Slide Number Placeholder 53"/>
          <p:cNvSpPr>
            <a:spLocks noGrp="1"/>
          </p:cNvSpPr>
          <p:nvPr>
            <p:ph type="sldNum" sz="quarter" idx="15"/>
          </p:nvPr>
        </p:nvSpPr>
        <p:spPr/>
        <p:txBody>
          <a:bodyPr/>
          <a:lstStyle/>
          <a:p>
            <a:fld id="{2D63B8C5-3510-46A3-A367-588D93808B4C}" type="slidenum">
              <a:rPr lang="en-US" smtClean="0"/>
              <a:pPr/>
              <a:t>20</a:t>
            </a:fld>
            <a:endParaRPr lang="en-US"/>
          </a:p>
        </p:txBody>
      </p:sp>
      <p:sp>
        <p:nvSpPr>
          <p:cNvPr id="55" name="TextBox 54"/>
          <p:cNvSpPr txBox="1"/>
          <p:nvPr/>
        </p:nvSpPr>
        <p:spPr>
          <a:xfrm>
            <a:off x="7357730" y="1531088"/>
            <a:ext cx="846707" cy="276999"/>
          </a:xfrm>
          <a:prstGeom prst="rect">
            <a:avLst/>
          </a:prstGeom>
          <a:noFill/>
        </p:spPr>
        <p:txBody>
          <a:bodyPr wrap="none" rtlCol="0">
            <a:spAutoFit/>
          </a:bodyPr>
          <a:lstStyle/>
          <a:p>
            <a:r>
              <a:rPr lang="en-US" sz="1200" dirty="0" smtClean="0"/>
              <a:t>6.9 hours</a:t>
            </a:r>
            <a:endParaRPr lang="en-US" sz="1200" dirty="0"/>
          </a:p>
        </p:txBody>
      </p:sp>
      <p:sp>
        <p:nvSpPr>
          <p:cNvPr id="56" name="TextBox 55"/>
          <p:cNvSpPr txBox="1"/>
          <p:nvPr/>
        </p:nvSpPr>
        <p:spPr>
          <a:xfrm>
            <a:off x="7325832" y="3838354"/>
            <a:ext cx="1021433" cy="276999"/>
          </a:xfrm>
          <a:prstGeom prst="rect">
            <a:avLst/>
          </a:prstGeom>
          <a:noFill/>
        </p:spPr>
        <p:txBody>
          <a:bodyPr wrap="none" rtlCol="0">
            <a:spAutoFit/>
          </a:bodyPr>
          <a:lstStyle/>
          <a:p>
            <a:r>
              <a:rPr lang="en-US" sz="1200" dirty="0" smtClean="0">
                <a:solidFill>
                  <a:srgbClr val="FF0000"/>
                </a:solidFill>
              </a:rPr>
              <a:t>5.5 minutes</a:t>
            </a:r>
            <a:endParaRPr lang="en-US" sz="1200" dirty="0">
              <a:solidFill>
                <a:srgbClr val="FF0000"/>
              </a:solidFill>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35"/>
          <p:cNvGrpSpPr/>
          <p:nvPr/>
        </p:nvGrpSpPr>
        <p:grpSpPr>
          <a:xfrm>
            <a:off x="1188720" y="1341120"/>
            <a:ext cx="5553456" cy="5394960"/>
            <a:chOff x="811447" y="744926"/>
            <a:chExt cx="2808768" cy="2887092"/>
          </a:xfrm>
        </p:grpSpPr>
        <p:grpSp>
          <p:nvGrpSpPr>
            <p:cNvPr id="3" name="Group 513"/>
            <p:cNvGrpSpPr/>
            <p:nvPr/>
          </p:nvGrpSpPr>
          <p:grpSpPr>
            <a:xfrm>
              <a:off x="838902" y="744926"/>
              <a:ext cx="2781313" cy="908186"/>
              <a:chOff x="936724" y="1650966"/>
              <a:chExt cx="2638908" cy="908185"/>
            </a:xfrm>
          </p:grpSpPr>
          <p:sp>
            <p:nvSpPr>
              <p:cNvPr id="1391" name="Line 297"/>
              <p:cNvSpPr>
                <a:spLocks noChangeShapeType="1"/>
              </p:cNvSpPr>
              <p:nvPr/>
            </p:nvSpPr>
            <p:spPr bwMode="auto">
              <a:xfrm>
                <a:off x="1205494" y="2460930"/>
                <a:ext cx="2370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1393" name="Line 299"/>
              <p:cNvSpPr>
                <a:spLocks noChangeShapeType="1"/>
              </p:cNvSpPr>
              <p:nvPr/>
            </p:nvSpPr>
            <p:spPr bwMode="auto">
              <a:xfrm flipV="1">
                <a:off x="1135644" y="1668769"/>
                <a:ext cx="1588" cy="7667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1396" name="Line 302"/>
              <p:cNvSpPr>
                <a:spLocks noChangeShapeType="1"/>
              </p:cNvSpPr>
              <p:nvPr/>
            </p:nvSpPr>
            <p:spPr bwMode="auto">
              <a:xfrm flipV="1">
                <a:off x="1199144" y="2440293"/>
                <a:ext cx="1588" cy="2063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1398" name="Rectangle 304"/>
              <p:cNvSpPr>
                <a:spLocks noChangeArrowheads="1"/>
              </p:cNvSpPr>
              <p:nvPr/>
            </p:nvSpPr>
            <p:spPr bwMode="auto">
              <a:xfrm>
                <a:off x="1181683" y="2473630"/>
                <a:ext cx="36543" cy="855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charset="0"/>
                    <a:cs typeface="Arial" pitchFamily="34" charset="0"/>
                  </a:rPr>
                  <a:t>2</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399" name="Line 305"/>
              <p:cNvSpPr>
                <a:spLocks noChangeShapeType="1"/>
              </p:cNvSpPr>
              <p:nvPr/>
            </p:nvSpPr>
            <p:spPr bwMode="auto">
              <a:xfrm flipV="1">
                <a:off x="1484894" y="2440293"/>
                <a:ext cx="1588" cy="2063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1401" name="Rectangle 307"/>
              <p:cNvSpPr>
                <a:spLocks noChangeArrowheads="1"/>
              </p:cNvSpPr>
              <p:nvPr/>
            </p:nvSpPr>
            <p:spPr bwMode="auto">
              <a:xfrm>
                <a:off x="1467433" y="2473630"/>
                <a:ext cx="36543" cy="855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charset="0"/>
                    <a:cs typeface="Arial" pitchFamily="34" charset="0"/>
                  </a:rPr>
                  <a:t>4</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402" name="Line 308"/>
              <p:cNvSpPr>
                <a:spLocks noChangeShapeType="1"/>
              </p:cNvSpPr>
              <p:nvPr/>
            </p:nvSpPr>
            <p:spPr bwMode="auto">
              <a:xfrm flipV="1">
                <a:off x="1776994" y="2440293"/>
                <a:ext cx="1588" cy="2063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1404" name="Rectangle 310"/>
              <p:cNvSpPr>
                <a:spLocks noChangeArrowheads="1"/>
              </p:cNvSpPr>
              <p:nvPr/>
            </p:nvSpPr>
            <p:spPr bwMode="auto">
              <a:xfrm>
                <a:off x="1759533" y="2473630"/>
                <a:ext cx="36543" cy="855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Helvetica" charset="0"/>
                    <a:cs typeface="Arial" pitchFamily="34" charset="0"/>
                  </a:rPr>
                  <a:t>8</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1405" name="Line 311"/>
              <p:cNvSpPr>
                <a:spLocks noChangeShapeType="1"/>
              </p:cNvSpPr>
              <p:nvPr/>
            </p:nvSpPr>
            <p:spPr bwMode="auto">
              <a:xfrm flipV="1">
                <a:off x="2064331" y="2440293"/>
                <a:ext cx="1588" cy="2063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1407" name="Rectangle 313"/>
              <p:cNvSpPr>
                <a:spLocks noChangeArrowheads="1"/>
              </p:cNvSpPr>
              <p:nvPr/>
            </p:nvSpPr>
            <p:spPr bwMode="auto">
              <a:xfrm>
                <a:off x="2023058" y="2473630"/>
                <a:ext cx="73086" cy="855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charset="0"/>
                    <a:cs typeface="Arial" pitchFamily="34" charset="0"/>
                  </a:rPr>
                  <a:t>16</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672" name="Line 314"/>
              <p:cNvSpPr>
                <a:spLocks noChangeShapeType="1"/>
              </p:cNvSpPr>
              <p:nvPr/>
            </p:nvSpPr>
            <p:spPr bwMode="auto">
              <a:xfrm flipV="1">
                <a:off x="2354844" y="2440293"/>
                <a:ext cx="1588" cy="2063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674" name="Rectangle 316"/>
              <p:cNvSpPr>
                <a:spLocks noChangeArrowheads="1"/>
              </p:cNvSpPr>
              <p:nvPr/>
            </p:nvSpPr>
            <p:spPr bwMode="auto">
              <a:xfrm>
                <a:off x="2315158" y="2473630"/>
                <a:ext cx="73086" cy="855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charset="0"/>
                    <a:cs typeface="Arial" pitchFamily="34" charset="0"/>
                  </a:rPr>
                  <a:t>32</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675" name="Line 317"/>
              <p:cNvSpPr>
                <a:spLocks noChangeShapeType="1"/>
              </p:cNvSpPr>
              <p:nvPr/>
            </p:nvSpPr>
            <p:spPr bwMode="auto">
              <a:xfrm flipV="1">
                <a:off x="2642182" y="2440293"/>
                <a:ext cx="1588" cy="2063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677" name="Rectangle 319"/>
              <p:cNvSpPr>
                <a:spLocks noChangeArrowheads="1"/>
              </p:cNvSpPr>
              <p:nvPr/>
            </p:nvSpPr>
            <p:spPr bwMode="auto">
              <a:xfrm>
                <a:off x="2602496" y="2473630"/>
                <a:ext cx="73086" cy="855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charset="0"/>
                    <a:cs typeface="Arial" pitchFamily="34" charset="0"/>
                  </a:rPr>
                  <a:t>64</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678" name="Line 320"/>
              <p:cNvSpPr>
                <a:spLocks noChangeShapeType="1"/>
              </p:cNvSpPr>
              <p:nvPr/>
            </p:nvSpPr>
            <p:spPr bwMode="auto">
              <a:xfrm flipV="1">
                <a:off x="2934281" y="2440293"/>
                <a:ext cx="1588" cy="2063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680" name="Rectangle 322"/>
              <p:cNvSpPr>
                <a:spLocks noChangeArrowheads="1"/>
              </p:cNvSpPr>
              <p:nvPr/>
            </p:nvSpPr>
            <p:spPr bwMode="auto">
              <a:xfrm>
                <a:off x="2877134" y="2473630"/>
                <a:ext cx="109629" cy="855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Helvetica" charset="0"/>
                    <a:cs typeface="Arial" pitchFamily="34" charset="0"/>
                  </a:rPr>
                  <a:t>128</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681" name="Line 323"/>
              <p:cNvSpPr>
                <a:spLocks noChangeShapeType="1"/>
              </p:cNvSpPr>
              <p:nvPr/>
            </p:nvSpPr>
            <p:spPr bwMode="auto">
              <a:xfrm flipV="1">
                <a:off x="3220032" y="2440293"/>
                <a:ext cx="1588" cy="2063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690" name="Rectangle 325"/>
              <p:cNvSpPr>
                <a:spLocks noChangeArrowheads="1"/>
              </p:cNvSpPr>
              <p:nvPr/>
            </p:nvSpPr>
            <p:spPr bwMode="auto">
              <a:xfrm>
                <a:off x="3162883" y="2473630"/>
                <a:ext cx="109629" cy="855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Helvetica" charset="0"/>
                    <a:cs typeface="Arial" pitchFamily="34" charset="0"/>
                  </a:rPr>
                  <a:t>256</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691" name="Line 326"/>
              <p:cNvSpPr>
                <a:spLocks noChangeShapeType="1"/>
              </p:cNvSpPr>
              <p:nvPr/>
            </p:nvSpPr>
            <p:spPr bwMode="auto">
              <a:xfrm flipV="1">
                <a:off x="3505782" y="2440293"/>
                <a:ext cx="1588" cy="2063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693" name="Rectangle 328"/>
              <p:cNvSpPr>
                <a:spLocks noChangeArrowheads="1"/>
              </p:cNvSpPr>
              <p:nvPr/>
            </p:nvSpPr>
            <p:spPr bwMode="auto">
              <a:xfrm>
                <a:off x="3448634" y="2473631"/>
                <a:ext cx="109629" cy="855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charset="0"/>
                    <a:cs typeface="Arial" pitchFamily="34" charset="0"/>
                  </a:rPr>
                  <a:t>512</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694" name="Line 329"/>
              <p:cNvSpPr>
                <a:spLocks noChangeShapeType="1"/>
              </p:cNvSpPr>
              <p:nvPr/>
            </p:nvSpPr>
            <p:spPr bwMode="auto">
              <a:xfrm>
                <a:off x="1135644" y="2437119"/>
                <a:ext cx="285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696" name="Rectangle 331"/>
              <p:cNvSpPr>
                <a:spLocks noChangeArrowheads="1"/>
              </p:cNvSpPr>
              <p:nvPr/>
            </p:nvSpPr>
            <p:spPr bwMode="auto">
              <a:xfrm>
                <a:off x="1078496" y="2403781"/>
                <a:ext cx="36543" cy="855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Helvetica" charset="0"/>
                    <a:cs typeface="Arial" pitchFamily="34" charset="0"/>
                  </a:rPr>
                  <a:t>0</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697" name="Line 332"/>
              <p:cNvSpPr>
                <a:spLocks noChangeShapeType="1"/>
              </p:cNvSpPr>
              <p:nvPr/>
            </p:nvSpPr>
            <p:spPr bwMode="auto">
              <a:xfrm>
                <a:off x="1135644" y="2313294"/>
                <a:ext cx="285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699" name="Rectangle 334"/>
              <p:cNvSpPr>
                <a:spLocks noChangeArrowheads="1"/>
              </p:cNvSpPr>
              <p:nvPr/>
            </p:nvSpPr>
            <p:spPr bwMode="auto">
              <a:xfrm>
                <a:off x="1078496" y="2279956"/>
                <a:ext cx="36543" cy="855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charset="0"/>
                    <a:cs typeface="Arial" pitchFamily="34" charset="0"/>
                  </a:rPr>
                  <a:t>5</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700" name="Line 335"/>
              <p:cNvSpPr>
                <a:spLocks noChangeShapeType="1"/>
              </p:cNvSpPr>
              <p:nvPr/>
            </p:nvSpPr>
            <p:spPr bwMode="auto">
              <a:xfrm>
                <a:off x="1135644" y="2189469"/>
                <a:ext cx="285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702" name="Rectangle 337"/>
              <p:cNvSpPr>
                <a:spLocks noChangeArrowheads="1"/>
              </p:cNvSpPr>
              <p:nvPr/>
            </p:nvSpPr>
            <p:spPr bwMode="auto">
              <a:xfrm>
                <a:off x="1038808" y="2156131"/>
                <a:ext cx="73086" cy="855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charset="0"/>
                    <a:cs typeface="Arial" pitchFamily="34" charset="0"/>
                  </a:rPr>
                  <a:t>10</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703" name="Line 338"/>
              <p:cNvSpPr>
                <a:spLocks noChangeShapeType="1"/>
              </p:cNvSpPr>
              <p:nvPr/>
            </p:nvSpPr>
            <p:spPr bwMode="auto">
              <a:xfrm>
                <a:off x="1135644" y="2065644"/>
                <a:ext cx="285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1409" name="Rectangle 340"/>
              <p:cNvSpPr>
                <a:spLocks noChangeArrowheads="1"/>
              </p:cNvSpPr>
              <p:nvPr/>
            </p:nvSpPr>
            <p:spPr bwMode="auto">
              <a:xfrm>
                <a:off x="1038808" y="2032306"/>
                <a:ext cx="73086" cy="855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charset="0"/>
                    <a:cs typeface="Arial" pitchFamily="34" charset="0"/>
                  </a:rPr>
                  <a:t>15</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410" name="Line 341"/>
              <p:cNvSpPr>
                <a:spLocks noChangeShapeType="1"/>
              </p:cNvSpPr>
              <p:nvPr/>
            </p:nvSpPr>
            <p:spPr bwMode="auto">
              <a:xfrm>
                <a:off x="1135644" y="1941820"/>
                <a:ext cx="285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1412" name="Rectangle 343"/>
              <p:cNvSpPr>
                <a:spLocks noChangeArrowheads="1"/>
              </p:cNvSpPr>
              <p:nvPr/>
            </p:nvSpPr>
            <p:spPr bwMode="auto">
              <a:xfrm>
                <a:off x="1038808" y="1908482"/>
                <a:ext cx="73086" cy="855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charset="0"/>
                    <a:cs typeface="Arial" pitchFamily="34" charset="0"/>
                  </a:rPr>
                  <a:t>20</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413" name="Line 344"/>
              <p:cNvSpPr>
                <a:spLocks noChangeShapeType="1"/>
              </p:cNvSpPr>
              <p:nvPr/>
            </p:nvSpPr>
            <p:spPr bwMode="auto">
              <a:xfrm>
                <a:off x="1135644" y="1817995"/>
                <a:ext cx="285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1415" name="Rectangle 346"/>
              <p:cNvSpPr>
                <a:spLocks noChangeArrowheads="1"/>
              </p:cNvSpPr>
              <p:nvPr/>
            </p:nvSpPr>
            <p:spPr bwMode="auto">
              <a:xfrm>
                <a:off x="1038808" y="1784657"/>
                <a:ext cx="73086" cy="855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charset="0"/>
                    <a:cs typeface="Arial" pitchFamily="34" charset="0"/>
                  </a:rPr>
                  <a:t>25</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416" name="Line 347"/>
              <p:cNvSpPr>
                <a:spLocks noChangeShapeType="1"/>
              </p:cNvSpPr>
              <p:nvPr/>
            </p:nvSpPr>
            <p:spPr bwMode="auto">
              <a:xfrm>
                <a:off x="1135644" y="1694170"/>
                <a:ext cx="285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1418" name="Rectangle 349"/>
              <p:cNvSpPr>
                <a:spLocks noChangeArrowheads="1"/>
              </p:cNvSpPr>
              <p:nvPr/>
            </p:nvSpPr>
            <p:spPr bwMode="auto">
              <a:xfrm>
                <a:off x="1038808" y="1660832"/>
                <a:ext cx="73086" cy="855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charset="0"/>
                    <a:cs typeface="Arial" pitchFamily="34" charset="0"/>
                  </a:rPr>
                  <a:t>30</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423" name="Freeform 354"/>
              <p:cNvSpPr>
                <a:spLocks/>
              </p:cNvSpPr>
              <p:nvPr/>
            </p:nvSpPr>
            <p:spPr bwMode="auto">
              <a:xfrm>
                <a:off x="1199144" y="2037069"/>
                <a:ext cx="2306639" cy="320675"/>
              </a:xfrm>
              <a:custGeom>
                <a:avLst/>
                <a:gdLst/>
                <a:ahLst/>
                <a:cxnLst>
                  <a:cxn ang="0">
                    <a:pos x="0" y="0"/>
                  </a:cxn>
                  <a:cxn ang="0">
                    <a:pos x="180" y="51"/>
                  </a:cxn>
                  <a:cxn ang="0">
                    <a:pos x="364" y="83"/>
                  </a:cxn>
                  <a:cxn ang="0">
                    <a:pos x="545" y="114"/>
                  </a:cxn>
                  <a:cxn ang="0">
                    <a:pos x="728" y="140"/>
                  </a:cxn>
                  <a:cxn ang="0">
                    <a:pos x="909" y="155"/>
                  </a:cxn>
                  <a:cxn ang="0">
                    <a:pos x="1093" y="171"/>
                  </a:cxn>
                  <a:cxn ang="0">
                    <a:pos x="1273" y="192"/>
                  </a:cxn>
                  <a:cxn ang="0">
                    <a:pos x="1453" y="202"/>
                  </a:cxn>
                </a:cxnLst>
                <a:rect l="0" t="0" r="r" b="b"/>
                <a:pathLst>
                  <a:path w="1453" h="202">
                    <a:moveTo>
                      <a:pt x="0" y="0"/>
                    </a:moveTo>
                    <a:lnTo>
                      <a:pt x="180" y="51"/>
                    </a:lnTo>
                    <a:lnTo>
                      <a:pt x="364" y="83"/>
                    </a:lnTo>
                    <a:lnTo>
                      <a:pt x="545" y="114"/>
                    </a:lnTo>
                    <a:lnTo>
                      <a:pt x="728" y="140"/>
                    </a:lnTo>
                    <a:lnTo>
                      <a:pt x="909" y="155"/>
                    </a:lnTo>
                    <a:lnTo>
                      <a:pt x="1093" y="171"/>
                    </a:lnTo>
                    <a:lnTo>
                      <a:pt x="1273" y="192"/>
                    </a:lnTo>
                    <a:lnTo>
                      <a:pt x="1453" y="202"/>
                    </a:lnTo>
                  </a:path>
                </a:pathLst>
              </a:custGeom>
              <a:noFill/>
              <a:ln w="19050">
                <a:solidFill>
                  <a:srgbClr val="7030A0"/>
                </a:solidFill>
                <a:prstDash val="dashDot"/>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1424" name="Freeform 355"/>
              <p:cNvSpPr>
                <a:spLocks/>
              </p:cNvSpPr>
              <p:nvPr/>
            </p:nvSpPr>
            <p:spPr bwMode="auto">
              <a:xfrm>
                <a:off x="1199144" y="1986269"/>
                <a:ext cx="2306639" cy="371474"/>
              </a:xfrm>
              <a:custGeom>
                <a:avLst/>
                <a:gdLst/>
                <a:ahLst/>
                <a:cxnLst>
                  <a:cxn ang="0">
                    <a:pos x="0" y="0"/>
                  </a:cxn>
                  <a:cxn ang="0">
                    <a:pos x="180" y="68"/>
                  </a:cxn>
                  <a:cxn ang="0">
                    <a:pos x="364" y="112"/>
                  </a:cxn>
                  <a:cxn ang="0">
                    <a:pos x="545" y="141"/>
                  </a:cxn>
                  <a:cxn ang="0">
                    <a:pos x="728" y="172"/>
                  </a:cxn>
                  <a:cxn ang="0">
                    <a:pos x="909" y="187"/>
                  </a:cxn>
                  <a:cxn ang="0">
                    <a:pos x="1093" y="200"/>
                  </a:cxn>
                  <a:cxn ang="0">
                    <a:pos x="1273" y="224"/>
                  </a:cxn>
                  <a:cxn ang="0">
                    <a:pos x="1453" y="234"/>
                  </a:cxn>
                </a:cxnLst>
                <a:rect l="0" t="0" r="r" b="b"/>
                <a:pathLst>
                  <a:path w="1453" h="234">
                    <a:moveTo>
                      <a:pt x="0" y="0"/>
                    </a:moveTo>
                    <a:lnTo>
                      <a:pt x="180" y="68"/>
                    </a:lnTo>
                    <a:lnTo>
                      <a:pt x="364" y="112"/>
                    </a:lnTo>
                    <a:lnTo>
                      <a:pt x="545" y="141"/>
                    </a:lnTo>
                    <a:lnTo>
                      <a:pt x="728" y="172"/>
                    </a:lnTo>
                    <a:lnTo>
                      <a:pt x="909" y="187"/>
                    </a:lnTo>
                    <a:lnTo>
                      <a:pt x="1093" y="200"/>
                    </a:lnTo>
                    <a:lnTo>
                      <a:pt x="1273" y="224"/>
                    </a:lnTo>
                    <a:lnTo>
                      <a:pt x="1453" y="234"/>
                    </a:lnTo>
                  </a:path>
                </a:pathLst>
              </a:custGeom>
              <a:noFill/>
              <a:ln w="19050">
                <a:solidFill>
                  <a:srgbClr val="002060"/>
                </a:solidFill>
                <a:prstDash val="dashDot"/>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1425" name="Freeform 356"/>
              <p:cNvSpPr>
                <a:spLocks/>
              </p:cNvSpPr>
              <p:nvPr/>
            </p:nvSpPr>
            <p:spPr bwMode="auto">
              <a:xfrm>
                <a:off x="1199144" y="1937056"/>
                <a:ext cx="2306639" cy="420687"/>
              </a:xfrm>
              <a:custGeom>
                <a:avLst/>
                <a:gdLst/>
                <a:ahLst/>
                <a:cxnLst>
                  <a:cxn ang="0">
                    <a:pos x="0" y="0"/>
                  </a:cxn>
                  <a:cxn ang="0">
                    <a:pos x="180" y="55"/>
                  </a:cxn>
                  <a:cxn ang="0">
                    <a:pos x="364" y="133"/>
                  </a:cxn>
                  <a:cxn ang="0">
                    <a:pos x="545" y="164"/>
                  </a:cxn>
                  <a:cxn ang="0">
                    <a:pos x="728" y="198"/>
                  </a:cxn>
                  <a:cxn ang="0">
                    <a:pos x="909" y="213"/>
                  </a:cxn>
                  <a:cxn ang="0">
                    <a:pos x="1093" y="231"/>
                  </a:cxn>
                  <a:cxn ang="0">
                    <a:pos x="1273" y="252"/>
                  </a:cxn>
                  <a:cxn ang="0">
                    <a:pos x="1453" y="265"/>
                  </a:cxn>
                </a:cxnLst>
                <a:rect l="0" t="0" r="r" b="b"/>
                <a:pathLst>
                  <a:path w="1453" h="265">
                    <a:moveTo>
                      <a:pt x="0" y="0"/>
                    </a:moveTo>
                    <a:lnTo>
                      <a:pt x="180" y="55"/>
                    </a:lnTo>
                    <a:lnTo>
                      <a:pt x="364" y="133"/>
                    </a:lnTo>
                    <a:lnTo>
                      <a:pt x="545" y="164"/>
                    </a:lnTo>
                    <a:lnTo>
                      <a:pt x="728" y="198"/>
                    </a:lnTo>
                    <a:lnTo>
                      <a:pt x="909" y="213"/>
                    </a:lnTo>
                    <a:lnTo>
                      <a:pt x="1093" y="231"/>
                    </a:lnTo>
                    <a:lnTo>
                      <a:pt x="1273" y="252"/>
                    </a:lnTo>
                    <a:lnTo>
                      <a:pt x="1453" y="265"/>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1426" name="Freeform 357"/>
              <p:cNvSpPr>
                <a:spLocks/>
              </p:cNvSpPr>
              <p:nvPr/>
            </p:nvSpPr>
            <p:spPr bwMode="auto">
              <a:xfrm>
                <a:off x="1199144" y="1841807"/>
                <a:ext cx="2306639" cy="512762"/>
              </a:xfrm>
              <a:custGeom>
                <a:avLst/>
                <a:gdLst/>
                <a:ahLst/>
                <a:cxnLst>
                  <a:cxn ang="0">
                    <a:pos x="0" y="0"/>
                  </a:cxn>
                  <a:cxn ang="0">
                    <a:pos x="180" y="73"/>
                  </a:cxn>
                  <a:cxn ang="0">
                    <a:pos x="364" y="133"/>
                  </a:cxn>
                  <a:cxn ang="0">
                    <a:pos x="545" y="198"/>
                  </a:cxn>
                  <a:cxn ang="0">
                    <a:pos x="728" y="245"/>
                  </a:cxn>
                  <a:cxn ang="0">
                    <a:pos x="909" y="268"/>
                  </a:cxn>
                  <a:cxn ang="0">
                    <a:pos x="1093" y="286"/>
                  </a:cxn>
                  <a:cxn ang="0">
                    <a:pos x="1273" y="310"/>
                  </a:cxn>
                  <a:cxn ang="0">
                    <a:pos x="1453" y="323"/>
                  </a:cxn>
                </a:cxnLst>
                <a:rect l="0" t="0" r="r" b="b"/>
                <a:pathLst>
                  <a:path w="1453" h="323">
                    <a:moveTo>
                      <a:pt x="0" y="0"/>
                    </a:moveTo>
                    <a:lnTo>
                      <a:pt x="180" y="73"/>
                    </a:lnTo>
                    <a:lnTo>
                      <a:pt x="364" y="133"/>
                    </a:lnTo>
                    <a:lnTo>
                      <a:pt x="545" y="198"/>
                    </a:lnTo>
                    <a:lnTo>
                      <a:pt x="728" y="245"/>
                    </a:lnTo>
                    <a:lnTo>
                      <a:pt x="909" y="268"/>
                    </a:lnTo>
                    <a:lnTo>
                      <a:pt x="1093" y="286"/>
                    </a:lnTo>
                    <a:lnTo>
                      <a:pt x="1273" y="310"/>
                    </a:lnTo>
                    <a:lnTo>
                      <a:pt x="1453" y="323"/>
                    </a:lnTo>
                  </a:path>
                </a:pathLst>
              </a:custGeom>
              <a:noFill/>
              <a:ln w="19050">
                <a:solidFill>
                  <a:srgbClr val="FF0D86"/>
                </a:solidFill>
                <a:prstDash val="dash"/>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1428" name="Freeform 359"/>
              <p:cNvSpPr>
                <a:spLocks/>
              </p:cNvSpPr>
              <p:nvPr/>
            </p:nvSpPr>
            <p:spPr bwMode="auto">
              <a:xfrm>
                <a:off x="1199144" y="2073582"/>
                <a:ext cx="2306638" cy="284163"/>
              </a:xfrm>
              <a:custGeom>
                <a:avLst/>
                <a:gdLst/>
                <a:ahLst/>
                <a:cxnLst>
                  <a:cxn ang="0">
                    <a:pos x="0" y="0"/>
                  </a:cxn>
                  <a:cxn ang="0">
                    <a:pos x="180" y="39"/>
                  </a:cxn>
                  <a:cxn ang="0">
                    <a:pos x="364" y="62"/>
                  </a:cxn>
                  <a:cxn ang="0">
                    <a:pos x="545" y="93"/>
                  </a:cxn>
                  <a:cxn ang="0">
                    <a:pos x="728" y="122"/>
                  </a:cxn>
                  <a:cxn ang="0">
                    <a:pos x="909" y="132"/>
                  </a:cxn>
                  <a:cxn ang="0">
                    <a:pos x="1093" y="148"/>
                  </a:cxn>
                  <a:cxn ang="0">
                    <a:pos x="1273" y="169"/>
                  </a:cxn>
                  <a:cxn ang="0">
                    <a:pos x="1453" y="179"/>
                  </a:cxn>
                </a:cxnLst>
                <a:rect l="0" t="0" r="r" b="b"/>
                <a:pathLst>
                  <a:path w="1453" h="179">
                    <a:moveTo>
                      <a:pt x="0" y="0"/>
                    </a:moveTo>
                    <a:lnTo>
                      <a:pt x="180" y="39"/>
                    </a:lnTo>
                    <a:lnTo>
                      <a:pt x="364" y="62"/>
                    </a:lnTo>
                    <a:lnTo>
                      <a:pt x="545" y="93"/>
                    </a:lnTo>
                    <a:lnTo>
                      <a:pt x="728" y="122"/>
                    </a:lnTo>
                    <a:lnTo>
                      <a:pt x="909" y="132"/>
                    </a:lnTo>
                    <a:lnTo>
                      <a:pt x="1093" y="148"/>
                    </a:lnTo>
                    <a:lnTo>
                      <a:pt x="1273" y="169"/>
                    </a:lnTo>
                    <a:lnTo>
                      <a:pt x="1453" y="179"/>
                    </a:lnTo>
                  </a:path>
                </a:pathLst>
              </a:custGeom>
              <a:noFill/>
              <a:ln w="190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1432" name="Rectangle 363"/>
              <p:cNvSpPr>
                <a:spLocks noChangeArrowheads="1"/>
              </p:cNvSpPr>
              <p:nvPr/>
            </p:nvSpPr>
            <p:spPr bwMode="auto">
              <a:xfrm>
                <a:off x="1124533" y="2432356"/>
                <a:ext cx="17899" cy="855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charset="0"/>
                    <a:cs typeface="Arial" pitchFamily="34" charset="0"/>
                  </a:rPr>
                  <a:t> </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grpSp>
            <p:nvGrpSpPr>
              <p:cNvPr id="4" name="Group 884"/>
              <p:cNvGrpSpPr/>
              <p:nvPr/>
            </p:nvGrpSpPr>
            <p:grpSpPr>
              <a:xfrm>
                <a:off x="2773944" y="1760845"/>
                <a:ext cx="698500" cy="481682"/>
                <a:chOff x="2619376" y="3119438"/>
                <a:chExt cx="698500" cy="481683"/>
              </a:xfrm>
            </p:grpSpPr>
            <p:sp>
              <p:nvSpPr>
                <p:cNvPr id="1435" name="Rectangle 366"/>
                <p:cNvSpPr>
                  <a:spLocks noChangeArrowheads="1"/>
                </p:cNvSpPr>
                <p:nvPr/>
              </p:nvSpPr>
              <p:spPr bwMode="auto">
                <a:xfrm>
                  <a:off x="2619376" y="3119438"/>
                  <a:ext cx="698500" cy="477838"/>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448" name="Rectangle 379"/>
                <p:cNvSpPr>
                  <a:spLocks noChangeArrowheads="1"/>
                </p:cNvSpPr>
                <p:nvPr/>
              </p:nvSpPr>
              <p:spPr bwMode="auto">
                <a:xfrm>
                  <a:off x="2916240" y="3209925"/>
                  <a:ext cx="293089" cy="816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Helvetica" charset="0"/>
                      <a:cs typeface="Arial" pitchFamily="34" charset="0"/>
                    </a:rPr>
                    <a:t>Mask 50%</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1449" name="Line 380"/>
                <p:cNvSpPr>
                  <a:spLocks noChangeShapeType="1"/>
                </p:cNvSpPr>
                <p:nvPr/>
              </p:nvSpPr>
              <p:spPr bwMode="auto">
                <a:xfrm>
                  <a:off x="2665413" y="3243263"/>
                  <a:ext cx="228600" cy="1588"/>
                </a:xfrm>
                <a:prstGeom prst="line">
                  <a:avLst/>
                </a:prstGeom>
                <a:noFill/>
                <a:ln w="19050">
                  <a:solidFill>
                    <a:srgbClr val="002060"/>
                  </a:solidFill>
                  <a:prstDash val="dashDot"/>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1450" name="Rectangle 381"/>
                <p:cNvSpPr>
                  <a:spLocks noChangeArrowheads="1"/>
                </p:cNvSpPr>
                <p:nvPr/>
              </p:nvSpPr>
              <p:spPr bwMode="auto">
                <a:xfrm>
                  <a:off x="2916240" y="3289300"/>
                  <a:ext cx="293089" cy="816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Helvetica" charset="0"/>
                      <a:cs typeface="Arial" pitchFamily="34" charset="0"/>
                    </a:rPr>
                    <a:t>Mask 40%</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1451" name="Line 382"/>
                <p:cNvSpPr>
                  <a:spLocks noChangeShapeType="1"/>
                </p:cNvSpPr>
                <p:nvPr/>
              </p:nvSpPr>
              <p:spPr bwMode="auto">
                <a:xfrm>
                  <a:off x="2665413" y="3317875"/>
                  <a:ext cx="228600" cy="1588"/>
                </a:xfrm>
                <a:prstGeom prst="line">
                  <a:avLst/>
                </a:pr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1452" name="Rectangle 383"/>
                <p:cNvSpPr>
                  <a:spLocks noChangeArrowheads="1"/>
                </p:cNvSpPr>
                <p:nvPr/>
              </p:nvSpPr>
              <p:spPr bwMode="auto">
                <a:xfrm>
                  <a:off x="2916240" y="3367088"/>
                  <a:ext cx="293089" cy="816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Helvetica" charset="0"/>
                      <a:cs typeface="Arial" pitchFamily="34" charset="0"/>
                    </a:rPr>
                    <a:t>Mask 30%</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1453" name="Line 384"/>
                <p:cNvSpPr>
                  <a:spLocks noChangeShapeType="1"/>
                </p:cNvSpPr>
                <p:nvPr/>
              </p:nvSpPr>
              <p:spPr bwMode="auto">
                <a:xfrm>
                  <a:off x="2665413" y="3395663"/>
                  <a:ext cx="228600" cy="1588"/>
                </a:xfrm>
                <a:prstGeom prst="line">
                  <a:avLst/>
                </a:prstGeom>
                <a:noFill/>
                <a:ln w="19050">
                  <a:solidFill>
                    <a:srgbClr val="FF3399"/>
                  </a:solidFill>
                  <a:prstDash val="dash"/>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1454" name="Rectangle 385"/>
                <p:cNvSpPr>
                  <a:spLocks noChangeArrowheads="1"/>
                </p:cNvSpPr>
                <p:nvPr/>
              </p:nvSpPr>
              <p:spPr bwMode="auto">
                <a:xfrm>
                  <a:off x="2916240" y="3444876"/>
                  <a:ext cx="293089" cy="816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charset="0"/>
                      <a:cs typeface="Arial" pitchFamily="34" charset="0"/>
                    </a:rPr>
                    <a:t>Mask 20%</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1455" name="Line 386"/>
                <p:cNvSpPr>
                  <a:spLocks noChangeShapeType="1"/>
                </p:cNvSpPr>
                <p:nvPr/>
              </p:nvSpPr>
              <p:spPr bwMode="auto">
                <a:xfrm>
                  <a:off x="2665413" y="3470275"/>
                  <a:ext cx="228600" cy="1588"/>
                </a:xfrm>
                <a:prstGeom prst="line">
                  <a:avLst/>
                </a:prstGeom>
                <a:noFill/>
                <a:ln w="19050">
                  <a:solidFill>
                    <a:srgbClr val="0000FF"/>
                  </a:solidFill>
                  <a:prstDash val="dash"/>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1456" name="Rectangle 387"/>
                <p:cNvSpPr>
                  <a:spLocks noChangeArrowheads="1"/>
                </p:cNvSpPr>
                <p:nvPr/>
              </p:nvSpPr>
              <p:spPr bwMode="auto">
                <a:xfrm>
                  <a:off x="2916240" y="3519488"/>
                  <a:ext cx="310241" cy="816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err="1" smtClean="0">
                      <a:ln>
                        <a:noFill/>
                      </a:ln>
                      <a:solidFill>
                        <a:srgbClr val="000000"/>
                      </a:solidFill>
                      <a:effectLst/>
                      <a:latin typeface="Helvetica" charset="0"/>
                      <a:cs typeface="Arial" pitchFamily="34" charset="0"/>
                    </a:rPr>
                    <a:t>BruteForce</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1457" name="Line 388"/>
                <p:cNvSpPr>
                  <a:spLocks noChangeShapeType="1"/>
                </p:cNvSpPr>
                <p:nvPr/>
              </p:nvSpPr>
              <p:spPr bwMode="auto">
                <a:xfrm>
                  <a:off x="2665413" y="3548063"/>
                  <a:ext cx="228600" cy="1588"/>
                </a:xfrm>
                <a:prstGeom prst="line">
                  <a:avLst/>
                </a:prstGeom>
                <a:noFill/>
                <a:ln w="190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grpSp>
          <p:sp>
            <p:nvSpPr>
              <p:cNvPr id="893" name="Rectangle 170"/>
              <p:cNvSpPr>
                <a:spLocks noChangeArrowheads="1"/>
              </p:cNvSpPr>
              <p:nvPr/>
            </p:nvSpPr>
            <p:spPr bwMode="auto">
              <a:xfrm rot="16200000">
                <a:off x="694679" y="1990550"/>
                <a:ext cx="562843" cy="7875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Helvetica" charset="0"/>
                    <a:cs typeface="Arial" pitchFamily="34" charset="0"/>
                  </a:rPr>
                  <a:t>Average Distance</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897" name="Rectangle 78"/>
              <p:cNvSpPr>
                <a:spLocks noChangeArrowheads="1"/>
              </p:cNvSpPr>
              <p:nvPr/>
            </p:nvSpPr>
            <p:spPr bwMode="auto">
              <a:xfrm>
                <a:off x="1677432" y="1650966"/>
                <a:ext cx="1316837" cy="9329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dirty="0" smtClean="0">
                    <a:ln>
                      <a:noFill/>
                    </a:ln>
                    <a:solidFill>
                      <a:srgbClr val="000000"/>
                    </a:solidFill>
                    <a:effectLst/>
                    <a:latin typeface="Helvetica" charset="0"/>
                  </a:rPr>
                  <a:t>Masking Ratio</a:t>
                </a:r>
                <a:endParaRPr kumimoji="0" lang="en-US" sz="6000" b="1" i="0" u="none" strike="noStrike" cap="none" normalizeH="0" baseline="0" dirty="0" smtClean="0">
                  <a:ln>
                    <a:noFill/>
                  </a:ln>
                  <a:solidFill>
                    <a:schemeClr val="tx1"/>
                  </a:solidFill>
                  <a:effectLst/>
                  <a:latin typeface="Arial" pitchFamily="34" charset="0"/>
                </a:endParaRPr>
              </a:p>
            </p:txBody>
          </p:sp>
          <p:sp>
            <p:nvSpPr>
              <p:cNvPr id="509" name="TextBox 508"/>
              <p:cNvSpPr txBox="1"/>
              <p:nvPr/>
            </p:nvSpPr>
            <p:spPr>
              <a:xfrm>
                <a:off x="1214339" y="2185624"/>
                <a:ext cx="259080" cy="171039"/>
              </a:xfrm>
              <a:prstGeom prst="rect">
                <a:avLst/>
              </a:prstGeom>
              <a:noFill/>
            </p:spPr>
            <p:txBody>
              <a:bodyPr wrap="square" rtlCol="0">
                <a:spAutoFit/>
              </a:bodyPr>
              <a:lstStyle/>
              <a:p>
                <a:r>
                  <a:rPr lang="en-US" sz="1600" b="1" dirty="0" smtClean="0">
                    <a:latin typeface="Times New Roman" pitchFamily="18" charset="0"/>
                    <a:cs typeface="Times New Roman" pitchFamily="18" charset="0"/>
                  </a:rPr>
                  <a:t>A</a:t>
                </a:r>
                <a:endParaRPr lang="en-US" sz="1600" b="1" dirty="0">
                  <a:latin typeface="Times New Roman" pitchFamily="18" charset="0"/>
                  <a:cs typeface="Times New Roman" pitchFamily="18" charset="0"/>
                </a:endParaRPr>
              </a:p>
            </p:txBody>
          </p:sp>
        </p:grpSp>
        <p:grpSp>
          <p:nvGrpSpPr>
            <p:cNvPr id="5" name="Group 514"/>
            <p:cNvGrpSpPr/>
            <p:nvPr/>
          </p:nvGrpSpPr>
          <p:grpSpPr>
            <a:xfrm>
              <a:off x="813649" y="2586666"/>
              <a:ext cx="2785494" cy="917370"/>
              <a:chOff x="912118" y="2645083"/>
              <a:chExt cx="2642875" cy="917370"/>
            </a:xfrm>
          </p:grpSpPr>
          <p:sp>
            <p:nvSpPr>
              <p:cNvPr id="1523" name="Freeform 455"/>
              <p:cNvSpPr>
                <a:spLocks/>
              </p:cNvSpPr>
              <p:nvPr/>
            </p:nvSpPr>
            <p:spPr bwMode="auto">
              <a:xfrm>
                <a:off x="1187358" y="2919722"/>
                <a:ext cx="2301875" cy="438150"/>
              </a:xfrm>
              <a:custGeom>
                <a:avLst/>
                <a:gdLst/>
                <a:ahLst/>
                <a:cxnLst>
                  <a:cxn ang="0">
                    <a:pos x="0" y="0"/>
                  </a:cxn>
                  <a:cxn ang="0">
                    <a:pos x="181" y="53"/>
                  </a:cxn>
                  <a:cxn ang="0">
                    <a:pos x="361" y="135"/>
                  </a:cxn>
                  <a:cxn ang="0">
                    <a:pos x="542" y="169"/>
                  </a:cxn>
                  <a:cxn ang="0">
                    <a:pos x="727" y="202"/>
                  </a:cxn>
                  <a:cxn ang="0">
                    <a:pos x="907" y="225"/>
                  </a:cxn>
                  <a:cxn ang="0">
                    <a:pos x="1088" y="245"/>
                  </a:cxn>
                  <a:cxn ang="0">
                    <a:pos x="1269" y="264"/>
                  </a:cxn>
                  <a:cxn ang="0">
                    <a:pos x="1450" y="276"/>
                  </a:cxn>
                </a:cxnLst>
                <a:rect l="0" t="0" r="r" b="b"/>
                <a:pathLst>
                  <a:path w="1450" h="276">
                    <a:moveTo>
                      <a:pt x="0" y="0"/>
                    </a:moveTo>
                    <a:lnTo>
                      <a:pt x="181" y="53"/>
                    </a:lnTo>
                    <a:lnTo>
                      <a:pt x="361" y="135"/>
                    </a:lnTo>
                    <a:lnTo>
                      <a:pt x="542" y="169"/>
                    </a:lnTo>
                    <a:lnTo>
                      <a:pt x="727" y="202"/>
                    </a:lnTo>
                    <a:lnTo>
                      <a:pt x="907" y="225"/>
                    </a:lnTo>
                    <a:lnTo>
                      <a:pt x="1088" y="245"/>
                    </a:lnTo>
                    <a:lnTo>
                      <a:pt x="1269" y="264"/>
                    </a:lnTo>
                    <a:lnTo>
                      <a:pt x="1450" y="276"/>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1461" name="Rectangle 393"/>
              <p:cNvSpPr>
                <a:spLocks noChangeArrowheads="1"/>
              </p:cNvSpPr>
              <p:nvPr/>
            </p:nvSpPr>
            <p:spPr bwMode="auto">
              <a:xfrm>
                <a:off x="1126118" y="2681597"/>
                <a:ext cx="2365375" cy="78105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100"/>
              </a:p>
            </p:txBody>
          </p:sp>
          <p:sp>
            <p:nvSpPr>
              <p:cNvPr id="1463" name="Line 395"/>
              <p:cNvSpPr>
                <a:spLocks noChangeShapeType="1"/>
              </p:cNvSpPr>
              <p:nvPr/>
            </p:nvSpPr>
            <p:spPr bwMode="auto">
              <a:xfrm>
                <a:off x="1189618" y="3462647"/>
                <a:ext cx="23653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1465" name="Line 397"/>
              <p:cNvSpPr>
                <a:spLocks noChangeShapeType="1"/>
              </p:cNvSpPr>
              <p:nvPr/>
            </p:nvSpPr>
            <p:spPr bwMode="auto">
              <a:xfrm flipV="1">
                <a:off x="1126118" y="2656197"/>
                <a:ext cx="1588" cy="781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1468" name="Line 400"/>
              <p:cNvSpPr>
                <a:spLocks noChangeShapeType="1"/>
              </p:cNvSpPr>
              <p:nvPr/>
            </p:nvSpPr>
            <p:spPr bwMode="auto">
              <a:xfrm flipV="1">
                <a:off x="1189618" y="3440422"/>
                <a:ext cx="1588"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1470" name="Rectangle 402"/>
              <p:cNvSpPr>
                <a:spLocks noChangeArrowheads="1"/>
              </p:cNvSpPr>
              <p:nvPr/>
            </p:nvSpPr>
            <p:spPr bwMode="auto">
              <a:xfrm>
                <a:off x="1172157" y="3476933"/>
                <a:ext cx="36543" cy="855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charset="0"/>
                    <a:cs typeface="Arial" pitchFamily="34" charset="0"/>
                  </a:rPr>
                  <a:t>2</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471" name="Line 403"/>
              <p:cNvSpPr>
                <a:spLocks noChangeShapeType="1"/>
              </p:cNvSpPr>
              <p:nvPr/>
            </p:nvSpPr>
            <p:spPr bwMode="auto">
              <a:xfrm flipV="1">
                <a:off x="1476956" y="3440422"/>
                <a:ext cx="1588"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1473" name="Rectangle 405"/>
              <p:cNvSpPr>
                <a:spLocks noChangeArrowheads="1"/>
              </p:cNvSpPr>
              <p:nvPr/>
            </p:nvSpPr>
            <p:spPr bwMode="auto">
              <a:xfrm>
                <a:off x="1459495" y="3476933"/>
                <a:ext cx="36543" cy="855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charset="0"/>
                    <a:cs typeface="Arial" pitchFamily="34" charset="0"/>
                  </a:rPr>
                  <a:t>4</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474" name="Line 406"/>
              <p:cNvSpPr>
                <a:spLocks noChangeShapeType="1"/>
              </p:cNvSpPr>
              <p:nvPr/>
            </p:nvSpPr>
            <p:spPr bwMode="auto">
              <a:xfrm flipV="1">
                <a:off x="1762706" y="3440422"/>
                <a:ext cx="1588"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1476" name="Rectangle 408"/>
              <p:cNvSpPr>
                <a:spLocks noChangeArrowheads="1"/>
              </p:cNvSpPr>
              <p:nvPr/>
            </p:nvSpPr>
            <p:spPr bwMode="auto">
              <a:xfrm>
                <a:off x="1746833" y="3476933"/>
                <a:ext cx="36543" cy="855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charset="0"/>
                    <a:cs typeface="Arial" pitchFamily="34" charset="0"/>
                  </a:rPr>
                  <a:t>8</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477" name="Line 409"/>
              <p:cNvSpPr>
                <a:spLocks noChangeShapeType="1"/>
              </p:cNvSpPr>
              <p:nvPr/>
            </p:nvSpPr>
            <p:spPr bwMode="auto">
              <a:xfrm flipV="1">
                <a:off x="2050043" y="3440422"/>
                <a:ext cx="1588"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1479" name="Rectangle 411"/>
              <p:cNvSpPr>
                <a:spLocks noChangeArrowheads="1"/>
              </p:cNvSpPr>
              <p:nvPr/>
            </p:nvSpPr>
            <p:spPr bwMode="auto">
              <a:xfrm>
                <a:off x="2010357" y="3476933"/>
                <a:ext cx="73086" cy="855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charset="0"/>
                    <a:cs typeface="Arial" pitchFamily="34" charset="0"/>
                  </a:rPr>
                  <a:t>16</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480" name="Line 412"/>
              <p:cNvSpPr>
                <a:spLocks noChangeShapeType="1"/>
              </p:cNvSpPr>
              <p:nvPr/>
            </p:nvSpPr>
            <p:spPr bwMode="auto">
              <a:xfrm flipV="1">
                <a:off x="2343731" y="3440422"/>
                <a:ext cx="1588"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1482" name="Rectangle 414"/>
              <p:cNvSpPr>
                <a:spLocks noChangeArrowheads="1"/>
              </p:cNvSpPr>
              <p:nvPr/>
            </p:nvSpPr>
            <p:spPr bwMode="auto">
              <a:xfrm>
                <a:off x="2302457" y="3476933"/>
                <a:ext cx="73086" cy="855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charset="0"/>
                    <a:cs typeface="Arial" pitchFamily="34" charset="0"/>
                  </a:rPr>
                  <a:t>32</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483" name="Line 415"/>
              <p:cNvSpPr>
                <a:spLocks noChangeShapeType="1"/>
              </p:cNvSpPr>
              <p:nvPr/>
            </p:nvSpPr>
            <p:spPr bwMode="auto">
              <a:xfrm flipV="1">
                <a:off x="2629481" y="3440422"/>
                <a:ext cx="1588"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1485" name="Rectangle 417"/>
              <p:cNvSpPr>
                <a:spLocks noChangeArrowheads="1"/>
              </p:cNvSpPr>
              <p:nvPr/>
            </p:nvSpPr>
            <p:spPr bwMode="auto">
              <a:xfrm>
                <a:off x="2589796" y="3476933"/>
                <a:ext cx="73086" cy="855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charset="0"/>
                    <a:cs typeface="Arial" pitchFamily="34" charset="0"/>
                  </a:rPr>
                  <a:t>64</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486" name="Line 418"/>
              <p:cNvSpPr>
                <a:spLocks noChangeShapeType="1"/>
              </p:cNvSpPr>
              <p:nvPr/>
            </p:nvSpPr>
            <p:spPr bwMode="auto">
              <a:xfrm flipV="1">
                <a:off x="2916818" y="3440422"/>
                <a:ext cx="1588"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1488" name="Rectangle 420"/>
              <p:cNvSpPr>
                <a:spLocks noChangeArrowheads="1"/>
              </p:cNvSpPr>
              <p:nvPr/>
            </p:nvSpPr>
            <p:spPr bwMode="auto">
              <a:xfrm>
                <a:off x="2859670" y="3476933"/>
                <a:ext cx="109629" cy="855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charset="0"/>
                    <a:cs typeface="Arial" pitchFamily="34" charset="0"/>
                  </a:rPr>
                  <a:t>128</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489" name="Line 421"/>
              <p:cNvSpPr>
                <a:spLocks noChangeShapeType="1"/>
              </p:cNvSpPr>
              <p:nvPr/>
            </p:nvSpPr>
            <p:spPr bwMode="auto">
              <a:xfrm flipV="1">
                <a:off x="3204156" y="3440422"/>
                <a:ext cx="1588"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1491" name="Rectangle 423"/>
              <p:cNvSpPr>
                <a:spLocks noChangeArrowheads="1"/>
              </p:cNvSpPr>
              <p:nvPr/>
            </p:nvSpPr>
            <p:spPr bwMode="auto">
              <a:xfrm>
                <a:off x="3147008" y="3476933"/>
                <a:ext cx="109629" cy="855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Helvetica" charset="0"/>
                    <a:cs typeface="Arial" pitchFamily="34" charset="0"/>
                  </a:rPr>
                  <a:t>256</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1492" name="Line 424"/>
              <p:cNvSpPr>
                <a:spLocks noChangeShapeType="1"/>
              </p:cNvSpPr>
              <p:nvPr/>
            </p:nvSpPr>
            <p:spPr bwMode="auto">
              <a:xfrm flipV="1">
                <a:off x="3491493" y="3440422"/>
                <a:ext cx="1588"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1494" name="Rectangle 426"/>
              <p:cNvSpPr>
                <a:spLocks noChangeArrowheads="1"/>
              </p:cNvSpPr>
              <p:nvPr/>
            </p:nvSpPr>
            <p:spPr bwMode="auto">
              <a:xfrm>
                <a:off x="3434346" y="3476933"/>
                <a:ext cx="109629" cy="855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charset="0"/>
                    <a:cs typeface="Arial" pitchFamily="34" charset="0"/>
                  </a:rPr>
                  <a:t>512</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495" name="Line 427"/>
              <p:cNvSpPr>
                <a:spLocks noChangeShapeType="1"/>
              </p:cNvSpPr>
              <p:nvPr/>
            </p:nvSpPr>
            <p:spPr bwMode="auto">
              <a:xfrm>
                <a:off x="1126118" y="3435659"/>
                <a:ext cx="285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1497" name="Rectangle 429"/>
              <p:cNvSpPr>
                <a:spLocks noChangeArrowheads="1"/>
              </p:cNvSpPr>
              <p:nvPr/>
            </p:nvSpPr>
            <p:spPr bwMode="auto">
              <a:xfrm>
                <a:off x="1068970" y="3400733"/>
                <a:ext cx="36543" cy="855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charset="0"/>
                    <a:cs typeface="Arial" pitchFamily="34" charset="0"/>
                  </a:rPr>
                  <a:t>0</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498" name="Line 430"/>
              <p:cNvSpPr>
                <a:spLocks noChangeShapeType="1"/>
              </p:cNvSpPr>
              <p:nvPr/>
            </p:nvSpPr>
            <p:spPr bwMode="auto">
              <a:xfrm>
                <a:off x="1126118" y="3310247"/>
                <a:ext cx="285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1500" name="Rectangle 432"/>
              <p:cNvSpPr>
                <a:spLocks noChangeArrowheads="1"/>
              </p:cNvSpPr>
              <p:nvPr/>
            </p:nvSpPr>
            <p:spPr bwMode="auto">
              <a:xfrm>
                <a:off x="1068970" y="3275321"/>
                <a:ext cx="36543" cy="855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Helvetica" charset="0"/>
                    <a:cs typeface="Arial" pitchFamily="34" charset="0"/>
                  </a:rPr>
                  <a:t>5</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1501" name="Line 433"/>
              <p:cNvSpPr>
                <a:spLocks noChangeShapeType="1"/>
              </p:cNvSpPr>
              <p:nvPr/>
            </p:nvSpPr>
            <p:spPr bwMode="auto">
              <a:xfrm>
                <a:off x="1126118" y="3181659"/>
                <a:ext cx="285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1503" name="Rectangle 435"/>
              <p:cNvSpPr>
                <a:spLocks noChangeArrowheads="1"/>
              </p:cNvSpPr>
              <p:nvPr/>
            </p:nvSpPr>
            <p:spPr bwMode="auto">
              <a:xfrm>
                <a:off x="1027695" y="3145146"/>
                <a:ext cx="73086" cy="855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charset="0"/>
                    <a:cs typeface="Arial" pitchFamily="34" charset="0"/>
                  </a:rPr>
                  <a:t>10</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504" name="Line 436"/>
              <p:cNvSpPr>
                <a:spLocks noChangeShapeType="1"/>
              </p:cNvSpPr>
              <p:nvPr/>
            </p:nvSpPr>
            <p:spPr bwMode="auto">
              <a:xfrm>
                <a:off x="1132468" y="3056247"/>
                <a:ext cx="285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1506" name="Rectangle 438"/>
              <p:cNvSpPr>
                <a:spLocks noChangeArrowheads="1"/>
              </p:cNvSpPr>
              <p:nvPr/>
            </p:nvSpPr>
            <p:spPr bwMode="auto">
              <a:xfrm>
                <a:off x="1027695" y="3021321"/>
                <a:ext cx="73086" cy="855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charset="0"/>
                    <a:cs typeface="Arial" pitchFamily="34" charset="0"/>
                  </a:rPr>
                  <a:t>15</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507" name="Line 439"/>
              <p:cNvSpPr>
                <a:spLocks noChangeShapeType="1"/>
              </p:cNvSpPr>
              <p:nvPr/>
            </p:nvSpPr>
            <p:spPr bwMode="auto">
              <a:xfrm>
                <a:off x="1132468" y="2930834"/>
                <a:ext cx="285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1509" name="Rectangle 441"/>
              <p:cNvSpPr>
                <a:spLocks noChangeArrowheads="1"/>
              </p:cNvSpPr>
              <p:nvPr/>
            </p:nvSpPr>
            <p:spPr bwMode="auto">
              <a:xfrm>
                <a:off x="1027695" y="2895909"/>
                <a:ext cx="73086" cy="855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charset="0"/>
                    <a:cs typeface="Arial" pitchFamily="34" charset="0"/>
                  </a:rPr>
                  <a:t>20</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510" name="Line 442"/>
              <p:cNvSpPr>
                <a:spLocks noChangeShapeType="1"/>
              </p:cNvSpPr>
              <p:nvPr/>
            </p:nvSpPr>
            <p:spPr bwMode="auto">
              <a:xfrm>
                <a:off x="1132468" y="2805422"/>
                <a:ext cx="285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1512" name="Rectangle 444"/>
              <p:cNvSpPr>
                <a:spLocks noChangeArrowheads="1"/>
              </p:cNvSpPr>
              <p:nvPr/>
            </p:nvSpPr>
            <p:spPr bwMode="auto">
              <a:xfrm>
                <a:off x="1027695" y="2770496"/>
                <a:ext cx="73086" cy="855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charset="0"/>
                    <a:cs typeface="Arial" pitchFamily="34" charset="0"/>
                  </a:rPr>
                  <a:t>25</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513" name="Line 445"/>
              <p:cNvSpPr>
                <a:spLocks noChangeShapeType="1"/>
              </p:cNvSpPr>
              <p:nvPr/>
            </p:nvSpPr>
            <p:spPr bwMode="auto">
              <a:xfrm>
                <a:off x="1132468" y="2681597"/>
                <a:ext cx="285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1515" name="Rectangle 447"/>
              <p:cNvSpPr>
                <a:spLocks noChangeArrowheads="1"/>
              </p:cNvSpPr>
              <p:nvPr/>
            </p:nvSpPr>
            <p:spPr bwMode="auto">
              <a:xfrm>
                <a:off x="1027695" y="2645083"/>
                <a:ext cx="73086" cy="855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Helvetica" charset="0"/>
                    <a:cs typeface="Arial" pitchFamily="34" charset="0"/>
                  </a:rPr>
                  <a:t>30</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1520" name="Freeform 452"/>
              <p:cNvSpPr>
                <a:spLocks/>
              </p:cNvSpPr>
              <p:nvPr/>
            </p:nvSpPr>
            <p:spPr bwMode="auto">
              <a:xfrm>
                <a:off x="1189618" y="2900672"/>
                <a:ext cx="2301875" cy="450850"/>
              </a:xfrm>
              <a:custGeom>
                <a:avLst/>
                <a:gdLst/>
                <a:ahLst/>
                <a:cxnLst>
                  <a:cxn ang="0">
                    <a:pos x="0" y="0"/>
                  </a:cxn>
                  <a:cxn ang="0">
                    <a:pos x="181" y="61"/>
                  </a:cxn>
                  <a:cxn ang="0">
                    <a:pos x="361" y="140"/>
                  </a:cxn>
                  <a:cxn ang="0">
                    <a:pos x="542" y="177"/>
                  </a:cxn>
                  <a:cxn ang="0">
                    <a:pos x="727" y="199"/>
                  </a:cxn>
                  <a:cxn ang="0">
                    <a:pos x="907" y="230"/>
                  </a:cxn>
                  <a:cxn ang="0">
                    <a:pos x="1088" y="247"/>
                  </a:cxn>
                  <a:cxn ang="0">
                    <a:pos x="1269" y="275"/>
                  </a:cxn>
                  <a:cxn ang="0">
                    <a:pos x="1450" y="284"/>
                  </a:cxn>
                </a:cxnLst>
                <a:rect l="0" t="0" r="r" b="b"/>
                <a:pathLst>
                  <a:path w="1450" h="284">
                    <a:moveTo>
                      <a:pt x="0" y="0"/>
                    </a:moveTo>
                    <a:lnTo>
                      <a:pt x="181" y="61"/>
                    </a:lnTo>
                    <a:lnTo>
                      <a:pt x="361" y="140"/>
                    </a:lnTo>
                    <a:lnTo>
                      <a:pt x="542" y="177"/>
                    </a:lnTo>
                    <a:lnTo>
                      <a:pt x="727" y="199"/>
                    </a:lnTo>
                    <a:lnTo>
                      <a:pt x="907" y="230"/>
                    </a:lnTo>
                    <a:lnTo>
                      <a:pt x="1088" y="247"/>
                    </a:lnTo>
                    <a:lnTo>
                      <a:pt x="1269" y="275"/>
                    </a:lnTo>
                    <a:lnTo>
                      <a:pt x="1450" y="284"/>
                    </a:lnTo>
                  </a:path>
                </a:pathLst>
              </a:custGeom>
              <a:noFill/>
              <a:ln w="19050">
                <a:solidFill>
                  <a:srgbClr val="FF0D86"/>
                </a:solidFill>
                <a:prstDash val="dash"/>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1521" name="Freeform 453"/>
              <p:cNvSpPr>
                <a:spLocks/>
              </p:cNvSpPr>
              <p:nvPr/>
            </p:nvSpPr>
            <p:spPr bwMode="auto">
              <a:xfrm>
                <a:off x="1189618" y="2908609"/>
                <a:ext cx="2301875" cy="447675"/>
              </a:xfrm>
              <a:custGeom>
                <a:avLst/>
                <a:gdLst/>
                <a:ahLst/>
                <a:cxnLst>
                  <a:cxn ang="0">
                    <a:pos x="0" y="0"/>
                  </a:cxn>
                  <a:cxn ang="0">
                    <a:pos x="181" y="62"/>
                  </a:cxn>
                  <a:cxn ang="0">
                    <a:pos x="361" y="147"/>
                  </a:cxn>
                  <a:cxn ang="0">
                    <a:pos x="542" y="180"/>
                  </a:cxn>
                  <a:cxn ang="0">
                    <a:pos x="727" y="211"/>
                  </a:cxn>
                  <a:cxn ang="0">
                    <a:pos x="907" y="231"/>
                  </a:cxn>
                  <a:cxn ang="0">
                    <a:pos x="1088" y="248"/>
                  </a:cxn>
                  <a:cxn ang="0">
                    <a:pos x="1269" y="270"/>
                  </a:cxn>
                  <a:cxn ang="0">
                    <a:pos x="1450" y="282"/>
                  </a:cxn>
                </a:cxnLst>
                <a:rect l="0" t="0" r="r" b="b"/>
                <a:pathLst>
                  <a:path w="1450" h="282">
                    <a:moveTo>
                      <a:pt x="0" y="0"/>
                    </a:moveTo>
                    <a:lnTo>
                      <a:pt x="181" y="62"/>
                    </a:lnTo>
                    <a:lnTo>
                      <a:pt x="361" y="147"/>
                    </a:lnTo>
                    <a:lnTo>
                      <a:pt x="542" y="180"/>
                    </a:lnTo>
                    <a:lnTo>
                      <a:pt x="727" y="211"/>
                    </a:lnTo>
                    <a:lnTo>
                      <a:pt x="907" y="231"/>
                    </a:lnTo>
                    <a:lnTo>
                      <a:pt x="1088" y="248"/>
                    </a:lnTo>
                    <a:lnTo>
                      <a:pt x="1269" y="270"/>
                    </a:lnTo>
                    <a:lnTo>
                      <a:pt x="1450" y="282"/>
                    </a:lnTo>
                  </a:path>
                </a:pathLst>
              </a:custGeom>
              <a:noFill/>
              <a:ln w="19050">
                <a:solidFill>
                  <a:srgbClr val="7030A0"/>
                </a:solidFill>
                <a:prstDash val="dashDot"/>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1522" name="Freeform 454"/>
              <p:cNvSpPr>
                <a:spLocks/>
              </p:cNvSpPr>
              <p:nvPr/>
            </p:nvSpPr>
            <p:spPr bwMode="auto">
              <a:xfrm>
                <a:off x="1189618" y="2908609"/>
                <a:ext cx="2301875" cy="447675"/>
              </a:xfrm>
              <a:custGeom>
                <a:avLst/>
                <a:gdLst/>
                <a:ahLst/>
                <a:cxnLst>
                  <a:cxn ang="0">
                    <a:pos x="0" y="0"/>
                  </a:cxn>
                  <a:cxn ang="0">
                    <a:pos x="181" y="65"/>
                  </a:cxn>
                  <a:cxn ang="0">
                    <a:pos x="361" y="138"/>
                  </a:cxn>
                  <a:cxn ang="0">
                    <a:pos x="542" y="175"/>
                  </a:cxn>
                  <a:cxn ang="0">
                    <a:pos x="727" y="211"/>
                  </a:cxn>
                  <a:cxn ang="0">
                    <a:pos x="907" y="231"/>
                  </a:cxn>
                  <a:cxn ang="0">
                    <a:pos x="1088" y="248"/>
                  </a:cxn>
                  <a:cxn ang="0">
                    <a:pos x="1269" y="270"/>
                  </a:cxn>
                  <a:cxn ang="0">
                    <a:pos x="1450" y="282"/>
                  </a:cxn>
                </a:cxnLst>
                <a:rect l="0" t="0" r="r" b="b"/>
                <a:pathLst>
                  <a:path w="1450" h="282">
                    <a:moveTo>
                      <a:pt x="0" y="0"/>
                    </a:moveTo>
                    <a:lnTo>
                      <a:pt x="181" y="65"/>
                    </a:lnTo>
                    <a:lnTo>
                      <a:pt x="361" y="138"/>
                    </a:lnTo>
                    <a:lnTo>
                      <a:pt x="542" y="175"/>
                    </a:lnTo>
                    <a:lnTo>
                      <a:pt x="727" y="211"/>
                    </a:lnTo>
                    <a:lnTo>
                      <a:pt x="907" y="231"/>
                    </a:lnTo>
                    <a:lnTo>
                      <a:pt x="1088" y="248"/>
                    </a:lnTo>
                    <a:lnTo>
                      <a:pt x="1269" y="270"/>
                    </a:lnTo>
                    <a:lnTo>
                      <a:pt x="1450" y="282"/>
                    </a:lnTo>
                  </a:path>
                </a:pathLst>
              </a:custGeom>
              <a:noFill/>
              <a:ln w="19050">
                <a:solidFill>
                  <a:srgbClr val="0070C0"/>
                </a:solidFill>
                <a:prstDash val="dash"/>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1524" name="Freeform 456"/>
              <p:cNvSpPr>
                <a:spLocks/>
              </p:cNvSpPr>
              <p:nvPr/>
            </p:nvSpPr>
            <p:spPr bwMode="auto">
              <a:xfrm>
                <a:off x="1189618" y="2949884"/>
                <a:ext cx="2301875" cy="406400"/>
              </a:xfrm>
              <a:custGeom>
                <a:avLst/>
                <a:gdLst/>
                <a:ahLst/>
                <a:cxnLst>
                  <a:cxn ang="0">
                    <a:pos x="0" y="0"/>
                  </a:cxn>
                  <a:cxn ang="0">
                    <a:pos x="181" y="59"/>
                  </a:cxn>
                  <a:cxn ang="0">
                    <a:pos x="361" y="126"/>
                  </a:cxn>
                  <a:cxn ang="0">
                    <a:pos x="542" y="157"/>
                  </a:cxn>
                  <a:cxn ang="0">
                    <a:pos x="727" y="191"/>
                  </a:cxn>
                  <a:cxn ang="0">
                    <a:pos x="907" y="208"/>
                  </a:cxn>
                  <a:cxn ang="0">
                    <a:pos x="1088" y="225"/>
                  </a:cxn>
                  <a:cxn ang="0">
                    <a:pos x="1269" y="244"/>
                  </a:cxn>
                  <a:cxn ang="0">
                    <a:pos x="1450" y="256"/>
                  </a:cxn>
                </a:cxnLst>
                <a:rect l="0" t="0" r="r" b="b"/>
                <a:pathLst>
                  <a:path w="1450" h="256">
                    <a:moveTo>
                      <a:pt x="0" y="0"/>
                    </a:moveTo>
                    <a:lnTo>
                      <a:pt x="181" y="59"/>
                    </a:lnTo>
                    <a:lnTo>
                      <a:pt x="361" y="126"/>
                    </a:lnTo>
                    <a:lnTo>
                      <a:pt x="542" y="157"/>
                    </a:lnTo>
                    <a:lnTo>
                      <a:pt x="727" y="191"/>
                    </a:lnTo>
                    <a:lnTo>
                      <a:pt x="907" y="208"/>
                    </a:lnTo>
                    <a:lnTo>
                      <a:pt x="1088" y="225"/>
                    </a:lnTo>
                    <a:lnTo>
                      <a:pt x="1269" y="244"/>
                    </a:lnTo>
                    <a:lnTo>
                      <a:pt x="1450" y="256"/>
                    </a:lnTo>
                  </a:path>
                </a:pathLst>
              </a:custGeom>
              <a:noFill/>
              <a:ln w="19050">
                <a:solidFill>
                  <a:schemeClr val="tx1"/>
                </a:solidFill>
                <a:prstDash val="dashDot"/>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1525" name="Freeform 457"/>
              <p:cNvSpPr>
                <a:spLocks/>
              </p:cNvSpPr>
              <p:nvPr/>
            </p:nvSpPr>
            <p:spPr bwMode="auto">
              <a:xfrm>
                <a:off x="1189618" y="3065772"/>
                <a:ext cx="2301875" cy="290513"/>
              </a:xfrm>
              <a:custGeom>
                <a:avLst/>
                <a:gdLst/>
                <a:ahLst/>
                <a:cxnLst>
                  <a:cxn ang="0">
                    <a:pos x="0" y="0"/>
                  </a:cxn>
                  <a:cxn ang="0">
                    <a:pos x="181" y="42"/>
                  </a:cxn>
                  <a:cxn ang="0">
                    <a:pos x="361" y="64"/>
                  </a:cxn>
                  <a:cxn ang="0">
                    <a:pos x="542" y="95"/>
                  </a:cxn>
                  <a:cxn ang="0">
                    <a:pos x="727" y="126"/>
                  </a:cxn>
                  <a:cxn ang="0">
                    <a:pos x="907" y="138"/>
                  </a:cxn>
                  <a:cxn ang="0">
                    <a:pos x="1088" y="154"/>
                  </a:cxn>
                  <a:cxn ang="0">
                    <a:pos x="1269" y="174"/>
                  </a:cxn>
                  <a:cxn ang="0">
                    <a:pos x="1450" y="183"/>
                  </a:cxn>
                </a:cxnLst>
                <a:rect l="0" t="0" r="r" b="b"/>
                <a:pathLst>
                  <a:path w="1450" h="183">
                    <a:moveTo>
                      <a:pt x="0" y="0"/>
                    </a:moveTo>
                    <a:lnTo>
                      <a:pt x="181" y="42"/>
                    </a:lnTo>
                    <a:lnTo>
                      <a:pt x="361" y="64"/>
                    </a:lnTo>
                    <a:lnTo>
                      <a:pt x="542" y="95"/>
                    </a:lnTo>
                    <a:lnTo>
                      <a:pt x="727" y="126"/>
                    </a:lnTo>
                    <a:lnTo>
                      <a:pt x="907" y="138"/>
                    </a:lnTo>
                    <a:lnTo>
                      <a:pt x="1088" y="154"/>
                    </a:lnTo>
                    <a:lnTo>
                      <a:pt x="1269" y="174"/>
                    </a:lnTo>
                    <a:lnTo>
                      <a:pt x="1450" y="183"/>
                    </a:lnTo>
                  </a:path>
                </a:pathLst>
              </a:custGeom>
              <a:noFill/>
              <a:ln w="190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1526" name="Rectangle 458"/>
              <p:cNvSpPr>
                <a:spLocks noChangeArrowheads="1"/>
              </p:cNvSpPr>
              <p:nvPr/>
            </p:nvSpPr>
            <p:spPr bwMode="auto">
              <a:xfrm rot="16200000">
                <a:off x="670073" y="2970832"/>
                <a:ext cx="562844" cy="7875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Helvetica" charset="0"/>
                    <a:cs typeface="Arial" pitchFamily="34" charset="0"/>
                  </a:rPr>
                  <a:t>Average Distance</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1529" name="Rectangle 461"/>
              <p:cNvSpPr>
                <a:spLocks noChangeArrowheads="1"/>
              </p:cNvSpPr>
              <p:nvPr/>
            </p:nvSpPr>
            <p:spPr bwMode="auto">
              <a:xfrm>
                <a:off x="1115007" y="3430896"/>
                <a:ext cx="17899" cy="855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charset="0"/>
                    <a:cs typeface="Arial" pitchFamily="34" charset="0"/>
                  </a:rPr>
                  <a:t> </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grpSp>
            <p:nvGrpSpPr>
              <p:cNvPr id="6" name="Group 885"/>
              <p:cNvGrpSpPr/>
              <p:nvPr/>
            </p:nvGrpSpPr>
            <p:grpSpPr>
              <a:xfrm>
                <a:off x="2734256" y="2749859"/>
                <a:ext cx="722313" cy="519113"/>
                <a:chOff x="2490788" y="4229100"/>
                <a:chExt cx="722313" cy="519113"/>
              </a:xfrm>
            </p:grpSpPr>
            <p:sp>
              <p:nvSpPr>
                <p:cNvPr id="1531" name="Rectangle 463"/>
                <p:cNvSpPr>
                  <a:spLocks noChangeArrowheads="1"/>
                </p:cNvSpPr>
                <p:nvPr/>
              </p:nvSpPr>
              <p:spPr bwMode="auto">
                <a:xfrm>
                  <a:off x="2490788" y="4229100"/>
                  <a:ext cx="722313" cy="51911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532" name="Rectangle 464"/>
                <p:cNvSpPr>
                  <a:spLocks noChangeArrowheads="1"/>
                </p:cNvSpPr>
                <p:nvPr/>
              </p:nvSpPr>
              <p:spPr bwMode="auto">
                <a:xfrm>
                  <a:off x="2490788" y="4229100"/>
                  <a:ext cx="722313" cy="519113"/>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1543" name="Rectangle 475"/>
                <p:cNvSpPr>
                  <a:spLocks noChangeArrowheads="1"/>
                </p:cNvSpPr>
                <p:nvPr/>
              </p:nvSpPr>
              <p:spPr bwMode="auto">
                <a:xfrm>
                  <a:off x="2789239" y="4248149"/>
                  <a:ext cx="295326" cy="816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Helvetica" charset="0"/>
                      <a:cs typeface="Arial" pitchFamily="34" charset="0"/>
                    </a:rPr>
                    <a:t>iteration=5</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1544" name="Line 476"/>
                <p:cNvSpPr>
                  <a:spLocks noChangeShapeType="1"/>
                </p:cNvSpPr>
                <p:nvPr/>
              </p:nvSpPr>
              <p:spPr bwMode="auto">
                <a:xfrm>
                  <a:off x="2535238" y="4278313"/>
                  <a:ext cx="230188" cy="1588"/>
                </a:xfrm>
                <a:prstGeom prst="line">
                  <a:avLst/>
                </a:prstGeom>
                <a:noFill/>
                <a:ln w="19050">
                  <a:solidFill>
                    <a:srgbClr val="FF0D86"/>
                  </a:solidFill>
                  <a:prstDash val="dash"/>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1545" name="Rectangle 477"/>
                <p:cNvSpPr>
                  <a:spLocks noChangeArrowheads="1"/>
                </p:cNvSpPr>
                <p:nvPr/>
              </p:nvSpPr>
              <p:spPr bwMode="auto">
                <a:xfrm>
                  <a:off x="2789239" y="4327524"/>
                  <a:ext cx="295326" cy="816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charset="0"/>
                      <a:cs typeface="Arial" pitchFamily="34" charset="0"/>
                    </a:rPr>
                    <a:t>iteration=9</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1546" name="Line 478"/>
                <p:cNvSpPr>
                  <a:spLocks noChangeShapeType="1"/>
                </p:cNvSpPr>
                <p:nvPr/>
              </p:nvSpPr>
              <p:spPr bwMode="auto">
                <a:xfrm>
                  <a:off x="2535238" y="4364038"/>
                  <a:ext cx="230188" cy="1588"/>
                </a:xfrm>
                <a:prstGeom prst="line">
                  <a:avLst/>
                </a:prstGeom>
                <a:noFill/>
                <a:ln w="19050">
                  <a:solidFill>
                    <a:srgbClr val="0000FF"/>
                  </a:solidFill>
                  <a:prstDash val="dash"/>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1547" name="Rectangle 479"/>
                <p:cNvSpPr>
                  <a:spLocks noChangeArrowheads="1"/>
                </p:cNvSpPr>
                <p:nvPr/>
              </p:nvSpPr>
              <p:spPr bwMode="auto">
                <a:xfrm>
                  <a:off x="2789239" y="4413249"/>
                  <a:ext cx="330378" cy="816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Helvetica" charset="0"/>
                      <a:cs typeface="Arial" pitchFamily="34" charset="0"/>
                    </a:rPr>
                    <a:t>iteration=10</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1548" name="Line 480"/>
                <p:cNvSpPr>
                  <a:spLocks noChangeShapeType="1"/>
                </p:cNvSpPr>
                <p:nvPr/>
              </p:nvSpPr>
              <p:spPr bwMode="auto">
                <a:xfrm>
                  <a:off x="2535238" y="4443413"/>
                  <a:ext cx="230188" cy="1588"/>
                </a:xfrm>
                <a:prstGeom prst="line">
                  <a:avLst/>
                </a:pr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1549" name="Rectangle 481"/>
                <p:cNvSpPr>
                  <a:spLocks noChangeArrowheads="1"/>
                </p:cNvSpPr>
                <p:nvPr/>
              </p:nvSpPr>
              <p:spPr bwMode="auto">
                <a:xfrm>
                  <a:off x="2789239" y="4497387"/>
                  <a:ext cx="330378" cy="816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Helvetica" charset="0"/>
                      <a:cs typeface="Arial" pitchFamily="34" charset="0"/>
                    </a:rPr>
                    <a:t>iteration=11</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1550" name="Line 482"/>
                <p:cNvSpPr>
                  <a:spLocks noChangeShapeType="1"/>
                </p:cNvSpPr>
                <p:nvPr/>
              </p:nvSpPr>
              <p:spPr bwMode="auto">
                <a:xfrm>
                  <a:off x="2535238" y="4529138"/>
                  <a:ext cx="230188" cy="1588"/>
                </a:xfrm>
                <a:prstGeom prst="line">
                  <a:avLst/>
                </a:prstGeom>
                <a:noFill/>
                <a:ln w="19050">
                  <a:solidFill>
                    <a:srgbClr val="7030A0"/>
                  </a:solidFill>
                  <a:prstDash val="dashDot"/>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1551" name="Rectangle 483"/>
                <p:cNvSpPr>
                  <a:spLocks noChangeArrowheads="1"/>
                </p:cNvSpPr>
                <p:nvPr/>
              </p:nvSpPr>
              <p:spPr bwMode="auto">
                <a:xfrm>
                  <a:off x="2789239" y="4583112"/>
                  <a:ext cx="330378" cy="816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charset="0"/>
                      <a:cs typeface="Arial" pitchFamily="34" charset="0"/>
                    </a:rPr>
                    <a:t>iteration=20</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1552" name="Line 484"/>
                <p:cNvSpPr>
                  <a:spLocks noChangeShapeType="1"/>
                </p:cNvSpPr>
                <p:nvPr/>
              </p:nvSpPr>
              <p:spPr bwMode="auto">
                <a:xfrm>
                  <a:off x="2535238" y="4610100"/>
                  <a:ext cx="230188" cy="1588"/>
                </a:xfrm>
                <a:prstGeom prst="line">
                  <a:avLst/>
                </a:prstGeom>
                <a:noFill/>
                <a:ln w="19050">
                  <a:solidFill>
                    <a:schemeClr val="tx1"/>
                  </a:solidFill>
                  <a:prstDash val="dashDot"/>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1553" name="Rectangle 485"/>
                <p:cNvSpPr>
                  <a:spLocks noChangeArrowheads="1"/>
                </p:cNvSpPr>
                <p:nvPr/>
              </p:nvSpPr>
              <p:spPr bwMode="auto">
                <a:xfrm>
                  <a:off x="2789239" y="4662487"/>
                  <a:ext cx="310241" cy="816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err="1" smtClean="0">
                      <a:ln>
                        <a:noFill/>
                      </a:ln>
                      <a:solidFill>
                        <a:srgbClr val="000000"/>
                      </a:solidFill>
                      <a:effectLst/>
                      <a:latin typeface="Helvetica" charset="0"/>
                      <a:cs typeface="Arial" pitchFamily="34" charset="0"/>
                    </a:rPr>
                    <a:t>BruteForce</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1554" name="Line 486"/>
                <p:cNvSpPr>
                  <a:spLocks noChangeShapeType="1"/>
                </p:cNvSpPr>
                <p:nvPr/>
              </p:nvSpPr>
              <p:spPr bwMode="auto">
                <a:xfrm>
                  <a:off x="2535238" y="4694238"/>
                  <a:ext cx="230188" cy="1588"/>
                </a:xfrm>
                <a:prstGeom prst="line">
                  <a:avLst/>
                </a:prstGeom>
                <a:noFill/>
                <a:ln w="190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grpSp>
          <p:sp>
            <p:nvSpPr>
              <p:cNvPr id="898" name="Rectangle 78"/>
              <p:cNvSpPr>
                <a:spLocks noChangeArrowheads="1"/>
              </p:cNvSpPr>
              <p:nvPr/>
            </p:nvSpPr>
            <p:spPr bwMode="auto">
              <a:xfrm>
                <a:off x="1406615" y="2665620"/>
                <a:ext cx="1616337" cy="9329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Helvetica" charset="0"/>
                  </a:rPr>
                  <a:t>Number of</a:t>
                </a:r>
                <a:r>
                  <a:rPr kumimoji="0" lang="en-US" sz="1200" b="1" i="0" u="none" strike="noStrike" cap="none" normalizeH="0" dirty="0" smtClean="0">
                    <a:ln>
                      <a:noFill/>
                    </a:ln>
                    <a:solidFill>
                      <a:srgbClr val="000000"/>
                    </a:solidFill>
                    <a:effectLst/>
                    <a:latin typeface="Helvetica" charset="0"/>
                  </a:rPr>
                  <a:t> Iterations</a:t>
                </a:r>
                <a:endParaRPr kumimoji="0" lang="en-US" sz="6000" b="1" i="0" u="none" strike="noStrike" cap="none" normalizeH="0" baseline="0" dirty="0" smtClean="0">
                  <a:ln>
                    <a:noFill/>
                  </a:ln>
                  <a:solidFill>
                    <a:schemeClr val="tx1"/>
                  </a:solidFill>
                  <a:effectLst/>
                  <a:latin typeface="Arial" pitchFamily="34" charset="0"/>
                </a:endParaRPr>
              </a:p>
            </p:txBody>
          </p:sp>
          <p:sp>
            <p:nvSpPr>
              <p:cNvPr id="510" name="TextBox 509"/>
              <p:cNvSpPr txBox="1"/>
              <p:nvPr/>
            </p:nvSpPr>
            <p:spPr>
              <a:xfrm>
                <a:off x="1207990" y="3201623"/>
                <a:ext cx="259080" cy="171039"/>
              </a:xfrm>
              <a:prstGeom prst="rect">
                <a:avLst/>
              </a:prstGeom>
              <a:noFill/>
            </p:spPr>
            <p:txBody>
              <a:bodyPr wrap="square" rtlCol="0">
                <a:spAutoFit/>
              </a:bodyPr>
              <a:lstStyle/>
              <a:p>
                <a:r>
                  <a:rPr lang="en-US" sz="1600" b="1" dirty="0" smtClean="0">
                    <a:latin typeface="Times New Roman" pitchFamily="18" charset="0"/>
                    <a:cs typeface="Times New Roman" pitchFamily="18" charset="0"/>
                  </a:rPr>
                  <a:t>C</a:t>
                </a:r>
                <a:endParaRPr lang="en-US" sz="1600" b="1" dirty="0">
                  <a:latin typeface="Times New Roman" pitchFamily="18" charset="0"/>
                  <a:cs typeface="Times New Roman" pitchFamily="18" charset="0"/>
                </a:endParaRPr>
              </a:p>
            </p:txBody>
          </p:sp>
        </p:grpSp>
        <p:sp>
          <p:nvSpPr>
            <p:cNvPr id="1527" name="Rectangle 459"/>
            <p:cNvSpPr>
              <a:spLocks noChangeArrowheads="1"/>
            </p:cNvSpPr>
            <p:nvPr/>
          </p:nvSpPr>
          <p:spPr bwMode="auto">
            <a:xfrm>
              <a:off x="1879067" y="3543505"/>
              <a:ext cx="670715" cy="8851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Helvetica" charset="0"/>
                  <a:cs typeface="Arial" pitchFamily="34" charset="0"/>
                </a:rPr>
                <a:t>Number of pages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7" name="Group 532"/>
            <p:cNvGrpSpPr/>
            <p:nvPr/>
          </p:nvGrpSpPr>
          <p:grpSpPr>
            <a:xfrm>
              <a:off x="811447" y="1675439"/>
              <a:ext cx="2788008" cy="901495"/>
              <a:chOff x="789325" y="1675439"/>
              <a:chExt cx="2788008" cy="901495"/>
            </a:xfrm>
          </p:grpSpPr>
          <p:sp>
            <p:nvSpPr>
              <p:cNvPr id="1136" name="Line 112"/>
              <p:cNvSpPr>
                <a:spLocks noChangeShapeType="1"/>
              </p:cNvSpPr>
              <p:nvPr/>
            </p:nvSpPr>
            <p:spPr bwMode="auto">
              <a:xfrm flipV="1">
                <a:off x="1014039" y="1681788"/>
                <a:ext cx="1674" cy="7667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1139" name="Line 115"/>
              <p:cNvSpPr>
                <a:spLocks noChangeShapeType="1"/>
              </p:cNvSpPr>
              <p:nvPr/>
            </p:nvSpPr>
            <p:spPr bwMode="auto">
              <a:xfrm flipV="1">
                <a:off x="1079292" y="2454902"/>
                <a:ext cx="1674"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1141" name="Rectangle 117"/>
              <p:cNvSpPr>
                <a:spLocks noChangeArrowheads="1"/>
              </p:cNvSpPr>
              <p:nvPr/>
            </p:nvSpPr>
            <p:spPr bwMode="auto">
              <a:xfrm>
                <a:off x="1060888" y="2491414"/>
                <a:ext cx="38515" cy="855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charset="0"/>
                    <a:cs typeface="Helvetica" charset="0"/>
                  </a:rPr>
                  <a:t>2</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142" name="Line 118"/>
              <p:cNvSpPr>
                <a:spLocks noChangeShapeType="1"/>
              </p:cNvSpPr>
              <p:nvPr/>
            </p:nvSpPr>
            <p:spPr bwMode="auto">
              <a:xfrm flipV="1">
                <a:off x="1380462" y="2454902"/>
                <a:ext cx="1674"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210" name="Rectangle 120"/>
              <p:cNvSpPr>
                <a:spLocks noChangeArrowheads="1"/>
              </p:cNvSpPr>
              <p:nvPr/>
            </p:nvSpPr>
            <p:spPr bwMode="auto">
              <a:xfrm>
                <a:off x="1362058" y="2491414"/>
                <a:ext cx="38515" cy="855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charset="0"/>
                    <a:cs typeface="Arial" pitchFamily="34" charset="0"/>
                  </a:rPr>
                  <a:t>4</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145" name="Line 121"/>
              <p:cNvSpPr>
                <a:spLocks noChangeShapeType="1"/>
              </p:cNvSpPr>
              <p:nvPr/>
            </p:nvSpPr>
            <p:spPr bwMode="auto">
              <a:xfrm flipV="1">
                <a:off x="1681632" y="2454902"/>
                <a:ext cx="1674"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212" name="Rectangle 123"/>
              <p:cNvSpPr>
                <a:spLocks noChangeArrowheads="1"/>
              </p:cNvSpPr>
              <p:nvPr/>
            </p:nvSpPr>
            <p:spPr bwMode="auto">
              <a:xfrm>
                <a:off x="1663228" y="2491414"/>
                <a:ext cx="38515" cy="855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charset="0"/>
                    <a:cs typeface="Arial" pitchFamily="34" charset="0"/>
                  </a:rPr>
                  <a:t>8</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148" name="Line 124"/>
              <p:cNvSpPr>
                <a:spLocks noChangeShapeType="1"/>
              </p:cNvSpPr>
              <p:nvPr/>
            </p:nvSpPr>
            <p:spPr bwMode="auto">
              <a:xfrm flipV="1">
                <a:off x="1989495" y="2454902"/>
                <a:ext cx="1674"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214" name="Rectangle 126"/>
              <p:cNvSpPr>
                <a:spLocks noChangeArrowheads="1"/>
              </p:cNvSpPr>
              <p:nvPr/>
            </p:nvSpPr>
            <p:spPr bwMode="auto">
              <a:xfrm>
                <a:off x="1945994" y="2491414"/>
                <a:ext cx="77030" cy="855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charset="0"/>
                    <a:cs typeface="Arial" pitchFamily="34" charset="0"/>
                  </a:rPr>
                  <a:t>16</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151" name="Line 127"/>
              <p:cNvSpPr>
                <a:spLocks noChangeShapeType="1"/>
              </p:cNvSpPr>
              <p:nvPr/>
            </p:nvSpPr>
            <p:spPr bwMode="auto">
              <a:xfrm flipV="1">
                <a:off x="2290665" y="2454902"/>
                <a:ext cx="1674"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216" name="Rectangle 129"/>
              <p:cNvSpPr>
                <a:spLocks noChangeArrowheads="1"/>
              </p:cNvSpPr>
              <p:nvPr/>
            </p:nvSpPr>
            <p:spPr bwMode="auto">
              <a:xfrm>
                <a:off x="2247164" y="2491414"/>
                <a:ext cx="77030" cy="855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charset="0"/>
                    <a:cs typeface="Arial" pitchFamily="34" charset="0"/>
                  </a:rPr>
                  <a:t>32</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154" name="Line 130"/>
              <p:cNvSpPr>
                <a:spLocks noChangeShapeType="1"/>
              </p:cNvSpPr>
              <p:nvPr/>
            </p:nvSpPr>
            <p:spPr bwMode="auto">
              <a:xfrm flipV="1">
                <a:off x="2590163" y="2454902"/>
                <a:ext cx="1674"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218" name="Rectangle 132"/>
              <p:cNvSpPr>
                <a:spLocks noChangeArrowheads="1"/>
              </p:cNvSpPr>
              <p:nvPr/>
            </p:nvSpPr>
            <p:spPr bwMode="auto">
              <a:xfrm>
                <a:off x="2548334" y="2491414"/>
                <a:ext cx="77030" cy="855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charset="0"/>
                    <a:cs typeface="Arial" pitchFamily="34" charset="0"/>
                  </a:rPr>
                  <a:t>64</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157" name="Line 133"/>
              <p:cNvSpPr>
                <a:spLocks noChangeShapeType="1"/>
              </p:cNvSpPr>
              <p:nvPr/>
            </p:nvSpPr>
            <p:spPr bwMode="auto">
              <a:xfrm flipV="1">
                <a:off x="2898026" y="2454902"/>
                <a:ext cx="1674"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220" name="Rectangle 135"/>
              <p:cNvSpPr>
                <a:spLocks noChangeArrowheads="1"/>
              </p:cNvSpPr>
              <p:nvPr/>
            </p:nvSpPr>
            <p:spPr bwMode="auto">
              <a:xfrm>
                <a:off x="2837792" y="2491414"/>
                <a:ext cx="115545" cy="855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Helvetica" charset="0"/>
                    <a:cs typeface="Arial" pitchFamily="34" charset="0"/>
                  </a:rPr>
                  <a:t>128</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1160" name="Line 136"/>
              <p:cNvSpPr>
                <a:spLocks noChangeShapeType="1"/>
              </p:cNvSpPr>
              <p:nvPr/>
            </p:nvSpPr>
            <p:spPr bwMode="auto">
              <a:xfrm flipV="1">
                <a:off x="3199196" y="2454902"/>
                <a:ext cx="1674"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222" name="Rectangle 138"/>
              <p:cNvSpPr>
                <a:spLocks noChangeArrowheads="1"/>
              </p:cNvSpPr>
              <p:nvPr/>
            </p:nvSpPr>
            <p:spPr bwMode="auto">
              <a:xfrm>
                <a:off x="3138962" y="2491414"/>
                <a:ext cx="115545" cy="855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charset="0"/>
                    <a:cs typeface="Arial" pitchFamily="34" charset="0"/>
                  </a:rPr>
                  <a:t>256</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163" name="Line 139"/>
              <p:cNvSpPr>
                <a:spLocks noChangeShapeType="1"/>
              </p:cNvSpPr>
              <p:nvPr/>
            </p:nvSpPr>
            <p:spPr bwMode="auto">
              <a:xfrm flipV="1">
                <a:off x="3500366" y="2454902"/>
                <a:ext cx="1674"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288" name="Rectangle 141"/>
              <p:cNvSpPr>
                <a:spLocks noChangeArrowheads="1"/>
              </p:cNvSpPr>
              <p:nvPr/>
            </p:nvSpPr>
            <p:spPr bwMode="auto">
              <a:xfrm>
                <a:off x="3440132" y="2491414"/>
                <a:ext cx="115545" cy="855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charset="0"/>
                    <a:cs typeface="Arial" pitchFamily="34" charset="0"/>
                  </a:rPr>
                  <a:t>512</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166" name="Line 142"/>
              <p:cNvSpPr>
                <a:spLocks noChangeShapeType="1"/>
              </p:cNvSpPr>
              <p:nvPr/>
            </p:nvSpPr>
            <p:spPr bwMode="auto">
              <a:xfrm>
                <a:off x="1014039" y="2451727"/>
                <a:ext cx="30117"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291" name="Rectangle 144"/>
              <p:cNvSpPr>
                <a:spLocks noChangeArrowheads="1"/>
              </p:cNvSpPr>
              <p:nvPr/>
            </p:nvSpPr>
            <p:spPr bwMode="auto">
              <a:xfrm>
                <a:off x="953805" y="2415214"/>
                <a:ext cx="38515" cy="855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charset="0"/>
                    <a:cs typeface="Arial" pitchFamily="34" charset="0"/>
                  </a:rPr>
                  <a:t>0</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169" name="Line 145"/>
              <p:cNvSpPr>
                <a:spLocks noChangeShapeType="1"/>
              </p:cNvSpPr>
              <p:nvPr/>
            </p:nvSpPr>
            <p:spPr bwMode="auto">
              <a:xfrm>
                <a:off x="1014039" y="2327902"/>
                <a:ext cx="30117"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1171" name="Rectangle 147"/>
              <p:cNvSpPr>
                <a:spLocks noChangeArrowheads="1"/>
              </p:cNvSpPr>
              <p:nvPr/>
            </p:nvSpPr>
            <p:spPr bwMode="auto">
              <a:xfrm>
                <a:off x="953805" y="2292977"/>
                <a:ext cx="38515" cy="855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charset="0"/>
                    <a:cs typeface="Arial" pitchFamily="34" charset="0"/>
                  </a:rPr>
                  <a:t>5</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294" name="Line 148"/>
              <p:cNvSpPr>
                <a:spLocks noChangeShapeType="1"/>
              </p:cNvSpPr>
              <p:nvPr/>
            </p:nvSpPr>
            <p:spPr bwMode="auto">
              <a:xfrm>
                <a:off x="1014039" y="2204077"/>
                <a:ext cx="30117"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295" name="Rectangle 150"/>
              <p:cNvSpPr>
                <a:spLocks noChangeArrowheads="1"/>
              </p:cNvSpPr>
              <p:nvPr/>
            </p:nvSpPr>
            <p:spPr bwMode="auto">
              <a:xfrm>
                <a:off x="911975" y="2169152"/>
                <a:ext cx="77030" cy="855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charset="0"/>
                    <a:cs typeface="Arial" pitchFamily="34" charset="0"/>
                  </a:rPr>
                  <a:t>10</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297" name="Line 151"/>
              <p:cNvSpPr>
                <a:spLocks noChangeShapeType="1"/>
              </p:cNvSpPr>
              <p:nvPr/>
            </p:nvSpPr>
            <p:spPr bwMode="auto">
              <a:xfrm>
                <a:off x="1014039" y="2080252"/>
                <a:ext cx="30117"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299" name="Rectangle 153"/>
              <p:cNvSpPr>
                <a:spLocks noChangeArrowheads="1"/>
              </p:cNvSpPr>
              <p:nvPr/>
            </p:nvSpPr>
            <p:spPr bwMode="auto">
              <a:xfrm>
                <a:off x="911975" y="2045327"/>
                <a:ext cx="77030" cy="855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charset="0"/>
                    <a:cs typeface="Arial" pitchFamily="34" charset="0"/>
                  </a:rPr>
                  <a:t>15</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300" name="Line 154"/>
              <p:cNvSpPr>
                <a:spLocks noChangeShapeType="1"/>
              </p:cNvSpPr>
              <p:nvPr/>
            </p:nvSpPr>
            <p:spPr bwMode="auto">
              <a:xfrm>
                <a:off x="1014039" y="1958014"/>
                <a:ext cx="30117"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302" name="Rectangle 156"/>
              <p:cNvSpPr>
                <a:spLocks noChangeArrowheads="1"/>
              </p:cNvSpPr>
              <p:nvPr/>
            </p:nvSpPr>
            <p:spPr bwMode="auto">
              <a:xfrm>
                <a:off x="911975" y="1921502"/>
                <a:ext cx="77030" cy="855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charset="0"/>
                    <a:cs typeface="Arial" pitchFamily="34" charset="0"/>
                  </a:rPr>
                  <a:t>20</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303" name="Line 157"/>
              <p:cNvSpPr>
                <a:spLocks noChangeShapeType="1"/>
              </p:cNvSpPr>
              <p:nvPr/>
            </p:nvSpPr>
            <p:spPr bwMode="auto">
              <a:xfrm>
                <a:off x="1014039" y="1834189"/>
                <a:ext cx="30117"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306" name="Rectangle 159"/>
              <p:cNvSpPr>
                <a:spLocks noChangeArrowheads="1"/>
              </p:cNvSpPr>
              <p:nvPr/>
            </p:nvSpPr>
            <p:spPr bwMode="auto">
              <a:xfrm>
                <a:off x="911975" y="1797677"/>
                <a:ext cx="77030" cy="855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charset="0"/>
                    <a:cs typeface="Arial" pitchFamily="34" charset="0"/>
                  </a:rPr>
                  <a:t>25</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307" name="Line 160"/>
              <p:cNvSpPr>
                <a:spLocks noChangeShapeType="1"/>
              </p:cNvSpPr>
              <p:nvPr/>
            </p:nvSpPr>
            <p:spPr bwMode="auto">
              <a:xfrm>
                <a:off x="1014039" y="1710364"/>
                <a:ext cx="30117"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309" name="Rectangle 162"/>
              <p:cNvSpPr>
                <a:spLocks noChangeArrowheads="1"/>
              </p:cNvSpPr>
              <p:nvPr/>
            </p:nvSpPr>
            <p:spPr bwMode="auto">
              <a:xfrm>
                <a:off x="911975" y="1675439"/>
                <a:ext cx="77030" cy="855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charset="0"/>
                    <a:cs typeface="Arial" pitchFamily="34" charset="0"/>
                  </a:rPr>
                  <a:t>30</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191" name="Freeform 167"/>
              <p:cNvSpPr>
                <a:spLocks/>
              </p:cNvSpPr>
              <p:nvPr/>
            </p:nvSpPr>
            <p:spPr bwMode="auto">
              <a:xfrm>
                <a:off x="1079292" y="2050089"/>
                <a:ext cx="2421074" cy="322263"/>
              </a:xfrm>
              <a:custGeom>
                <a:avLst/>
                <a:gdLst/>
                <a:ahLst/>
                <a:cxnLst>
                  <a:cxn ang="0">
                    <a:pos x="0" y="0"/>
                  </a:cxn>
                  <a:cxn ang="0">
                    <a:pos x="180" y="55"/>
                  </a:cxn>
                  <a:cxn ang="0">
                    <a:pos x="360" y="83"/>
                  </a:cxn>
                  <a:cxn ang="0">
                    <a:pos x="544" y="114"/>
                  </a:cxn>
                  <a:cxn ang="0">
                    <a:pos x="724" y="139"/>
                  </a:cxn>
                  <a:cxn ang="0">
                    <a:pos x="903" y="155"/>
                  </a:cxn>
                  <a:cxn ang="0">
                    <a:pos x="1087" y="172"/>
                  </a:cxn>
                  <a:cxn ang="0">
                    <a:pos x="1267" y="194"/>
                  </a:cxn>
                  <a:cxn ang="0">
                    <a:pos x="1447" y="203"/>
                  </a:cxn>
                </a:cxnLst>
                <a:rect l="0" t="0" r="r" b="b"/>
                <a:pathLst>
                  <a:path w="1447" h="203">
                    <a:moveTo>
                      <a:pt x="0" y="0"/>
                    </a:moveTo>
                    <a:lnTo>
                      <a:pt x="180" y="55"/>
                    </a:lnTo>
                    <a:lnTo>
                      <a:pt x="360" y="83"/>
                    </a:lnTo>
                    <a:lnTo>
                      <a:pt x="544" y="114"/>
                    </a:lnTo>
                    <a:lnTo>
                      <a:pt x="724" y="139"/>
                    </a:lnTo>
                    <a:lnTo>
                      <a:pt x="903" y="155"/>
                    </a:lnTo>
                    <a:lnTo>
                      <a:pt x="1087" y="172"/>
                    </a:lnTo>
                    <a:lnTo>
                      <a:pt x="1267" y="194"/>
                    </a:lnTo>
                    <a:lnTo>
                      <a:pt x="1447" y="203"/>
                    </a:lnTo>
                  </a:path>
                </a:pathLst>
              </a:custGeom>
              <a:noFill/>
              <a:ln w="19050">
                <a:solidFill>
                  <a:srgbClr val="7030A0"/>
                </a:solidFill>
                <a:prstDash val="dashDot"/>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1197" name="Freeform 169"/>
              <p:cNvSpPr>
                <a:spLocks/>
              </p:cNvSpPr>
              <p:nvPr/>
            </p:nvSpPr>
            <p:spPr bwMode="auto">
              <a:xfrm>
                <a:off x="1079292" y="2089777"/>
                <a:ext cx="2421074" cy="282575"/>
              </a:xfrm>
              <a:custGeom>
                <a:avLst/>
                <a:gdLst/>
                <a:ahLst/>
                <a:cxnLst>
                  <a:cxn ang="0">
                    <a:pos x="0" y="0"/>
                  </a:cxn>
                  <a:cxn ang="0">
                    <a:pos x="180" y="39"/>
                  </a:cxn>
                  <a:cxn ang="0">
                    <a:pos x="360" y="64"/>
                  </a:cxn>
                  <a:cxn ang="0">
                    <a:pos x="544" y="92"/>
                  </a:cxn>
                  <a:cxn ang="0">
                    <a:pos x="724" y="122"/>
                  </a:cxn>
                  <a:cxn ang="0">
                    <a:pos x="903" y="133"/>
                  </a:cxn>
                  <a:cxn ang="0">
                    <a:pos x="1087" y="150"/>
                  </a:cxn>
                  <a:cxn ang="0">
                    <a:pos x="1267" y="169"/>
                  </a:cxn>
                  <a:cxn ang="0">
                    <a:pos x="1447" y="178"/>
                  </a:cxn>
                </a:cxnLst>
                <a:rect l="0" t="0" r="r" b="b"/>
                <a:pathLst>
                  <a:path w="1447" h="178">
                    <a:moveTo>
                      <a:pt x="0" y="0"/>
                    </a:moveTo>
                    <a:lnTo>
                      <a:pt x="180" y="39"/>
                    </a:lnTo>
                    <a:lnTo>
                      <a:pt x="360" y="64"/>
                    </a:lnTo>
                    <a:lnTo>
                      <a:pt x="544" y="92"/>
                    </a:lnTo>
                    <a:lnTo>
                      <a:pt x="724" y="122"/>
                    </a:lnTo>
                    <a:lnTo>
                      <a:pt x="903" y="133"/>
                    </a:lnTo>
                    <a:lnTo>
                      <a:pt x="1087" y="150"/>
                    </a:lnTo>
                    <a:lnTo>
                      <a:pt x="1267" y="169"/>
                    </a:lnTo>
                    <a:lnTo>
                      <a:pt x="1447" y="178"/>
                    </a:lnTo>
                  </a:path>
                </a:pathLst>
              </a:custGeom>
              <a:noFill/>
              <a:ln w="190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1219" name="Rectangle 170"/>
              <p:cNvSpPr>
                <a:spLocks noChangeArrowheads="1"/>
              </p:cNvSpPr>
              <p:nvPr/>
            </p:nvSpPr>
            <p:spPr bwMode="auto">
              <a:xfrm rot="16200000">
                <a:off x="549405" y="1993508"/>
                <a:ext cx="562844" cy="8300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Helvetica" charset="0"/>
                    <a:cs typeface="Arial" pitchFamily="34" charset="0"/>
                  </a:rPr>
                  <a:t>Average Distance</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1222" name="Rectangle 173"/>
              <p:cNvSpPr>
                <a:spLocks noChangeArrowheads="1"/>
              </p:cNvSpPr>
              <p:nvPr/>
            </p:nvSpPr>
            <p:spPr bwMode="auto">
              <a:xfrm>
                <a:off x="1000654" y="2446964"/>
                <a:ext cx="18864" cy="855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charset="0"/>
                    <a:cs typeface="Arial" pitchFamily="34" charset="0"/>
                  </a:rPr>
                  <a:t> </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grpSp>
            <p:nvGrpSpPr>
              <p:cNvPr id="8" name="Group 883"/>
              <p:cNvGrpSpPr/>
              <p:nvPr/>
            </p:nvGrpSpPr>
            <p:grpSpPr>
              <a:xfrm>
                <a:off x="2693899" y="1880227"/>
                <a:ext cx="783043" cy="265113"/>
                <a:chOff x="2493963" y="1011238"/>
                <a:chExt cx="742950" cy="265113"/>
              </a:xfrm>
            </p:grpSpPr>
            <p:sp>
              <p:nvSpPr>
                <p:cNvPr id="1226" name="Rectangle 176"/>
                <p:cNvSpPr>
                  <a:spLocks noChangeArrowheads="1"/>
                </p:cNvSpPr>
                <p:nvPr/>
              </p:nvSpPr>
              <p:spPr bwMode="auto">
                <a:xfrm>
                  <a:off x="2493963" y="1011238"/>
                  <a:ext cx="742950" cy="265113"/>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498" name="Rectangle 187"/>
                <p:cNvSpPr>
                  <a:spLocks noChangeArrowheads="1"/>
                </p:cNvSpPr>
                <p:nvPr/>
              </p:nvSpPr>
              <p:spPr bwMode="auto">
                <a:xfrm>
                  <a:off x="2792414" y="1028700"/>
                  <a:ext cx="350513" cy="816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charset="0"/>
                      <a:cs typeface="Arial" pitchFamily="34" charset="0"/>
                    </a:rPr>
                    <a:t>HDS=2 (4:1)</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499" name="Line 188"/>
                <p:cNvSpPr>
                  <a:spLocks noChangeShapeType="1"/>
                </p:cNvSpPr>
                <p:nvPr/>
              </p:nvSpPr>
              <p:spPr bwMode="auto">
                <a:xfrm>
                  <a:off x="2540000" y="1060450"/>
                  <a:ext cx="228600" cy="1588"/>
                </a:xfrm>
                <a:prstGeom prst="line">
                  <a:avLst/>
                </a:pr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500" name="Rectangle 189"/>
                <p:cNvSpPr>
                  <a:spLocks noChangeArrowheads="1"/>
                </p:cNvSpPr>
                <p:nvPr/>
              </p:nvSpPr>
              <p:spPr bwMode="auto">
                <a:xfrm>
                  <a:off x="2792414" y="1112838"/>
                  <a:ext cx="350513" cy="816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charset="0"/>
                      <a:cs typeface="Arial" pitchFamily="34" charset="0"/>
                    </a:rPr>
                    <a:t>HDS=3 (9:1)</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501" name="Line 190"/>
                <p:cNvSpPr>
                  <a:spLocks noChangeShapeType="1"/>
                </p:cNvSpPr>
                <p:nvPr/>
              </p:nvSpPr>
              <p:spPr bwMode="auto">
                <a:xfrm>
                  <a:off x="2540000" y="1144588"/>
                  <a:ext cx="228600" cy="1588"/>
                </a:xfrm>
                <a:prstGeom prst="line">
                  <a:avLst/>
                </a:prstGeom>
                <a:noFill/>
                <a:ln w="19050">
                  <a:solidFill>
                    <a:srgbClr val="7030A0"/>
                  </a:solidFill>
                  <a:prstDash val="dashDot"/>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502" name="Rectangle 191"/>
                <p:cNvSpPr>
                  <a:spLocks noChangeArrowheads="1"/>
                </p:cNvSpPr>
                <p:nvPr/>
              </p:nvSpPr>
              <p:spPr bwMode="auto">
                <a:xfrm>
                  <a:off x="2792414" y="1192213"/>
                  <a:ext cx="310241" cy="816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charset="0"/>
                      <a:cs typeface="Arial" pitchFamily="34" charset="0"/>
                    </a:rPr>
                    <a:t>BruteForce</a:t>
                  </a:r>
                  <a:endParaRPr kumimoji="0" lang="en-US" sz="1050" b="0" i="0" u="none" strike="noStrike" cap="none" normalizeH="0" baseline="0" smtClean="0">
                    <a:ln>
                      <a:noFill/>
                    </a:ln>
                    <a:solidFill>
                      <a:schemeClr val="tx1"/>
                    </a:solidFill>
                    <a:effectLst/>
                    <a:latin typeface="Arial" pitchFamily="34" charset="0"/>
                    <a:cs typeface="Arial" pitchFamily="34" charset="0"/>
                  </a:endParaRPr>
                </a:p>
              </p:txBody>
            </p:sp>
            <p:sp>
              <p:nvSpPr>
                <p:cNvPr id="503" name="Line 192"/>
                <p:cNvSpPr>
                  <a:spLocks noChangeShapeType="1"/>
                </p:cNvSpPr>
                <p:nvPr/>
              </p:nvSpPr>
              <p:spPr bwMode="auto">
                <a:xfrm>
                  <a:off x="2540000" y="1223963"/>
                  <a:ext cx="228600" cy="1588"/>
                </a:xfrm>
                <a:prstGeom prst="line">
                  <a:avLst/>
                </a:prstGeom>
                <a:noFill/>
                <a:ln w="190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050"/>
                </a:p>
              </p:txBody>
            </p:sp>
          </p:grpSp>
          <p:sp>
            <p:nvSpPr>
              <p:cNvPr id="890" name="Line 351"/>
              <p:cNvSpPr>
                <a:spLocks noChangeShapeType="1"/>
              </p:cNvSpPr>
              <p:nvPr/>
            </p:nvSpPr>
            <p:spPr bwMode="auto">
              <a:xfrm>
                <a:off x="1079293" y="2481890"/>
                <a:ext cx="249804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896" name="Rectangle 78"/>
              <p:cNvSpPr>
                <a:spLocks noChangeArrowheads="1"/>
              </p:cNvSpPr>
              <p:nvPr/>
            </p:nvSpPr>
            <p:spPr bwMode="auto">
              <a:xfrm>
                <a:off x="1408627" y="1705347"/>
                <a:ext cx="1703560" cy="9329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Helvetica" charset="0"/>
                  </a:rPr>
                  <a:t>Hash </a:t>
                </a:r>
                <a:r>
                  <a:rPr kumimoji="0" lang="en-US" sz="1200" b="1" i="0" u="none" strike="noStrike" cap="none" normalizeH="0" baseline="0" dirty="0" err="1" smtClean="0">
                    <a:ln>
                      <a:noFill/>
                    </a:ln>
                    <a:solidFill>
                      <a:srgbClr val="000000"/>
                    </a:solidFill>
                    <a:effectLst/>
                    <a:latin typeface="Helvetica" charset="0"/>
                  </a:rPr>
                  <a:t>Downsampling</a:t>
                </a:r>
                <a:endParaRPr kumimoji="0" lang="en-US" sz="6000" b="1" i="0" u="none" strike="noStrike" cap="none" normalizeH="0" baseline="0" dirty="0" smtClean="0">
                  <a:ln>
                    <a:noFill/>
                  </a:ln>
                  <a:solidFill>
                    <a:schemeClr val="tx1"/>
                  </a:solidFill>
                  <a:effectLst/>
                  <a:latin typeface="Arial" pitchFamily="34" charset="0"/>
                </a:endParaRPr>
              </a:p>
            </p:txBody>
          </p:sp>
          <p:sp>
            <p:nvSpPr>
              <p:cNvPr id="511" name="TextBox 510"/>
              <p:cNvSpPr txBox="1"/>
              <p:nvPr/>
            </p:nvSpPr>
            <p:spPr>
              <a:xfrm>
                <a:off x="1095308" y="2203404"/>
                <a:ext cx="273061" cy="171039"/>
              </a:xfrm>
              <a:prstGeom prst="rect">
                <a:avLst/>
              </a:prstGeom>
              <a:noFill/>
            </p:spPr>
            <p:txBody>
              <a:bodyPr wrap="square" rtlCol="0">
                <a:spAutoFit/>
              </a:bodyPr>
              <a:lstStyle/>
              <a:p>
                <a:r>
                  <a:rPr lang="en-US" sz="1600" b="1" dirty="0" smtClean="0">
                    <a:latin typeface="Times New Roman" pitchFamily="18" charset="0"/>
                    <a:cs typeface="Times New Roman" pitchFamily="18" charset="0"/>
                  </a:rPr>
                  <a:t>B</a:t>
                </a:r>
                <a:endParaRPr lang="en-US" sz="1600" b="1" dirty="0">
                  <a:latin typeface="Times New Roman" pitchFamily="18" charset="0"/>
                  <a:cs typeface="Times New Roman" pitchFamily="18" charset="0"/>
                </a:endParaRPr>
              </a:p>
            </p:txBody>
          </p:sp>
          <p:sp>
            <p:nvSpPr>
              <p:cNvPr id="4232" name="Freeform 136"/>
              <p:cNvSpPr>
                <a:spLocks/>
              </p:cNvSpPr>
              <p:nvPr/>
            </p:nvSpPr>
            <p:spPr bwMode="auto">
              <a:xfrm>
                <a:off x="1082114" y="1956885"/>
                <a:ext cx="2428004" cy="417605"/>
              </a:xfrm>
              <a:custGeom>
                <a:avLst/>
                <a:gdLst/>
                <a:ahLst/>
                <a:cxnLst>
                  <a:cxn ang="0">
                    <a:pos x="0" y="0"/>
                  </a:cxn>
                  <a:cxn ang="0">
                    <a:pos x="199" y="57"/>
                  </a:cxn>
                  <a:cxn ang="0">
                    <a:pos x="393" y="134"/>
                  </a:cxn>
                  <a:cxn ang="0">
                    <a:pos x="592" y="167"/>
                  </a:cxn>
                  <a:cxn ang="0">
                    <a:pos x="791" y="203"/>
                  </a:cxn>
                  <a:cxn ang="0">
                    <a:pos x="985" y="220"/>
                  </a:cxn>
                  <a:cxn ang="0">
                    <a:pos x="1184" y="236"/>
                  </a:cxn>
                  <a:cxn ang="0">
                    <a:pos x="1383" y="260"/>
                  </a:cxn>
                  <a:cxn ang="0">
                    <a:pos x="1582" y="272"/>
                  </a:cxn>
                </a:cxnLst>
                <a:rect l="0" t="0" r="r" b="b"/>
                <a:pathLst>
                  <a:path w="1582" h="272">
                    <a:moveTo>
                      <a:pt x="0" y="0"/>
                    </a:moveTo>
                    <a:lnTo>
                      <a:pt x="199" y="57"/>
                    </a:lnTo>
                    <a:lnTo>
                      <a:pt x="393" y="134"/>
                    </a:lnTo>
                    <a:lnTo>
                      <a:pt x="592" y="167"/>
                    </a:lnTo>
                    <a:lnTo>
                      <a:pt x="791" y="203"/>
                    </a:lnTo>
                    <a:lnTo>
                      <a:pt x="985" y="220"/>
                    </a:lnTo>
                    <a:lnTo>
                      <a:pt x="1184" y="236"/>
                    </a:lnTo>
                    <a:lnTo>
                      <a:pt x="1383" y="260"/>
                    </a:lnTo>
                    <a:lnTo>
                      <a:pt x="1582" y="272"/>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grpSp>
      </p:grpSp>
      <p:sp>
        <p:nvSpPr>
          <p:cNvPr id="497" name="Title 1"/>
          <p:cNvSpPr txBox="1">
            <a:spLocks/>
          </p:cNvSpPr>
          <p:nvPr/>
        </p:nvSpPr>
        <p:spPr>
          <a:xfrm>
            <a:off x="457200" y="76200"/>
            <a:ext cx="8153400" cy="639762"/>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tx2"/>
                </a:solidFill>
                <a:effectLst/>
                <a:uLnTx/>
                <a:uFillTx/>
                <a:latin typeface="+mj-lt"/>
                <a:ea typeface="+mj-ea"/>
                <a:cs typeface="+mj-cs"/>
              </a:rPr>
              <a:t>Parameter Effects: Accuracy</a:t>
            </a:r>
            <a:endParaRPr kumimoji="0" lang="en-US" sz="3000" b="0" i="0" u="none" strike="noStrike" kern="1200" cap="small" spc="0" normalizeH="0" baseline="0" noProof="0" dirty="0">
              <a:ln>
                <a:noFill/>
              </a:ln>
              <a:solidFill>
                <a:schemeClr val="tx2"/>
              </a:solidFill>
              <a:effectLst/>
              <a:uLnTx/>
              <a:uFillTx/>
              <a:latin typeface="+mj-lt"/>
              <a:ea typeface="+mj-ea"/>
              <a:cs typeface="+mj-cs"/>
            </a:endParaRPr>
          </a:p>
        </p:txBody>
      </p:sp>
      <p:sp>
        <p:nvSpPr>
          <p:cNvPr id="176" name="Slide Number Placeholder 175"/>
          <p:cNvSpPr>
            <a:spLocks noGrp="1"/>
          </p:cNvSpPr>
          <p:nvPr>
            <p:ph type="sldNum" sz="quarter" idx="12"/>
          </p:nvPr>
        </p:nvSpPr>
        <p:spPr/>
        <p:txBody>
          <a:bodyPr/>
          <a:lstStyle/>
          <a:p>
            <a:fld id="{2D63B8C5-3510-46A3-A367-588D93808B4C}" type="slidenum">
              <a:rPr lang="en-US" smtClean="0"/>
              <a:pPr/>
              <a:t>21</a:t>
            </a:fld>
            <a:endParaRPr lang="en-US"/>
          </a:p>
        </p:txBody>
      </p:sp>
      <p:sp>
        <p:nvSpPr>
          <p:cNvPr id="177" name="TextBox 176"/>
          <p:cNvSpPr txBox="1"/>
          <p:nvPr/>
        </p:nvSpPr>
        <p:spPr>
          <a:xfrm>
            <a:off x="1511808" y="646176"/>
            <a:ext cx="5681472" cy="646331"/>
          </a:xfrm>
          <a:prstGeom prst="rect">
            <a:avLst/>
          </a:prstGeom>
          <a:noFill/>
        </p:spPr>
        <p:txBody>
          <a:bodyPr wrap="square" rtlCol="0">
            <a:spAutoFit/>
          </a:bodyPr>
          <a:lstStyle/>
          <a:p>
            <a:r>
              <a:rPr lang="en-US" dirty="0" smtClean="0"/>
              <a:t>The average distances from top 20 motifs are not much different among different parameter choices.</a:t>
            </a:r>
            <a:endParaRPr 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639762"/>
          </a:xfrm>
        </p:spPr>
        <p:txBody>
          <a:bodyPr>
            <a:normAutofit/>
          </a:bodyPr>
          <a:lstStyle/>
          <a:p>
            <a:r>
              <a:rPr lang="en-US" dirty="0" smtClean="0"/>
              <a:t>Parameter Effects: Running Time</a:t>
            </a:r>
            <a:endParaRPr lang="en-US" dirty="0"/>
          </a:p>
        </p:txBody>
      </p:sp>
      <p:grpSp>
        <p:nvGrpSpPr>
          <p:cNvPr id="3" name="Group 197"/>
          <p:cNvGrpSpPr/>
          <p:nvPr/>
        </p:nvGrpSpPr>
        <p:grpSpPr>
          <a:xfrm>
            <a:off x="4623818" y="1676401"/>
            <a:ext cx="4293284" cy="2438399"/>
            <a:chOff x="4627763" y="3738496"/>
            <a:chExt cx="3982838" cy="1645250"/>
          </a:xfrm>
        </p:grpSpPr>
        <p:sp>
          <p:nvSpPr>
            <p:cNvPr id="44" name="Freeform 611"/>
            <p:cNvSpPr>
              <a:spLocks/>
            </p:cNvSpPr>
            <p:nvPr/>
          </p:nvSpPr>
          <p:spPr bwMode="auto">
            <a:xfrm>
              <a:off x="5109015" y="4054281"/>
              <a:ext cx="3296259" cy="932431"/>
            </a:xfrm>
            <a:custGeom>
              <a:avLst/>
              <a:gdLst/>
              <a:ahLst/>
              <a:cxnLst>
                <a:cxn ang="0">
                  <a:pos x="0" y="982"/>
                </a:cxn>
                <a:cxn ang="0">
                  <a:pos x="176" y="982"/>
                </a:cxn>
                <a:cxn ang="0">
                  <a:pos x="351" y="982"/>
                </a:cxn>
                <a:cxn ang="0">
                  <a:pos x="526" y="979"/>
                </a:cxn>
                <a:cxn ang="0">
                  <a:pos x="701" y="974"/>
                </a:cxn>
                <a:cxn ang="0">
                  <a:pos x="877" y="961"/>
                </a:cxn>
                <a:cxn ang="0">
                  <a:pos x="1052" y="937"/>
                </a:cxn>
                <a:cxn ang="0">
                  <a:pos x="1227" y="871"/>
                </a:cxn>
                <a:cxn ang="0">
                  <a:pos x="1402" y="664"/>
                </a:cxn>
                <a:cxn ang="0">
                  <a:pos x="1580" y="0"/>
                </a:cxn>
              </a:cxnLst>
              <a:rect l="0" t="0" r="r" b="b"/>
              <a:pathLst>
                <a:path w="1580" h="982">
                  <a:moveTo>
                    <a:pt x="0" y="982"/>
                  </a:moveTo>
                  <a:lnTo>
                    <a:pt x="176" y="982"/>
                  </a:lnTo>
                  <a:lnTo>
                    <a:pt x="351" y="982"/>
                  </a:lnTo>
                  <a:lnTo>
                    <a:pt x="526" y="979"/>
                  </a:lnTo>
                  <a:lnTo>
                    <a:pt x="701" y="974"/>
                  </a:lnTo>
                  <a:lnTo>
                    <a:pt x="877" y="961"/>
                  </a:lnTo>
                  <a:lnTo>
                    <a:pt x="1052" y="937"/>
                  </a:lnTo>
                  <a:lnTo>
                    <a:pt x="1227" y="871"/>
                  </a:lnTo>
                  <a:lnTo>
                    <a:pt x="1402" y="664"/>
                  </a:lnTo>
                  <a:lnTo>
                    <a:pt x="1580" y="0"/>
                  </a:lnTo>
                </a:path>
              </a:pathLst>
            </a:custGeom>
            <a:noFill/>
            <a:ln w="19050">
              <a:solidFill>
                <a:srgbClr val="0000FF"/>
              </a:solidFill>
              <a:prstDash val="dash"/>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45" name="Freeform 612"/>
            <p:cNvSpPr>
              <a:spLocks/>
            </p:cNvSpPr>
            <p:nvPr/>
          </p:nvSpPr>
          <p:spPr bwMode="auto">
            <a:xfrm>
              <a:off x="5109015" y="3984018"/>
              <a:ext cx="3296259" cy="1002696"/>
            </a:xfrm>
            <a:custGeom>
              <a:avLst/>
              <a:gdLst/>
              <a:ahLst/>
              <a:cxnLst>
                <a:cxn ang="0">
                  <a:pos x="0" y="1056"/>
                </a:cxn>
                <a:cxn ang="0">
                  <a:pos x="176" y="1056"/>
                </a:cxn>
                <a:cxn ang="0">
                  <a:pos x="351" y="1053"/>
                </a:cxn>
                <a:cxn ang="0">
                  <a:pos x="526" y="1053"/>
                </a:cxn>
                <a:cxn ang="0">
                  <a:pos x="701" y="1048"/>
                </a:cxn>
                <a:cxn ang="0">
                  <a:pos x="877" y="1035"/>
                </a:cxn>
                <a:cxn ang="0">
                  <a:pos x="1052" y="1006"/>
                </a:cxn>
                <a:cxn ang="0">
                  <a:pos x="1227" y="931"/>
                </a:cxn>
                <a:cxn ang="0">
                  <a:pos x="1402" y="722"/>
                </a:cxn>
                <a:cxn ang="0">
                  <a:pos x="1580" y="0"/>
                </a:cxn>
              </a:cxnLst>
              <a:rect l="0" t="0" r="r" b="b"/>
              <a:pathLst>
                <a:path w="1580" h="1056">
                  <a:moveTo>
                    <a:pt x="0" y="1056"/>
                  </a:moveTo>
                  <a:lnTo>
                    <a:pt x="176" y="1056"/>
                  </a:lnTo>
                  <a:lnTo>
                    <a:pt x="351" y="1053"/>
                  </a:lnTo>
                  <a:lnTo>
                    <a:pt x="526" y="1053"/>
                  </a:lnTo>
                  <a:lnTo>
                    <a:pt x="701" y="1048"/>
                  </a:lnTo>
                  <a:lnTo>
                    <a:pt x="877" y="1035"/>
                  </a:lnTo>
                  <a:lnTo>
                    <a:pt x="1052" y="1006"/>
                  </a:lnTo>
                  <a:lnTo>
                    <a:pt x="1227" y="931"/>
                  </a:lnTo>
                  <a:lnTo>
                    <a:pt x="1402" y="722"/>
                  </a:lnTo>
                  <a:lnTo>
                    <a:pt x="1580" y="0"/>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46" name="Freeform 613"/>
            <p:cNvSpPr>
              <a:spLocks/>
            </p:cNvSpPr>
            <p:nvPr/>
          </p:nvSpPr>
          <p:spPr bwMode="auto">
            <a:xfrm>
              <a:off x="5109015" y="3905208"/>
              <a:ext cx="3296259" cy="1081507"/>
            </a:xfrm>
            <a:custGeom>
              <a:avLst/>
              <a:gdLst/>
              <a:ahLst/>
              <a:cxnLst>
                <a:cxn ang="0">
                  <a:pos x="0" y="1139"/>
                </a:cxn>
                <a:cxn ang="0">
                  <a:pos x="176" y="1139"/>
                </a:cxn>
                <a:cxn ang="0">
                  <a:pos x="351" y="1139"/>
                </a:cxn>
                <a:cxn ang="0">
                  <a:pos x="526" y="1134"/>
                </a:cxn>
                <a:cxn ang="0">
                  <a:pos x="701" y="1128"/>
                </a:cxn>
                <a:cxn ang="0">
                  <a:pos x="877" y="1118"/>
                </a:cxn>
                <a:cxn ang="0">
                  <a:pos x="1052" y="1086"/>
                </a:cxn>
                <a:cxn ang="0">
                  <a:pos x="1227" y="1006"/>
                </a:cxn>
                <a:cxn ang="0">
                  <a:pos x="1402" y="765"/>
                </a:cxn>
                <a:cxn ang="0">
                  <a:pos x="1580" y="0"/>
                </a:cxn>
              </a:cxnLst>
              <a:rect l="0" t="0" r="r" b="b"/>
              <a:pathLst>
                <a:path w="1580" h="1139">
                  <a:moveTo>
                    <a:pt x="0" y="1139"/>
                  </a:moveTo>
                  <a:lnTo>
                    <a:pt x="176" y="1139"/>
                  </a:lnTo>
                  <a:lnTo>
                    <a:pt x="351" y="1139"/>
                  </a:lnTo>
                  <a:lnTo>
                    <a:pt x="526" y="1134"/>
                  </a:lnTo>
                  <a:lnTo>
                    <a:pt x="701" y="1128"/>
                  </a:lnTo>
                  <a:lnTo>
                    <a:pt x="877" y="1118"/>
                  </a:lnTo>
                  <a:lnTo>
                    <a:pt x="1052" y="1086"/>
                  </a:lnTo>
                  <a:lnTo>
                    <a:pt x="1227" y="1006"/>
                  </a:lnTo>
                  <a:lnTo>
                    <a:pt x="1402" y="765"/>
                  </a:lnTo>
                  <a:lnTo>
                    <a:pt x="1580" y="0"/>
                  </a:lnTo>
                </a:path>
              </a:pathLst>
            </a:custGeom>
            <a:noFill/>
            <a:ln w="19050">
              <a:solidFill>
                <a:srgbClr val="00FF00"/>
              </a:solidFill>
              <a:prstDash val="dashDot"/>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47" name="Rectangle 78"/>
            <p:cNvSpPr>
              <a:spLocks noChangeArrowheads="1"/>
            </p:cNvSpPr>
            <p:nvPr/>
          </p:nvSpPr>
          <p:spPr bwMode="auto">
            <a:xfrm>
              <a:off x="7086600" y="4419600"/>
              <a:ext cx="965206" cy="1354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FF0000"/>
                  </a:solidFill>
                  <a:effectLst/>
                  <a:latin typeface="Helvetica" charset="0"/>
                </a:rPr>
                <a:t>10</a:t>
              </a:r>
              <a:r>
                <a:rPr lang="en-US" sz="1050" dirty="0" smtClean="0">
                  <a:solidFill>
                    <a:srgbClr val="FF0000"/>
                  </a:solidFill>
                  <a:latin typeface="Helvetica" charset="0"/>
                </a:rPr>
                <a:t> iterations</a:t>
              </a:r>
              <a:endParaRPr kumimoji="0" lang="en-US" sz="4800" b="0" i="0" u="none" strike="noStrike" cap="none" normalizeH="0" baseline="0" dirty="0" smtClean="0">
                <a:ln>
                  <a:noFill/>
                </a:ln>
                <a:solidFill>
                  <a:srgbClr val="FF0000"/>
                </a:solidFill>
                <a:effectLst/>
                <a:latin typeface="Arial" pitchFamily="34" charset="0"/>
              </a:endParaRPr>
            </a:p>
          </p:txBody>
        </p:sp>
        <p:sp>
          <p:nvSpPr>
            <p:cNvPr id="48" name="Rectangle 78"/>
            <p:cNvSpPr>
              <a:spLocks noChangeArrowheads="1"/>
            </p:cNvSpPr>
            <p:nvPr/>
          </p:nvSpPr>
          <p:spPr bwMode="auto">
            <a:xfrm>
              <a:off x="7848601" y="4876800"/>
              <a:ext cx="762000" cy="1354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70C0"/>
                  </a:solidFill>
                  <a:effectLst/>
                  <a:latin typeface="Helvetica" charset="0"/>
                </a:rPr>
                <a:t>9</a:t>
              </a:r>
              <a:r>
                <a:rPr lang="en-US" sz="1050" dirty="0" smtClean="0">
                  <a:solidFill>
                    <a:srgbClr val="0070C0"/>
                  </a:solidFill>
                  <a:latin typeface="Helvetica" charset="0"/>
                </a:rPr>
                <a:t> iterations</a:t>
              </a:r>
              <a:endParaRPr kumimoji="0" lang="en-US" sz="4800" b="0" i="0" u="none" strike="noStrike" cap="none" normalizeH="0" baseline="0" dirty="0" smtClean="0">
                <a:ln>
                  <a:noFill/>
                </a:ln>
                <a:solidFill>
                  <a:srgbClr val="0070C0"/>
                </a:solidFill>
                <a:effectLst/>
                <a:latin typeface="Arial" pitchFamily="34" charset="0"/>
              </a:endParaRPr>
            </a:p>
          </p:txBody>
        </p:sp>
        <p:grpSp>
          <p:nvGrpSpPr>
            <p:cNvPr id="5" name="Group 263"/>
            <p:cNvGrpSpPr/>
            <p:nvPr/>
          </p:nvGrpSpPr>
          <p:grpSpPr>
            <a:xfrm>
              <a:off x="5068309" y="5011365"/>
              <a:ext cx="3488293" cy="372381"/>
              <a:chOff x="3434444" y="4723606"/>
              <a:chExt cx="2542153" cy="180379"/>
            </a:xfrm>
          </p:grpSpPr>
          <p:sp>
            <p:nvSpPr>
              <p:cNvPr id="67" name="Rectangle 17"/>
              <p:cNvSpPr>
                <a:spLocks noChangeArrowheads="1"/>
              </p:cNvSpPr>
              <p:nvPr/>
            </p:nvSpPr>
            <p:spPr bwMode="auto">
              <a:xfrm>
                <a:off x="3434444" y="4760095"/>
                <a:ext cx="50936" cy="65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charset="0"/>
                    <a:cs typeface="Helvetica" charset="0"/>
                  </a:rPr>
                  <a:t>1</a:t>
                </a:r>
                <a:endParaRPr kumimoji="0" lang="en-US" sz="4800" b="0" i="0" u="none" strike="noStrike" cap="none" normalizeH="0" baseline="0" smtClean="0">
                  <a:ln>
                    <a:noFill/>
                  </a:ln>
                  <a:solidFill>
                    <a:schemeClr val="tx1"/>
                  </a:solidFill>
                  <a:effectLst/>
                  <a:latin typeface="Arial" pitchFamily="34" charset="0"/>
                </a:endParaRPr>
              </a:p>
            </p:txBody>
          </p:sp>
          <p:sp>
            <p:nvSpPr>
              <p:cNvPr id="68" name="Rectangle 20"/>
              <p:cNvSpPr>
                <a:spLocks noChangeArrowheads="1"/>
              </p:cNvSpPr>
              <p:nvPr/>
            </p:nvSpPr>
            <p:spPr bwMode="auto">
              <a:xfrm>
                <a:off x="3702944" y="4760095"/>
                <a:ext cx="50936" cy="65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charset="0"/>
                  </a:rPr>
                  <a:t>2</a:t>
                </a:r>
                <a:endParaRPr kumimoji="0" lang="en-US" sz="4800" b="0" i="0" u="none" strike="noStrike" cap="none" normalizeH="0" baseline="0" smtClean="0">
                  <a:ln>
                    <a:noFill/>
                  </a:ln>
                  <a:solidFill>
                    <a:schemeClr val="tx1"/>
                  </a:solidFill>
                  <a:effectLst/>
                  <a:latin typeface="Arial" pitchFamily="34" charset="0"/>
                </a:endParaRPr>
              </a:p>
            </p:txBody>
          </p:sp>
          <p:sp>
            <p:nvSpPr>
              <p:cNvPr id="69" name="Rectangle 23"/>
              <p:cNvSpPr>
                <a:spLocks noChangeArrowheads="1"/>
              </p:cNvSpPr>
              <p:nvPr/>
            </p:nvSpPr>
            <p:spPr bwMode="auto">
              <a:xfrm>
                <a:off x="3971443" y="4760095"/>
                <a:ext cx="50936" cy="65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charset="0"/>
                  </a:rPr>
                  <a:t>4</a:t>
                </a:r>
                <a:endParaRPr kumimoji="0" lang="en-US" sz="4800" b="0" i="0" u="none" strike="noStrike" cap="none" normalizeH="0" baseline="0" smtClean="0">
                  <a:ln>
                    <a:noFill/>
                  </a:ln>
                  <a:solidFill>
                    <a:schemeClr val="tx1"/>
                  </a:solidFill>
                  <a:effectLst/>
                  <a:latin typeface="Arial" pitchFamily="34" charset="0"/>
                </a:endParaRPr>
              </a:p>
            </p:txBody>
          </p:sp>
          <p:sp>
            <p:nvSpPr>
              <p:cNvPr id="70" name="Rectangle 26"/>
              <p:cNvSpPr>
                <a:spLocks noChangeArrowheads="1"/>
              </p:cNvSpPr>
              <p:nvPr/>
            </p:nvSpPr>
            <p:spPr bwMode="auto">
              <a:xfrm>
                <a:off x="4238434" y="4760095"/>
                <a:ext cx="50936" cy="65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charset="0"/>
                  </a:rPr>
                  <a:t>8</a:t>
                </a:r>
                <a:endParaRPr kumimoji="0" lang="en-US" sz="4800" b="0" i="0" u="none" strike="noStrike" cap="none" normalizeH="0" baseline="0" smtClean="0">
                  <a:ln>
                    <a:noFill/>
                  </a:ln>
                  <a:solidFill>
                    <a:schemeClr val="tx1"/>
                  </a:solidFill>
                  <a:effectLst/>
                  <a:latin typeface="Arial" pitchFamily="34" charset="0"/>
                </a:endParaRPr>
              </a:p>
            </p:txBody>
          </p:sp>
          <p:sp>
            <p:nvSpPr>
              <p:cNvPr id="71" name="Rectangle 29"/>
              <p:cNvSpPr>
                <a:spLocks noChangeArrowheads="1"/>
              </p:cNvSpPr>
              <p:nvPr/>
            </p:nvSpPr>
            <p:spPr bwMode="auto">
              <a:xfrm>
                <a:off x="4490341" y="4760095"/>
                <a:ext cx="101872" cy="65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charset="0"/>
                  </a:rPr>
                  <a:t>16</a:t>
                </a:r>
                <a:endParaRPr kumimoji="0" lang="en-US" sz="4800" b="0" i="0" u="none" strike="noStrike" cap="none" normalizeH="0" baseline="0" smtClean="0">
                  <a:ln>
                    <a:noFill/>
                  </a:ln>
                  <a:solidFill>
                    <a:schemeClr val="tx1"/>
                  </a:solidFill>
                  <a:effectLst/>
                  <a:latin typeface="Arial" pitchFamily="34" charset="0"/>
                </a:endParaRPr>
              </a:p>
            </p:txBody>
          </p:sp>
          <p:sp>
            <p:nvSpPr>
              <p:cNvPr id="72" name="Rectangle 32"/>
              <p:cNvSpPr>
                <a:spLocks noChangeArrowheads="1"/>
              </p:cNvSpPr>
              <p:nvPr/>
            </p:nvSpPr>
            <p:spPr bwMode="auto">
              <a:xfrm>
                <a:off x="4758841" y="4760095"/>
                <a:ext cx="101872" cy="65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charset="0"/>
                  </a:rPr>
                  <a:t>32</a:t>
                </a:r>
                <a:endParaRPr kumimoji="0" lang="en-US" sz="4800" b="0" i="0" u="none" strike="noStrike" cap="none" normalizeH="0" baseline="0" smtClean="0">
                  <a:ln>
                    <a:noFill/>
                  </a:ln>
                  <a:solidFill>
                    <a:schemeClr val="tx1"/>
                  </a:solidFill>
                  <a:effectLst/>
                  <a:latin typeface="Arial" pitchFamily="34" charset="0"/>
                </a:endParaRPr>
              </a:p>
            </p:txBody>
          </p:sp>
          <p:sp>
            <p:nvSpPr>
              <p:cNvPr id="73" name="Rectangle 35"/>
              <p:cNvSpPr>
                <a:spLocks noChangeArrowheads="1"/>
              </p:cNvSpPr>
              <p:nvPr/>
            </p:nvSpPr>
            <p:spPr bwMode="auto">
              <a:xfrm>
                <a:off x="5027342" y="4760095"/>
                <a:ext cx="101872" cy="65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charset="0"/>
                  </a:rPr>
                  <a:t>64</a:t>
                </a:r>
                <a:endParaRPr kumimoji="0" lang="en-US" sz="4800" b="0" i="0" u="none" strike="noStrike" cap="none" normalizeH="0" baseline="0" smtClean="0">
                  <a:ln>
                    <a:noFill/>
                  </a:ln>
                  <a:solidFill>
                    <a:schemeClr val="tx1"/>
                  </a:solidFill>
                  <a:effectLst/>
                  <a:latin typeface="Arial" pitchFamily="34" charset="0"/>
                </a:endParaRPr>
              </a:p>
            </p:txBody>
          </p:sp>
          <p:sp>
            <p:nvSpPr>
              <p:cNvPr id="74" name="Rectangle 38"/>
              <p:cNvSpPr>
                <a:spLocks noChangeArrowheads="1"/>
              </p:cNvSpPr>
              <p:nvPr/>
            </p:nvSpPr>
            <p:spPr bwMode="auto">
              <a:xfrm>
                <a:off x="5282265" y="4760095"/>
                <a:ext cx="152808" cy="65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Helvetica" charset="0"/>
                  </a:rPr>
                  <a:t>128</a:t>
                </a:r>
                <a:endParaRPr kumimoji="0" lang="en-US" sz="4800" b="0" i="0" u="none" strike="noStrike" cap="none" normalizeH="0" baseline="0" dirty="0" smtClean="0">
                  <a:ln>
                    <a:noFill/>
                  </a:ln>
                  <a:solidFill>
                    <a:schemeClr val="tx1"/>
                  </a:solidFill>
                  <a:effectLst/>
                  <a:latin typeface="Arial" pitchFamily="34" charset="0"/>
                </a:endParaRPr>
              </a:p>
            </p:txBody>
          </p:sp>
          <p:sp>
            <p:nvSpPr>
              <p:cNvPr id="75" name="Rectangle 41"/>
              <p:cNvSpPr>
                <a:spLocks noChangeArrowheads="1"/>
              </p:cNvSpPr>
              <p:nvPr/>
            </p:nvSpPr>
            <p:spPr bwMode="auto">
              <a:xfrm>
                <a:off x="5550764" y="4760095"/>
                <a:ext cx="152808" cy="65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smtClean="0">
                    <a:ln>
                      <a:noFill/>
                    </a:ln>
                    <a:solidFill>
                      <a:srgbClr val="000000"/>
                    </a:solidFill>
                    <a:effectLst/>
                    <a:latin typeface="Helvetica" charset="0"/>
                  </a:rPr>
                  <a:t>256</a:t>
                </a:r>
                <a:endParaRPr kumimoji="0" lang="en-US" sz="4800" b="0" i="0" u="none" strike="noStrike" cap="none" normalizeH="0" baseline="0" smtClean="0">
                  <a:ln>
                    <a:noFill/>
                  </a:ln>
                  <a:solidFill>
                    <a:schemeClr val="tx1"/>
                  </a:solidFill>
                  <a:effectLst/>
                  <a:latin typeface="Arial" pitchFamily="34" charset="0"/>
                </a:endParaRPr>
              </a:p>
            </p:txBody>
          </p:sp>
          <p:sp>
            <p:nvSpPr>
              <p:cNvPr id="76" name="Rectangle 44"/>
              <p:cNvSpPr>
                <a:spLocks noChangeArrowheads="1"/>
              </p:cNvSpPr>
              <p:nvPr/>
            </p:nvSpPr>
            <p:spPr bwMode="auto">
              <a:xfrm>
                <a:off x="5823789" y="4760095"/>
                <a:ext cx="152808" cy="65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Helvetica" charset="0"/>
                  </a:rPr>
                  <a:t>512</a:t>
                </a:r>
                <a:endParaRPr kumimoji="0" lang="en-US" sz="4800" b="0" i="0" u="none" strike="noStrike" cap="none" normalizeH="0" baseline="0" dirty="0" smtClean="0">
                  <a:ln>
                    <a:noFill/>
                  </a:ln>
                  <a:solidFill>
                    <a:schemeClr val="tx1"/>
                  </a:solidFill>
                  <a:effectLst/>
                  <a:latin typeface="Arial" pitchFamily="34" charset="0"/>
                </a:endParaRPr>
              </a:p>
            </p:txBody>
          </p:sp>
          <p:sp>
            <p:nvSpPr>
              <p:cNvPr id="77" name="Rectangle 78"/>
              <p:cNvSpPr>
                <a:spLocks noChangeArrowheads="1"/>
              </p:cNvSpPr>
              <p:nvPr/>
            </p:nvSpPr>
            <p:spPr bwMode="auto">
              <a:xfrm>
                <a:off x="4345521" y="4835235"/>
                <a:ext cx="741280" cy="687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Helvetica" charset="0"/>
                  </a:rPr>
                  <a:t>Number of Pages</a:t>
                </a:r>
                <a:endParaRPr kumimoji="0" lang="en-US" sz="5400" b="0" i="0" u="none" strike="noStrike" cap="none" normalizeH="0" baseline="0" dirty="0" smtClean="0">
                  <a:ln>
                    <a:noFill/>
                  </a:ln>
                  <a:solidFill>
                    <a:schemeClr val="tx1"/>
                  </a:solidFill>
                  <a:effectLst/>
                  <a:latin typeface="Arial" pitchFamily="34" charset="0"/>
                </a:endParaRPr>
              </a:p>
            </p:txBody>
          </p:sp>
          <p:cxnSp>
            <p:nvCxnSpPr>
              <p:cNvPr id="78" name="Straight Connector 77"/>
              <p:cNvCxnSpPr/>
              <p:nvPr/>
            </p:nvCxnSpPr>
            <p:spPr bwMode="auto">
              <a:xfrm>
                <a:off x="3452812" y="4748223"/>
                <a:ext cx="2421731" cy="1588"/>
              </a:xfrm>
              <a:prstGeom prst="line">
                <a:avLst/>
              </a:prstGeom>
              <a:solidFill>
                <a:schemeClr val="accent1"/>
              </a:solidFill>
              <a:ln w="3175" cap="flat" cmpd="sng" algn="ctr">
                <a:solidFill>
                  <a:schemeClr val="tx1"/>
                </a:solidFill>
                <a:prstDash val="solid"/>
                <a:round/>
                <a:headEnd type="none" w="med" len="med"/>
                <a:tailEnd type="none" w="med" len="med"/>
              </a:ln>
              <a:effectLst/>
            </p:spPr>
          </p:cxnSp>
          <p:sp>
            <p:nvSpPr>
              <p:cNvPr id="79" name="Line 38"/>
              <p:cNvSpPr>
                <a:spLocks noChangeShapeType="1"/>
              </p:cNvSpPr>
              <p:nvPr/>
            </p:nvSpPr>
            <p:spPr bwMode="auto">
              <a:xfrm flipV="1">
                <a:off x="4537868" y="4723607"/>
                <a:ext cx="1588"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80" name="Line 38"/>
              <p:cNvSpPr>
                <a:spLocks noChangeShapeType="1"/>
              </p:cNvSpPr>
              <p:nvPr/>
            </p:nvSpPr>
            <p:spPr bwMode="auto">
              <a:xfrm flipV="1">
                <a:off x="4261643" y="4723606"/>
                <a:ext cx="1588"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81" name="Line 38"/>
              <p:cNvSpPr>
                <a:spLocks noChangeShapeType="1"/>
              </p:cNvSpPr>
              <p:nvPr/>
            </p:nvSpPr>
            <p:spPr bwMode="auto">
              <a:xfrm flipV="1">
                <a:off x="3994943" y="4723606"/>
                <a:ext cx="1588"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82" name="Line 38"/>
              <p:cNvSpPr>
                <a:spLocks noChangeShapeType="1"/>
              </p:cNvSpPr>
              <p:nvPr/>
            </p:nvSpPr>
            <p:spPr bwMode="auto">
              <a:xfrm flipV="1">
                <a:off x="3730625" y="4723606"/>
                <a:ext cx="1588"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83" name="Line 38"/>
              <p:cNvSpPr>
                <a:spLocks noChangeShapeType="1"/>
              </p:cNvSpPr>
              <p:nvPr/>
            </p:nvSpPr>
            <p:spPr bwMode="auto">
              <a:xfrm flipV="1">
                <a:off x="3452019" y="4723608"/>
                <a:ext cx="1588"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84" name="Line 38"/>
              <p:cNvSpPr>
                <a:spLocks noChangeShapeType="1"/>
              </p:cNvSpPr>
              <p:nvPr/>
            </p:nvSpPr>
            <p:spPr bwMode="auto">
              <a:xfrm flipV="1">
                <a:off x="4802187" y="4723607"/>
                <a:ext cx="1588"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85" name="Line 38"/>
              <p:cNvSpPr>
                <a:spLocks noChangeShapeType="1"/>
              </p:cNvSpPr>
              <p:nvPr/>
            </p:nvSpPr>
            <p:spPr bwMode="auto">
              <a:xfrm flipV="1">
                <a:off x="5068886" y="4725989"/>
                <a:ext cx="1588"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86" name="Line 38"/>
              <p:cNvSpPr>
                <a:spLocks noChangeShapeType="1"/>
              </p:cNvSpPr>
              <p:nvPr/>
            </p:nvSpPr>
            <p:spPr bwMode="auto">
              <a:xfrm flipV="1">
                <a:off x="5335587" y="4723608"/>
                <a:ext cx="1588"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87" name="Line 38"/>
              <p:cNvSpPr>
                <a:spLocks noChangeShapeType="1"/>
              </p:cNvSpPr>
              <p:nvPr/>
            </p:nvSpPr>
            <p:spPr bwMode="auto">
              <a:xfrm flipV="1">
                <a:off x="5609430" y="4723608"/>
                <a:ext cx="1588"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sp>
            <p:nvSpPr>
              <p:cNvPr id="88" name="Line 38"/>
              <p:cNvSpPr>
                <a:spLocks noChangeShapeType="1"/>
              </p:cNvSpPr>
              <p:nvPr/>
            </p:nvSpPr>
            <p:spPr bwMode="auto">
              <a:xfrm flipV="1">
                <a:off x="5873750" y="4725989"/>
                <a:ext cx="1588"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000"/>
              </a:p>
            </p:txBody>
          </p:sp>
        </p:grpSp>
        <p:grpSp>
          <p:nvGrpSpPr>
            <p:cNvPr id="6" name="Group 291"/>
            <p:cNvGrpSpPr/>
            <p:nvPr/>
          </p:nvGrpSpPr>
          <p:grpSpPr>
            <a:xfrm>
              <a:off x="4627763" y="3738496"/>
              <a:ext cx="420923" cy="1304262"/>
              <a:chOff x="3113397" y="4107038"/>
              <a:chExt cx="306756" cy="631775"/>
            </a:xfrm>
          </p:grpSpPr>
          <p:sp>
            <p:nvSpPr>
              <p:cNvPr id="55" name="Rectangle 47"/>
              <p:cNvSpPr>
                <a:spLocks noChangeArrowheads="1"/>
              </p:cNvSpPr>
              <p:nvPr/>
            </p:nvSpPr>
            <p:spPr bwMode="auto">
              <a:xfrm>
                <a:off x="3322101" y="4673188"/>
                <a:ext cx="50936" cy="65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Helvetica" charset="0"/>
                  </a:rPr>
                  <a:t>0</a:t>
                </a:r>
                <a:endParaRPr kumimoji="0" lang="en-US" sz="4800" b="0" i="0" u="none" strike="noStrike" cap="none" normalizeH="0" baseline="0" dirty="0" smtClean="0">
                  <a:ln>
                    <a:noFill/>
                  </a:ln>
                  <a:solidFill>
                    <a:schemeClr val="tx1"/>
                  </a:solidFill>
                  <a:effectLst/>
                  <a:latin typeface="Arial" pitchFamily="34" charset="0"/>
                </a:endParaRPr>
              </a:p>
            </p:txBody>
          </p:sp>
          <p:sp>
            <p:nvSpPr>
              <p:cNvPr id="56" name="Line 48"/>
              <p:cNvSpPr>
                <a:spLocks noChangeShapeType="1"/>
              </p:cNvSpPr>
              <p:nvPr/>
            </p:nvSpPr>
            <p:spPr bwMode="auto">
              <a:xfrm>
                <a:off x="3396017" y="4561540"/>
                <a:ext cx="21118" cy="115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57" name="Rectangle 50"/>
              <p:cNvSpPr>
                <a:spLocks noChangeArrowheads="1"/>
              </p:cNvSpPr>
              <p:nvPr/>
            </p:nvSpPr>
            <p:spPr bwMode="auto">
              <a:xfrm>
                <a:off x="3231812" y="4537061"/>
                <a:ext cx="152808" cy="65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Helvetica" charset="0"/>
                  </a:rPr>
                  <a:t>100</a:t>
                </a:r>
                <a:endParaRPr kumimoji="0" lang="en-US" sz="4800" b="0" i="0" u="none" strike="noStrike" cap="none" normalizeH="0" baseline="0" dirty="0" smtClean="0">
                  <a:ln>
                    <a:noFill/>
                  </a:ln>
                  <a:solidFill>
                    <a:schemeClr val="tx1"/>
                  </a:solidFill>
                  <a:effectLst/>
                  <a:latin typeface="Arial" pitchFamily="34" charset="0"/>
                </a:endParaRPr>
              </a:p>
            </p:txBody>
          </p:sp>
          <p:sp>
            <p:nvSpPr>
              <p:cNvPr id="58" name="Rectangle 53"/>
              <p:cNvSpPr>
                <a:spLocks noChangeArrowheads="1"/>
              </p:cNvSpPr>
              <p:nvPr/>
            </p:nvSpPr>
            <p:spPr bwMode="auto">
              <a:xfrm>
                <a:off x="3231812" y="4400862"/>
                <a:ext cx="152808" cy="65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Helvetica" charset="0"/>
                  </a:rPr>
                  <a:t>200</a:t>
                </a:r>
                <a:endParaRPr kumimoji="0" lang="en-US" sz="4800" b="0" i="0" u="none" strike="noStrike" cap="none" normalizeH="0" baseline="0" dirty="0" smtClean="0">
                  <a:ln>
                    <a:noFill/>
                  </a:ln>
                  <a:solidFill>
                    <a:schemeClr val="tx1"/>
                  </a:solidFill>
                  <a:effectLst/>
                  <a:latin typeface="Arial" pitchFamily="34" charset="0"/>
                </a:endParaRPr>
              </a:p>
            </p:txBody>
          </p:sp>
          <p:sp>
            <p:nvSpPr>
              <p:cNvPr id="59" name="Rectangle 56"/>
              <p:cNvSpPr>
                <a:spLocks noChangeArrowheads="1"/>
              </p:cNvSpPr>
              <p:nvPr/>
            </p:nvSpPr>
            <p:spPr bwMode="auto">
              <a:xfrm>
                <a:off x="3231812" y="4257522"/>
                <a:ext cx="152808" cy="65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Helvetica" charset="0"/>
                  </a:rPr>
                  <a:t>300</a:t>
                </a:r>
                <a:endParaRPr kumimoji="0" lang="en-US" sz="4800" b="0" i="0" u="none" strike="noStrike" cap="none" normalizeH="0" baseline="0" dirty="0" smtClean="0">
                  <a:ln>
                    <a:noFill/>
                  </a:ln>
                  <a:solidFill>
                    <a:schemeClr val="tx1"/>
                  </a:solidFill>
                  <a:effectLst/>
                  <a:latin typeface="Arial" pitchFamily="34" charset="0"/>
                </a:endParaRPr>
              </a:p>
            </p:txBody>
          </p:sp>
          <p:sp>
            <p:nvSpPr>
              <p:cNvPr id="60" name="Rectangle 59"/>
              <p:cNvSpPr>
                <a:spLocks noChangeArrowheads="1"/>
              </p:cNvSpPr>
              <p:nvPr/>
            </p:nvSpPr>
            <p:spPr bwMode="auto">
              <a:xfrm>
                <a:off x="3240054" y="4107038"/>
                <a:ext cx="152808" cy="65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Helvetica" charset="0"/>
                  </a:rPr>
                  <a:t>400</a:t>
                </a:r>
                <a:endParaRPr kumimoji="0" lang="en-US" sz="4800" b="0" i="0" u="none" strike="noStrike" cap="none" normalizeH="0" baseline="0" dirty="0" smtClean="0">
                  <a:ln>
                    <a:noFill/>
                  </a:ln>
                  <a:solidFill>
                    <a:schemeClr val="tx1"/>
                  </a:solidFill>
                  <a:effectLst/>
                  <a:latin typeface="Arial" pitchFamily="34" charset="0"/>
                </a:endParaRPr>
              </a:p>
            </p:txBody>
          </p:sp>
          <p:sp>
            <p:nvSpPr>
              <p:cNvPr id="61" name="Rectangle 79"/>
              <p:cNvSpPr>
                <a:spLocks noChangeArrowheads="1"/>
              </p:cNvSpPr>
              <p:nvPr/>
            </p:nvSpPr>
            <p:spPr bwMode="auto">
              <a:xfrm rot="16200000">
                <a:off x="2901739" y="4346605"/>
                <a:ext cx="537760" cy="1144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Helvetica" charset="0"/>
                  </a:rPr>
                  <a:t>Execution Time (sec)</a:t>
                </a:r>
                <a:endParaRPr kumimoji="0" lang="en-US" sz="1100" b="0" i="0" u="none" strike="noStrike" cap="none" normalizeH="0" baseline="0" dirty="0" smtClean="0">
                  <a:ln>
                    <a:noFill/>
                  </a:ln>
                  <a:solidFill>
                    <a:schemeClr val="tx1"/>
                  </a:solidFill>
                  <a:effectLst/>
                  <a:latin typeface="Arial" pitchFamily="34" charset="0"/>
                </a:endParaRPr>
              </a:p>
            </p:txBody>
          </p:sp>
          <p:sp>
            <p:nvSpPr>
              <p:cNvPr id="62" name="Line 48"/>
              <p:cNvSpPr>
                <a:spLocks noChangeShapeType="1"/>
              </p:cNvSpPr>
              <p:nvPr/>
            </p:nvSpPr>
            <p:spPr bwMode="auto">
              <a:xfrm>
                <a:off x="3396017" y="4707192"/>
                <a:ext cx="21118" cy="115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63" name="Line 54"/>
              <p:cNvSpPr>
                <a:spLocks noChangeShapeType="1"/>
              </p:cNvSpPr>
              <p:nvPr/>
            </p:nvSpPr>
            <p:spPr bwMode="auto">
              <a:xfrm>
                <a:off x="3399034" y="4142631"/>
                <a:ext cx="21118" cy="115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64" name="Line 54"/>
              <p:cNvSpPr>
                <a:spLocks noChangeShapeType="1"/>
              </p:cNvSpPr>
              <p:nvPr/>
            </p:nvSpPr>
            <p:spPr bwMode="auto">
              <a:xfrm>
                <a:off x="3399035" y="4290268"/>
                <a:ext cx="21118" cy="115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65" name="Line 54"/>
              <p:cNvSpPr>
                <a:spLocks noChangeShapeType="1"/>
              </p:cNvSpPr>
              <p:nvPr/>
            </p:nvSpPr>
            <p:spPr bwMode="auto">
              <a:xfrm>
                <a:off x="3399035" y="4435525"/>
                <a:ext cx="21118" cy="115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cxnSp>
            <p:nvCxnSpPr>
              <p:cNvPr id="66" name="Straight Connector 65"/>
              <p:cNvCxnSpPr/>
              <p:nvPr/>
            </p:nvCxnSpPr>
            <p:spPr bwMode="auto">
              <a:xfrm rot="5400000">
                <a:off x="3114680" y="4424363"/>
                <a:ext cx="564353" cy="2382"/>
              </a:xfrm>
              <a:prstGeom prst="line">
                <a:avLst/>
              </a:prstGeom>
              <a:solidFill>
                <a:schemeClr val="accent1"/>
              </a:solidFill>
              <a:ln w="3175" cap="flat" cmpd="sng" algn="ctr">
                <a:solidFill>
                  <a:schemeClr val="tx1"/>
                </a:solidFill>
                <a:prstDash val="solid"/>
                <a:round/>
                <a:headEnd type="none" w="med" len="med"/>
                <a:tailEnd type="none" w="med" len="med"/>
              </a:ln>
              <a:effectLst/>
            </p:spPr>
          </p:cxnSp>
        </p:grpSp>
        <p:sp>
          <p:nvSpPr>
            <p:cNvPr id="51" name="Rectangle 78"/>
            <p:cNvSpPr>
              <a:spLocks noChangeArrowheads="1"/>
            </p:cNvSpPr>
            <p:nvPr/>
          </p:nvSpPr>
          <p:spPr bwMode="auto">
            <a:xfrm>
              <a:off x="5528821" y="3741696"/>
              <a:ext cx="2217903" cy="15483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Helvetica" charset="0"/>
                </a:rPr>
                <a:t>Number of</a:t>
              </a:r>
              <a:r>
                <a:rPr kumimoji="0" lang="en-US" sz="1200" b="1" i="0" u="none" strike="noStrike" cap="none" normalizeH="0" dirty="0" smtClean="0">
                  <a:ln>
                    <a:noFill/>
                  </a:ln>
                  <a:solidFill>
                    <a:srgbClr val="000000"/>
                  </a:solidFill>
                  <a:effectLst/>
                  <a:latin typeface="Helvetica" charset="0"/>
                </a:rPr>
                <a:t> Iterations</a:t>
              </a:r>
              <a:endParaRPr kumimoji="0" lang="en-US" sz="6000" b="1" i="0" u="none" strike="noStrike" cap="none" normalizeH="0" baseline="0" dirty="0" smtClean="0">
                <a:ln>
                  <a:noFill/>
                </a:ln>
                <a:solidFill>
                  <a:schemeClr val="tx1"/>
                </a:solidFill>
                <a:effectLst/>
                <a:latin typeface="Arial" pitchFamily="34" charset="0"/>
              </a:endParaRPr>
            </a:p>
          </p:txBody>
        </p:sp>
        <p:sp>
          <p:nvSpPr>
            <p:cNvPr id="52" name="Rectangle 78"/>
            <p:cNvSpPr>
              <a:spLocks noChangeArrowheads="1"/>
            </p:cNvSpPr>
            <p:nvPr/>
          </p:nvSpPr>
          <p:spPr bwMode="auto">
            <a:xfrm>
              <a:off x="7391400" y="4071722"/>
              <a:ext cx="844143" cy="1354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33CC33"/>
                  </a:solidFill>
                  <a:effectLst/>
                  <a:latin typeface="Helvetica" charset="0"/>
                </a:rPr>
                <a:t>11</a:t>
              </a:r>
              <a:r>
                <a:rPr lang="en-US" sz="1050" dirty="0" smtClean="0">
                  <a:solidFill>
                    <a:srgbClr val="33CC33"/>
                  </a:solidFill>
                  <a:latin typeface="Helvetica" charset="0"/>
                </a:rPr>
                <a:t> iterations</a:t>
              </a:r>
              <a:endParaRPr kumimoji="0" lang="en-US" sz="4800" b="0" i="0" u="none" strike="noStrike" cap="none" normalizeH="0" baseline="0" dirty="0" smtClean="0">
                <a:ln>
                  <a:noFill/>
                </a:ln>
                <a:solidFill>
                  <a:srgbClr val="33CC33"/>
                </a:solidFill>
                <a:effectLst/>
                <a:latin typeface="Arial" pitchFamily="34" charset="0"/>
              </a:endParaRPr>
            </a:p>
          </p:txBody>
        </p:sp>
        <p:sp>
          <p:nvSpPr>
            <p:cNvPr id="53" name="TextBox 52"/>
            <p:cNvSpPr txBox="1"/>
            <p:nvPr/>
          </p:nvSpPr>
          <p:spPr>
            <a:xfrm>
              <a:off x="5271953" y="4007466"/>
              <a:ext cx="355504" cy="283860"/>
            </a:xfrm>
            <a:prstGeom prst="rect">
              <a:avLst/>
            </a:prstGeom>
            <a:noFill/>
          </p:spPr>
          <p:txBody>
            <a:bodyPr wrap="square" rtlCol="0">
              <a:spAutoFit/>
            </a:bodyPr>
            <a:lstStyle/>
            <a:p>
              <a:r>
                <a:rPr lang="en-US" sz="1600" b="1" dirty="0" smtClean="0">
                  <a:latin typeface="Times New Roman" pitchFamily="18" charset="0"/>
                  <a:cs typeface="Times New Roman" pitchFamily="18" charset="0"/>
                </a:rPr>
                <a:t>C</a:t>
              </a:r>
              <a:endParaRPr lang="en-US" sz="1600" b="1" dirty="0">
                <a:latin typeface="Times New Roman" pitchFamily="18" charset="0"/>
                <a:cs typeface="Times New Roman" pitchFamily="18" charset="0"/>
              </a:endParaRPr>
            </a:p>
          </p:txBody>
        </p:sp>
      </p:grpSp>
      <p:grpSp>
        <p:nvGrpSpPr>
          <p:cNvPr id="197" name="Group 196"/>
          <p:cNvGrpSpPr/>
          <p:nvPr/>
        </p:nvGrpSpPr>
        <p:grpSpPr>
          <a:xfrm>
            <a:off x="2131052" y="4419601"/>
            <a:ext cx="5184457" cy="2126091"/>
            <a:chOff x="2131052" y="4419601"/>
            <a:chExt cx="5184457" cy="2126091"/>
          </a:xfrm>
        </p:grpSpPr>
        <p:grpSp>
          <p:nvGrpSpPr>
            <p:cNvPr id="19" name="Group 179"/>
            <p:cNvGrpSpPr/>
            <p:nvPr/>
          </p:nvGrpSpPr>
          <p:grpSpPr>
            <a:xfrm>
              <a:off x="2611175" y="6010519"/>
              <a:ext cx="3981669" cy="263457"/>
              <a:chOff x="3434443" y="4723606"/>
              <a:chExt cx="2539646" cy="102113"/>
            </a:xfrm>
          </p:grpSpPr>
          <p:sp>
            <p:nvSpPr>
              <p:cNvPr id="134" name="Rectangle 17"/>
              <p:cNvSpPr>
                <a:spLocks noChangeArrowheads="1"/>
              </p:cNvSpPr>
              <p:nvPr/>
            </p:nvSpPr>
            <p:spPr bwMode="auto">
              <a:xfrm>
                <a:off x="3434443" y="4760098"/>
                <a:ext cx="50101" cy="6561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charset="0"/>
                    <a:cs typeface="Helvetica" charset="0"/>
                  </a:rPr>
                  <a:t>1</a:t>
                </a:r>
                <a:endParaRPr kumimoji="0" lang="en-US" sz="5400" b="0" i="0" u="none" strike="noStrike" cap="none" normalizeH="0" baseline="0" smtClean="0">
                  <a:ln>
                    <a:noFill/>
                  </a:ln>
                  <a:solidFill>
                    <a:schemeClr val="tx1"/>
                  </a:solidFill>
                  <a:effectLst/>
                  <a:latin typeface="Arial" pitchFamily="34" charset="0"/>
                </a:endParaRPr>
              </a:p>
            </p:txBody>
          </p:sp>
          <p:sp>
            <p:nvSpPr>
              <p:cNvPr id="135" name="Rectangle 20"/>
              <p:cNvSpPr>
                <a:spLocks noChangeArrowheads="1"/>
              </p:cNvSpPr>
              <p:nvPr/>
            </p:nvSpPr>
            <p:spPr bwMode="auto">
              <a:xfrm>
                <a:off x="3702942" y="4760109"/>
                <a:ext cx="50101" cy="6561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charset="0"/>
                  </a:rPr>
                  <a:t>2</a:t>
                </a:r>
                <a:endParaRPr kumimoji="0" lang="en-US" sz="5400" b="0" i="0" u="none" strike="noStrike" cap="none" normalizeH="0" baseline="0" smtClean="0">
                  <a:ln>
                    <a:noFill/>
                  </a:ln>
                  <a:solidFill>
                    <a:schemeClr val="tx1"/>
                  </a:solidFill>
                  <a:effectLst/>
                  <a:latin typeface="Arial" pitchFamily="34" charset="0"/>
                </a:endParaRPr>
              </a:p>
            </p:txBody>
          </p:sp>
          <p:sp>
            <p:nvSpPr>
              <p:cNvPr id="136" name="Rectangle 23"/>
              <p:cNvSpPr>
                <a:spLocks noChangeArrowheads="1"/>
              </p:cNvSpPr>
              <p:nvPr/>
            </p:nvSpPr>
            <p:spPr bwMode="auto">
              <a:xfrm>
                <a:off x="3971442" y="4760103"/>
                <a:ext cx="50101" cy="6561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charset="0"/>
                  </a:rPr>
                  <a:t>4</a:t>
                </a:r>
                <a:endParaRPr kumimoji="0" lang="en-US" sz="5400" b="0" i="0" u="none" strike="noStrike" cap="none" normalizeH="0" baseline="0" smtClean="0">
                  <a:ln>
                    <a:noFill/>
                  </a:ln>
                  <a:solidFill>
                    <a:schemeClr val="tx1"/>
                  </a:solidFill>
                  <a:effectLst/>
                  <a:latin typeface="Arial" pitchFamily="34" charset="0"/>
                </a:endParaRPr>
              </a:p>
            </p:txBody>
          </p:sp>
          <p:sp>
            <p:nvSpPr>
              <p:cNvPr id="137" name="Rectangle 26"/>
              <p:cNvSpPr>
                <a:spLocks noChangeArrowheads="1"/>
              </p:cNvSpPr>
              <p:nvPr/>
            </p:nvSpPr>
            <p:spPr bwMode="auto">
              <a:xfrm>
                <a:off x="4238434" y="4760103"/>
                <a:ext cx="50101" cy="6561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Helvetica" charset="0"/>
                  </a:rPr>
                  <a:t>8</a:t>
                </a:r>
                <a:endParaRPr kumimoji="0" lang="en-US" sz="5400" b="0" i="0" u="none" strike="noStrike" cap="none" normalizeH="0" baseline="0" dirty="0" smtClean="0">
                  <a:ln>
                    <a:noFill/>
                  </a:ln>
                  <a:solidFill>
                    <a:schemeClr val="tx1"/>
                  </a:solidFill>
                  <a:effectLst/>
                  <a:latin typeface="Arial" pitchFamily="34" charset="0"/>
                </a:endParaRPr>
              </a:p>
            </p:txBody>
          </p:sp>
          <p:sp>
            <p:nvSpPr>
              <p:cNvPr id="138" name="Rectangle 29"/>
              <p:cNvSpPr>
                <a:spLocks noChangeArrowheads="1"/>
              </p:cNvSpPr>
              <p:nvPr/>
            </p:nvSpPr>
            <p:spPr bwMode="auto">
              <a:xfrm>
                <a:off x="4490341" y="4760103"/>
                <a:ext cx="100200" cy="6561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charset="0"/>
                  </a:rPr>
                  <a:t>16</a:t>
                </a:r>
                <a:endParaRPr kumimoji="0" lang="en-US" sz="5400" b="0" i="0" u="none" strike="noStrike" cap="none" normalizeH="0" baseline="0" smtClean="0">
                  <a:ln>
                    <a:noFill/>
                  </a:ln>
                  <a:solidFill>
                    <a:schemeClr val="tx1"/>
                  </a:solidFill>
                  <a:effectLst/>
                  <a:latin typeface="Arial" pitchFamily="34" charset="0"/>
                </a:endParaRPr>
              </a:p>
            </p:txBody>
          </p:sp>
          <p:sp>
            <p:nvSpPr>
              <p:cNvPr id="139" name="Rectangle 32"/>
              <p:cNvSpPr>
                <a:spLocks noChangeArrowheads="1"/>
              </p:cNvSpPr>
              <p:nvPr/>
            </p:nvSpPr>
            <p:spPr bwMode="auto">
              <a:xfrm>
                <a:off x="4758841" y="4760103"/>
                <a:ext cx="100200" cy="6561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charset="0"/>
                  </a:rPr>
                  <a:t>32</a:t>
                </a:r>
                <a:endParaRPr kumimoji="0" lang="en-US" sz="5400" b="0" i="0" u="none" strike="noStrike" cap="none" normalizeH="0" baseline="0" smtClean="0">
                  <a:ln>
                    <a:noFill/>
                  </a:ln>
                  <a:solidFill>
                    <a:schemeClr val="tx1"/>
                  </a:solidFill>
                  <a:effectLst/>
                  <a:latin typeface="Arial" pitchFamily="34" charset="0"/>
                </a:endParaRPr>
              </a:p>
            </p:txBody>
          </p:sp>
          <p:sp>
            <p:nvSpPr>
              <p:cNvPr id="140" name="Rectangle 35"/>
              <p:cNvSpPr>
                <a:spLocks noChangeArrowheads="1"/>
              </p:cNvSpPr>
              <p:nvPr/>
            </p:nvSpPr>
            <p:spPr bwMode="auto">
              <a:xfrm>
                <a:off x="5027341" y="4760103"/>
                <a:ext cx="100200" cy="6561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charset="0"/>
                  </a:rPr>
                  <a:t>64</a:t>
                </a:r>
                <a:endParaRPr kumimoji="0" lang="en-US" sz="5400" b="0" i="0" u="none" strike="noStrike" cap="none" normalizeH="0" baseline="0" smtClean="0">
                  <a:ln>
                    <a:noFill/>
                  </a:ln>
                  <a:solidFill>
                    <a:schemeClr val="tx1"/>
                  </a:solidFill>
                  <a:effectLst/>
                  <a:latin typeface="Arial" pitchFamily="34" charset="0"/>
                </a:endParaRPr>
              </a:p>
            </p:txBody>
          </p:sp>
          <p:sp>
            <p:nvSpPr>
              <p:cNvPr id="141" name="Rectangle 38"/>
              <p:cNvSpPr>
                <a:spLocks noChangeArrowheads="1"/>
              </p:cNvSpPr>
              <p:nvPr/>
            </p:nvSpPr>
            <p:spPr bwMode="auto">
              <a:xfrm>
                <a:off x="5282264" y="4760103"/>
                <a:ext cx="150301" cy="6561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Helvetica" charset="0"/>
                  </a:rPr>
                  <a:t>128</a:t>
                </a:r>
                <a:endParaRPr kumimoji="0" lang="en-US" sz="5400" b="0" i="0" u="none" strike="noStrike" cap="none" normalizeH="0" baseline="0" dirty="0" smtClean="0">
                  <a:ln>
                    <a:noFill/>
                  </a:ln>
                  <a:solidFill>
                    <a:schemeClr val="tx1"/>
                  </a:solidFill>
                  <a:effectLst/>
                  <a:latin typeface="Arial" pitchFamily="34" charset="0"/>
                </a:endParaRPr>
              </a:p>
            </p:txBody>
          </p:sp>
          <p:sp>
            <p:nvSpPr>
              <p:cNvPr id="142" name="Rectangle 41"/>
              <p:cNvSpPr>
                <a:spLocks noChangeArrowheads="1"/>
              </p:cNvSpPr>
              <p:nvPr/>
            </p:nvSpPr>
            <p:spPr bwMode="auto">
              <a:xfrm>
                <a:off x="5550764" y="4760103"/>
                <a:ext cx="150301" cy="6561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charset="0"/>
                  </a:rPr>
                  <a:t>256</a:t>
                </a:r>
                <a:endParaRPr kumimoji="0" lang="en-US" sz="5400" b="0" i="0" u="none" strike="noStrike" cap="none" normalizeH="0" baseline="0" smtClean="0">
                  <a:ln>
                    <a:noFill/>
                  </a:ln>
                  <a:solidFill>
                    <a:schemeClr val="tx1"/>
                  </a:solidFill>
                  <a:effectLst/>
                  <a:latin typeface="Arial" pitchFamily="34" charset="0"/>
                </a:endParaRPr>
              </a:p>
            </p:txBody>
          </p:sp>
          <p:sp>
            <p:nvSpPr>
              <p:cNvPr id="143" name="Rectangle 44"/>
              <p:cNvSpPr>
                <a:spLocks noChangeArrowheads="1"/>
              </p:cNvSpPr>
              <p:nvPr/>
            </p:nvSpPr>
            <p:spPr bwMode="auto">
              <a:xfrm>
                <a:off x="5823788" y="4760103"/>
                <a:ext cx="150301" cy="6561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Helvetica" charset="0"/>
                  </a:rPr>
                  <a:t>512</a:t>
                </a:r>
                <a:endParaRPr kumimoji="0" lang="en-US" sz="5400" b="0" i="0" u="none" strike="noStrike" cap="none" normalizeH="0" baseline="0" dirty="0" smtClean="0">
                  <a:ln>
                    <a:noFill/>
                  </a:ln>
                  <a:solidFill>
                    <a:schemeClr val="tx1"/>
                  </a:solidFill>
                  <a:effectLst/>
                  <a:latin typeface="Arial" pitchFamily="34" charset="0"/>
                </a:endParaRPr>
              </a:p>
            </p:txBody>
          </p:sp>
          <p:cxnSp>
            <p:nvCxnSpPr>
              <p:cNvPr id="144" name="Straight Connector 143"/>
              <p:cNvCxnSpPr/>
              <p:nvPr/>
            </p:nvCxnSpPr>
            <p:spPr bwMode="auto">
              <a:xfrm>
                <a:off x="3452812" y="4748223"/>
                <a:ext cx="2421731" cy="1588"/>
              </a:xfrm>
              <a:prstGeom prst="line">
                <a:avLst/>
              </a:prstGeom>
              <a:solidFill>
                <a:schemeClr val="accent1"/>
              </a:solidFill>
              <a:ln w="3175" cap="flat" cmpd="sng" algn="ctr">
                <a:solidFill>
                  <a:schemeClr val="tx1"/>
                </a:solidFill>
                <a:prstDash val="solid"/>
                <a:round/>
                <a:headEnd type="none" w="med" len="med"/>
                <a:tailEnd type="none" w="med" len="med"/>
              </a:ln>
              <a:effectLst/>
            </p:spPr>
          </p:cxnSp>
          <p:sp>
            <p:nvSpPr>
              <p:cNvPr id="145" name="Line 38"/>
              <p:cNvSpPr>
                <a:spLocks noChangeShapeType="1"/>
              </p:cNvSpPr>
              <p:nvPr/>
            </p:nvSpPr>
            <p:spPr bwMode="auto">
              <a:xfrm flipV="1">
                <a:off x="4537868" y="4723607"/>
                <a:ext cx="1588"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146" name="Line 38"/>
              <p:cNvSpPr>
                <a:spLocks noChangeShapeType="1"/>
              </p:cNvSpPr>
              <p:nvPr/>
            </p:nvSpPr>
            <p:spPr bwMode="auto">
              <a:xfrm flipV="1">
                <a:off x="4261643" y="4723606"/>
                <a:ext cx="1588"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147" name="Line 38"/>
              <p:cNvSpPr>
                <a:spLocks noChangeShapeType="1"/>
              </p:cNvSpPr>
              <p:nvPr/>
            </p:nvSpPr>
            <p:spPr bwMode="auto">
              <a:xfrm flipV="1">
                <a:off x="3994943" y="4723606"/>
                <a:ext cx="1588"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148" name="Line 38"/>
              <p:cNvSpPr>
                <a:spLocks noChangeShapeType="1"/>
              </p:cNvSpPr>
              <p:nvPr/>
            </p:nvSpPr>
            <p:spPr bwMode="auto">
              <a:xfrm flipV="1">
                <a:off x="3730625" y="4723606"/>
                <a:ext cx="1588"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149" name="Line 38"/>
              <p:cNvSpPr>
                <a:spLocks noChangeShapeType="1"/>
              </p:cNvSpPr>
              <p:nvPr/>
            </p:nvSpPr>
            <p:spPr bwMode="auto">
              <a:xfrm flipV="1">
                <a:off x="3452019" y="4723608"/>
                <a:ext cx="1588"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150" name="Line 38"/>
              <p:cNvSpPr>
                <a:spLocks noChangeShapeType="1"/>
              </p:cNvSpPr>
              <p:nvPr/>
            </p:nvSpPr>
            <p:spPr bwMode="auto">
              <a:xfrm flipV="1">
                <a:off x="4802187" y="4723607"/>
                <a:ext cx="1588"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151" name="Line 38"/>
              <p:cNvSpPr>
                <a:spLocks noChangeShapeType="1"/>
              </p:cNvSpPr>
              <p:nvPr/>
            </p:nvSpPr>
            <p:spPr bwMode="auto">
              <a:xfrm flipV="1">
                <a:off x="5068886" y="4725989"/>
                <a:ext cx="1588"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152" name="Line 38"/>
              <p:cNvSpPr>
                <a:spLocks noChangeShapeType="1"/>
              </p:cNvSpPr>
              <p:nvPr/>
            </p:nvSpPr>
            <p:spPr bwMode="auto">
              <a:xfrm flipV="1">
                <a:off x="5335587" y="4723608"/>
                <a:ext cx="1588"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153" name="Line 38"/>
              <p:cNvSpPr>
                <a:spLocks noChangeShapeType="1"/>
              </p:cNvSpPr>
              <p:nvPr/>
            </p:nvSpPr>
            <p:spPr bwMode="auto">
              <a:xfrm flipV="1">
                <a:off x="5609430" y="4723608"/>
                <a:ext cx="1588"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154" name="Line 38"/>
              <p:cNvSpPr>
                <a:spLocks noChangeShapeType="1"/>
              </p:cNvSpPr>
              <p:nvPr/>
            </p:nvSpPr>
            <p:spPr bwMode="auto">
              <a:xfrm flipV="1">
                <a:off x="5873750" y="4725989"/>
                <a:ext cx="1588"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grpSp>
        <p:sp>
          <p:nvSpPr>
            <p:cNvPr id="24" name="Freeform 75"/>
            <p:cNvSpPr>
              <a:spLocks/>
            </p:cNvSpPr>
            <p:nvPr/>
          </p:nvSpPr>
          <p:spPr bwMode="auto">
            <a:xfrm>
              <a:off x="2649971" y="5408254"/>
              <a:ext cx="3775677" cy="534573"/>
            </a:xfrm>
            <a:custGeom>
              <a:avLst/>
              <a:gdLst/>
              <a:ahLst/>
              <a:cxnLst>
                <a:cxn ang="0">
                  <a:pos x="0" y="408"/>
                </a:cxn>
                <a:cxn ang="0">
                  <a:pos x="156" y="408"/>
                </a:cxn>
                <a:cxn ang="0">
                  <a:pos x="313" y="406"/>
                </a:cxn>
                <a:cxn ang="0">
                  <a:pos x="470" y="403"/>
                </a:cxn>
                <a:cxn ang="0">
                  <a:pos x="627" y="399"/>
                </a:cxn>
                <a:cxn ang="0">
                  <a:pos x="783" y="389"/>
                </a:cxn>
                <a:cxn ang="0">
                  <a:pos x="940" y="370"/>
                </a:cxn>
                <a:cxn ang="0">
                  <a:pos x="1097" y="325"/>
                </a:cxn>
                <a:cxn ang="0">
                  <a:pos x="1254" y="228"/>
                </a:cxn>
                <a:cxn ang="0">
                  <a:pos x="1413" y="0"/>
                </a:cxn>
              </a:cxnLst>
              <a:rect l="0" t="0" r="r" b="b"/>
              <a:pathLst>
                <a:path w="1413" h="408">
                  <a:moveTo>
                    <a:pt x="0" y="408"/>
                  </a:moveTo>
                  <a:lnTo>
                    <a:pt x="156" y="408"/>
                  </a:lnTo>
                  <a:lnTo>
                    <a:pt x="313" y="406"/>
                  </a:lnTo>
                  <a:lnTo>
                    <a:pt x="470" y="403"/>
                  </a:lnTo>
                  <a:lnTo>
                    <a:pt x="627" y="399"/>
                  </a:lnTo>
                  <a:lnTo>
                    <a:pt x="783" y="389"/>
                  </a:lnTo>
                  <a:lnTo>
                    <a:pt x="940" y="370"/>
                  </a:lnTo>
                  <a:lnTo>
                    <a:pt x="1097" y="325"/>
                  </a:lnTo>
                  <a:lnTo>
                    <a:pt x="1254" y="228"/>
                  </a:lnTo>
                  <a:lnTo>
                    <a:pt x="1413" y="0"/>
                  </a:lnTo>
                </a:path>
              </a:pathLst>
            </a:custGeom>
            <a:noFill/>
            <a:ln w="19050" cap="flat">
              <a:solidFill>
                <a:srgbClr val="0000FF"/>
              </a:solidFill>
              <a:prstDash val="dash"/>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25" name="Freeform 76"/>
            <p:cNvSpPr>
              <a:spLocks/>
            </p:cNvSpPr>
            <p:nvPr/>
          </p:nvSpPr>
          <p:spPr bwMode="auto">
            <a:xfrm>
              <a:off x="2649971" y="4704668"/>
              <a:ext cx="3775677" cy="1238163"/>
            </a:xfrm>
            <a:custGeom>
              <a:avLst/>
              <a:gdLst/>
              <a:ahLst/>
              <a:cxnLst>
                <a:cxn ang="0">
                  <a:pos x="0" y="945"/>
                </a:cxn>
                <a:cxn ang="0">
                  <a:pos x="156" y="945"/>
                </a:cxn>
                <a:cxn ang="0">
                  <a:pos x="313" y="943"/>
                </a:cxn>
                <a:cxn ang="0">
                  <a:pos x="470" y="943"/>
                </a:cxn>
                <a:cxn ang="0">
                  <a:pos x="627" y="938"/>
                </a:cxn>
                <a:cxn ang="0">
                  <a:pos x="783" y="926"/>
                </a:cxn>
                <a:cxn ang="0">
                  <a:pos x="940" y="900"/>
                </a:cxn>
                <a:cxn ang="0">
                  <a:pos x="1097" y="833"/>
                </a:cxn>
                <a:cxn ang="0">
                  <a:pos x="1254" y="646"/>
                </a:cxn>
                <a:cxn ang="0">
                  <a:pos x="1413" y="0"/>
                </a:cxn>
              </a:cxnLst>
              <a:rect l="0" t="0" r="r" b="b"/>
              <a:pathLst>
                <a:path w="1413" h="945">
                  <a:moveTo>
                    <a:pt x="0" y="945"/>
                  </a:moveTo>
                  <a:lnTo>
                    <a:pt x="156" y="945"/>
                  </a:lnTo>
                  <a:lnTo>
                    <a:pt x="313" y="943"/>
                  </a:lnTo>
                  <a:lnTo>
                    <a:pt x="470" y="943"/>
                  </a:lnTo>
                  <a:lnTo>
                    <a:pt x="627" y="938"/>
                  </a:lnTo>
                  <a:lnTo>
                    <a:pt x="783" y="926"/>
                  </a:lnTo>
                  <a:lnTo>
                    <a:pt x="940" y="900"/>
                  </a:lnTo>
                  <a:lnTo>
                    <a:pt x="1097" y="833"/>
                  </a:lnTo>
                  <a:lnTo>
                    <a:pt x="1254" y="646"/>
                  </a:lnTo>
                  <a:lnTo>
                    <a:pt x="1413" y="0"/>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26" name="Freeform 79"/>
            <p:cNvSpPr>
              <a:spLocks/>
            </p:cNvSpPr>
            <p:nvPr/>
          </p:nvSpPr>
          <p:spPr bwMode="auto">
            <a:xfrm>
              <a:off x="2649973" y="4591985"/>
              <a:ext cx="2931294" cy="1350843"/>
            </a:xfrm>
            <a:custGeom>
              <a:avLst/>
              <a:gdLst/>
              <a:ahLst/>
              <a:cxnLst>
                <a:cxn ang="0">
                  <a:pos x="0" y="1031"/>
                </a:cxn>
                <a:cxn ang="0">
                  <a:pos x="156" y="1029"/>
                </a:cxn>
                <a:cxn ang="0">
                  <a:pos x="313" y="1026"/>
                </a:cxn>
                <a:cxn ang="0">
                  <a:pos x="470" y="1019"/>
                </a:cxn>
                <a:cxn ang="0">
                  <a:pos x="627" y="993"/>
                </a:cxn>
                <a:cxn ang="0">
                  <a:pos x="783" y="862"/>
                </a:cxn>
                <a:cxn ang="0">
                  <a:pos x="940" y="509"/>
                </a:cxn>
                <a:cxn ang="0">
                  <a:pos x="1097" y="0"/>
                </a:cxn>
              </a:cxnLst>
              <a:rect l="0" t="0" r="r" b="b"/>
              <a:pathLst>
                <a:path w="1097" h="1031">
                  <a:moveTo>
                    <a:pt x="0" y="1031"/>
                  </a:moveTo>
                  <a:lnTo>
                    <a:pt x="156" y="1029"/>
                  </a:lnTo>
                  <a:lnTo>
                    <a:pt x="313" y="1026"/>
                  </a:lnTo>
                  <a:lnTo>
                    <a:pt x="470" y="1019"/>
                  </a:lnTo>
                  <a:lnTo>
                    <a:pt x="627" y="993"/>
                  </a:lnTo>
                  <a:lnTo>
                    <a:pt x="783" y="862"/>
                  </a:lnTo>
                  <a:lnTo>
                    <a:pt x="940" y="509"/>
                  </a:lnTo>
                  <a:lnTo>
                    <a:pt x="1097" y="0"/>
                  </a:lnTo>
                </a:path>
              </a:pathLst>
            </a:custGeom>
            <a:noFill/>
            <a:ln w="19050">
              <a:solidFill>
                <a:srgbClr val="00FF00"/>
              </a:solidFill>
              <a:prstDash val="dashDot"/>
              <a:round/>
              <a:headEnd/>
              <a:tailEnd/>
            </a:ln>
          </p:spPr>
          <p:txBody>
            <a:bodyPr vert="horz" wrap="square" lIns="91440" tIns="45720" rIns="91440" bIns="45720" numCol="1" anchor="t" anchorCtr="0" compatLnSpc="1">
              <a:prstTxWarp prst="textNoShape">
                <a:avLst/>
              </a:prstTxWarp>
            </a:bodyPr>
            <a:lstStyle/>
            <a:p>
              <a:endParaRPr lang="en-US" sz="4400"/>
            </a:p>
          </p:txBody>
        </p:sp>
        <p:grpSp>
          <p:nvGrpSpPr>
            <p:cNvPr id="20" name="Group 184"/>
            <p:cNvGrpSpPr/>
            <p:nvPr/>
          </p:nvGrpSpPr>
          <p:grpSpPr>
            <a:xfrm>
              <a:off x="2131052" y="4419601"/>
              <a:ext cx="457722" cy="1629958"/>
              <a:chOff x="3128203" y="4107034"/>
              <a:chExt cx="291950" cy="631757"/>
            </a:xfrm>
          </p:grpSpPr>
          <p:sp>
            <p:nvSpPr>
              <p:cNvPr id="122" name="Rectangle 47"/>
              <p:cNvSpPr>
                <a:spLocks noChangeArrowheads="1"/>
              </p:cNvSpPr>
              <p:nvPr/>
            </p:nvSpPr>
            <p:spPr bwMode="auto">
              <a:xfrm>
                <a:off x="3322100" y="4673181"/>
                <a:ext cx="50100" cy="6561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Helvetica" charset="0"/>
                  </a:rPr>
                  <a:t>0</a:t>
                </a:r>
                <a:endParaRPr kumimoji="0" lang="en-US" sz="5400" b="0" i="0" u="none" strike="noStrike" cap="none" normalizeH="0" baseline="0" dirty="0" smtClean="0">
                  <a:ln>
                    <a:noFill/>
                  </a:ln>
                  <a:solidFill>
                    <a:schemeClr val="tx1"/>
                  </a:solidFill>
                  <a:effectLst/>
                  <a:latin typeface="Arial" pitchFamily="34" charset="0"/>
                </a:endParaRPr>
              </a:p>
            </p:txBody>
          </p:sp>
          <p:sp>
            <p:nvSpPr>
              <p:cNvPr id="123" name="Line 48"/>
              <p:cNvSpPr>
                <a:spLocks noChangeShapeType="1"/>
              </p:cNvSpPr>
              <p:nvPr/>
            </p:nvSpPr>
            <p:spPr bwMode="auto">
              <a:xfrm>
                <a:off x="3396017" y="4561540"/>
                <a:ext cx="21118" cy="115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124" name="Rectangle 50"/>
              <p:cNvSpPr>
                <a:spLocks noChangeArrowheads="1"/>
              </p:cNvSpPr>
              <p:nvPr/>
            </p:nvSpPr>
            <p:spPr bwMode="auto">
              <a:xfrm>
                <a:off x="3264781" y="4537057"/>
                <a:ext cx="150300" cy="6561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Helvetica" charset="0"/>
                  </a:rPr>
                  <a:t>100</a:t>
                </a:r>
                <a:endParaRPr kumimoji="0" lang="en-US" sz="5400" b="0" i="0" u="none" strike="noStrike" cap="none" normalizeH="0" baseline="0" dirty="0" smtClean="0">
                  <a:ln>
                    <a:noFill/>
                  </a:ln>
                  <a:solidFill>
                    <a:schemeClr val="tx1"/>
                  </a:solidFill>
                  <a:effectLst/>
                  <a:latin typeface="Arial" pitchFamily="34" charset="0"/>
                </a:endParaRPr>
              </a:p>
            </p:txBody>
          </p:sp>
          <p:sp>
            <p:nvSpPr>
              <p:cNvPr id="125" name="Rectangle 53"/>
              <p:cNvSpPr>
                <a:spLocks noChangeArrowheads="1"/>
              </p:cNvSpPr>
              <p:nvPr/>
            </p:nvSpPr>
            <p:spPr bwMode="auto">
              <a:xfrm>
                <a:off x="3264781" y="4400858"/>
                <a:ext cx="150300" cy="6561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Helvetica" charset="0"/>
                  </a:rPr>
                  <a:t>200</a:t>
                </a:r>
                <a:endParaRPr kumimoji="0" lang="en-US" sz="5400" b="0" i="0" u="none" strike="noStrike" cap="none" normalizeH="0" baseline="0" dirty="0" smtClean="0">
                  <a:ln>
                    <a:noFill/>
                  </a:ln>
                  <a:solidFill>
                    <a:schemeClr val="tx1"/>
                  </a:solidFill>
                  <a:effectLst/>
                  <a:latin typeface="Arial" pitchFamily="34" charset="0"/>
                </a:endParaRPr>
              </a:p>
            </p:txBody>
          </p:sp>
          <p:sp>
            <p:nvSpPr>
              <p:cNvPr id="126" name="Rectangle 56"/>
              <p:cNvSpPr>
                <a:spLocks noChangeArrowheads="1"/>
              </p:cNvSpPr>
              <p:nvPr/>
            </p:nvSpPr>
            <p:spPr bwMode="auto">
              <a:xfrm>
                <a:off x="3264781" y="4257518"/>
                <a:ext cx="150300" cy="6561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Helvetica" charset="0"/>
                  </a:rPr>
                  <a:t>300</a:t>
                </a:r>
                <a:endParaRPr kumimoji="0" lang="en-US" sz="5400" b="0" i="0" u="none" strike="noStrike" cap="none" normalizeH="0" baseline="0" dirty="0" smtClean="0">
                  <a:ln>
                    <a:noFill/>
                  </a:ln>
                  <a:solidFill>
                    <a:schemeClr val="tx1"/>
                  </a:solidFill>
                  <a:effectLst/>
                  <a:latin typeface="Arial" pitchFamily="34" charset="0"/>
                </a:endParaRPr>
              </a:p>
            </p:txBody>
          </p:sp>
          <p:sp>
            <p:nvSpPr>
              <p:cNvPr id="127" name="Rectangle 59"/>
              <p:cNvSpPr>
                <a:spLocks noChangeArrowheads="1"/>
              </p:cNvSpPr>
              <p:nvPr/>
            </p:nvSpPr>
            <p:spPr bwMode="auto">
              <a:xfrm>
                <a:off x="3264781" y="4107034"/>
                <a:ext cx="150300" cy="6561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Helvetica" charset="0"/>
                  </a:rPr>
                  <a:t>400</a:t>
                </a:r>
                <a:endParaRPr kumimoji="0" lang="en-US" sz="5400" b="0" i="0" u="none" strike="noStrike" cap="none" normalizeH="0" baseline="0" dirty="0" smtClean="0">
                  <a:ln>
                    <a:noFill/>
                  </a:ln>
                  <a:solidFill>
                    <a:schemeClr val="tx1"/>
                  </a:solidFill>
                  <a:effectLst/>
                  <a:latin typeface="Arial" pitchFamily="34" charset="0"/>
                </a:endParaRPr>
              </a:p>
            </p:txBody>
          </p:sp>
          <p:sp>
            <p:nvSpPr>
              <p:cNvPr id="128" name="Rectangle 79"/>
              <p:cNvSpPr>
                <a:spLocks noChangeArrowheads="1"/>
              </p:cNvSpPr>
              <p:nvPr/>
            </p:nvSpPr>
            <p:spPr bwMode="auto">
              <a:xfrm rot="16200000">
                <a:off x="2909147" y="4360867"/>
                <a:ext cx="555898" cy="1177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Helvetica" charset="0"/>
                  </a:rPr>
                  <a:t>Execution Time (sec)</a:t>
                </a:r>
                <a:endParaRPr kumimoji="0" lang="en-US" sz="1200" b="0" i="0" u="none" strike="noStrike" cap="none" normalizeH="0" baseline="0" dirty="0" smtClean="0">
                  <a:ln>
                    <a:noFill/>
                  </a:ln>
                  <a:solidFill>
                    <a:schemeClr val="tx1"/>
                  </a:solidFill>
                  <a:effectLst/>
                  <a:latin typeface="Arial" pitchFamily="34" charset="0"/>
                </a:endParaRPr>
              </a:p>
            </p:txBody>
          </p:sp>
          <p:sp>
            <p:nvSpPr>
              <p:cNvPr id="129" name="Line 48"/>
              <p:cNvSpPr>
                <a:spLocks noChangeShapeType="1"/>
              </p:cNvSpPr>
              <p:nvPr/>
            </p:nvSpPr>
            <p:spPr bwMode="auto">
              <a:xfrm>
                <a:off x="3396017" y="4707192"/>
                <a:ext cx="21118" cy="115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130" name="Line 54"/>
              <p:cNvSpPr>
                <a:spLocks noChangeShapeType="1"/>
              </p:cNvSpPr>
              <p:nvPr/>
            </p:nvSpPr>
            <p:spPr bwMode="auto">
              <a:xfrm>
                <a:off x="3399034" y="4142631"/>
                <a:ext cx="21118" cy="115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131" name="Line 54"/>
              <p:cNvSpPr>
                <a:spLocks noChangeShapeType="1"/>
              </p:cNvSpPr>
              <p:nvPr/>
            </p:nvSpPr>
            <p:spPr bwMode="auto">
              <a:xfrm>
                <a:off x="3399035" y="4290268"/>
                <a:ext cx="21118" cy="115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132" name="Line 54"/>
              <p:cNvSpPr>
                <a:spLocks noChangeShapeType="1"/>
              </p:cNvSpPr>
              <p:nvPr/>
            </p:nvSpPr>
            <p:spPr bwMode="auto">
              <a:xfrm>
                <a:off x="3399035" y="4435525"/>
                <a:ext cx="21118" cy="115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cxnSp>
            <p:nvCxnSpPr>
              <p:cNvPr id="133" name="Straight Connector 132"/>
              <p:cNvCxnSpPr/>
              <p:nvPr/>
            </p:nvCxnSpPr>
            <p:spPr bwMode="auto">
              <a:xfrm rot="5400000">
                <a:off x="3114680" y="4424363"/>
                <a:ext cx="564353" cy="2382"/>
              </a:xfrm>
              <a:prstGeom prst="line">
                <a:avLst/>
              </a:prstGeom>
              <a:solidFill>
                <a:schemeClr val="accent1"/>
              </a:solidFill>
              <a:ln w="3175" cap="flat" cmpd="sng" algn="ctr">
                <a:solidFill>
                  <a:schemeClr val="tx1"/>
                </a:solidFill>
                <a:prstDash val="solid"/>
                <a:round/>
                <a:headEnd type="none" w="med" len="med"/>
                <a:tailEnd type="none" w="med" len="med"/>
              </a:ln>
              <a:effectLst/>
            </p:spPr>
          </p:cxnSp>
        </p:grpSp>
        <p:sp>
          <p:nvSpPr>
            <p:cNvPr id="28" name="Rectangle 78"/>
            <p:cNvSpPr>
              <a:spLocks noChangeArrowheads="1"/>
            </p:cNvSpPr>
            <p:nvPr/>
          </p:nvSpPr>
          <p:spPr bwMode="auto">
            <a:xfrm>
              <a:off x="5294314" y="4765629"/>
              <a:ext cx="975707" cy="16927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33CC33"/>
                  </a:solidFill>
                  <a:effectLst/>
                  <a:latin typeface="Helvetica" charset="0"/>
                </a:rPr>
                <a:t>HDS</a:t>
              </a:r>
              <a:r>
                <a:rPr kumimoji="0" lang="en-US" sz="1100" b="0" i="0" u="none" strike="noStrike" cap="none" normalizeH="0" dirty="0" smtClean="0">
                  <a:ln>
                    <a:noFill/>
                  </a:ln>
                  <a:solidFill>
                    <a:srgbClr val="33CC33"/>
                  </a:solidFill>
                  <a:effectLst/>
                  <a:latin typeface="Helvetica" charset="0"/>
                </a:rPr>
                <a:t>=3 (9:1)</a:t>
              </a:r>
              <a:endParaRPr kumimoji="0" lang="en-US" sz="5400" b="0" i="0" u="none" strike="noStrike" cap="none" normalizeH="0" baseline="0" dirty="0" smtClean="0">
                <a:ln>
                  <a:noFill/>
                </a:ln>
                <a:solidFill>
                  <a:srgbClr val="33CC33"/>
                </a:solidFill>
                <a:effectLst/>
                <a:latin typeface="Arial" pitchFamily="34" charset="0"/>
              </a:endParaRPr>
            </a:p>
          </p:txBody>
        </p:sp>
        <p:sp>
          <p:nvSpPr>
            <p:cNvPr id="29" name="Rectangle 78"/>
            <p:cNvSpPr>
              <a:spLocks noChangeArrowheads="1"/>
            </p:cNvSpPr>
            <p:nvPr/>
          </p:nvSpPr>
          <p:spPr bwMode="auto">
            <a:xfrm>
              <a:off x="6183496" y="5111657"/>
              <a:ext cx="960730" cy="16927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FF0000"/>
                  </a:solidFill>
                  <a:effectLst/>
                  <a:latin typeface="Helvetica" charset="0"/>
                </a:rPr>
                <a:t>HDS=2 (4:1) </a:t>
              </a:r>
              <a:endParaRPr kumimoji="0" lang="en-US" sz="5400" b="0" i="0" u="none" strike="noStrike" cap="none" normalizeH="0" baseline="0" dirty="0" smtClean="0">
                <a:ln>
                  <a:noFill/>
                </a:ln>
                <a:solidFill>
                  <a:srgbClr val="FF0000"/>
                </a:solidFill>
                <a:effectLst/>
                <a:latin typeface="Arial" pitchFamily="34" charset="0"/>
              </a:endParaRPr>
            </a:p>
          </p:txBody>
        </p:sp>
        <p:sp>
          <p:nvSpPr>
            <p:cNvPr id="30" name="Rectangle 78"/>
            <p:cNvSpPr>
              <a:spLocks noChangeArrowheads="1"/>
            </p:cNvSpPr>
            <p:nvPr/>
          </p:nvSpPr>
          <p:spPr bwMode="auto">
            <a:xfrm>
              <a:off x="6345165" y="5630701"/>
              <a:ext cx="970344" cy="16927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70C0"/>
                  </a:solidFill>
                  <a:effectLst/>
                  <a:latin typeface="Helvetica" charset="0"/>
                </a:rPr>
                <a:t>HDS</a:t>
              </a:r>
              <a:r>
                <a:rPr kumimoji="0" lang="en-US" sz="1100" b="0" i="0" u="none" strike="noStrike" cap="none" normalizeH="0" dirty="0" smtClean="0">
                  <a:ln>
                    <a:noFill/>
                  </a:ln>
                  <a:solidFill>
                    <a:srgbClr val="0070C0"/>
                  </a:solidFill>
                  <a:effectLst/>
                  <a:latin typeface="Helvetica" charset="0"/>
                </a:rPr>
                <a:t>=1 (1:1)</a:t>
              </a:r>
              <a:endParaRPr kumimoji="0" lang="en-US" sz="5400" b="0" i="0" u="none" strike="noStrike" cap="none" normalizeH="0" baseline="0" dirty="0" smtClean="0">
                <a:ln>
                  <a:noFill/>
                </a:ln>
                <a:solidFill>
                  <a:srgbClr val="0070C0"/>
                </a:solidFill>
                <a:effectLst/>
                <a:latin typeface="Arial" pitchFamily="34" charset="0"/>
              </a:endParaRPr>
            </a:p>
          </p:txBody>
        </p:sp>
        <p:sp>
          <p:nvSpPr>
            <p:cNvPr id="31" name="Rectangle 78"/>
            <p:cNvSpPr>
              <a:spLocks noChangeArrowheads="1"/>
            </p:cNvSpPr>
            <p:nvPr/>
          </p:nvSpPr>
          <p:spPr bwMode="auto">
            <a:xfrm>
              <a:off x="3092588" y="4514555"/>
              <a:ext cx="2534119" cy="21544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Helvetica" charset="0"/>
                </a:rPr>
                <a:t>Hash </a:t>
              </a:r>
              <a:r>
                <a:rPr kumimoji="0" lang="en-US" sz="1400" b="1" i="0" u="none" strike="noStrike" cap="none" normalizeH="0" baseline="0" dirty="0" err="1" smtClean="0">
                  <a:ln>
                    <a:noFill/>
                  </a:ln>
                  <a:solidFill>
                    <a:srgbClr val="000000"/>
                  </a:solidFill>
                  <a:effectLst/>
                  <a:latin typeface="Helvetica" charset="0"/>
                </a:rPr>
                <a:t>Downsampling</a:t>
              </a:r>
              <a:endParaRPr kumimoji="0" lang="en-US" sz="6600" b="1" i="0" u="none" strike="noStrike" cap="none" normalizeH="0" baseline="0" dirty="0" smtClean="0">
                <a:ln>
                  <a:noFill/>
                </a:ln>
                <a:solidFill>
                  <a:schemeClr val="tx1"/>
                </a:solidFill>
                <a:effectLst/>
                <a:latin typeface="Arial" pitchFamily="34" charset="0"/>
              </a:endParaRPr>
            </a:p>
          </p:txBody>
        </p:sp>
        <p:sp>
          <p:nvSpPr>
            <p:cNvPr id="42" name="TextBox 41"/>
            <p:cNvSpPr txBox="1"/>
            <p:nvPr/>
          </p:nvSpPr>
          <p:spPr>
            <a:xfrm>
              <a:off x="2805710" y="4693090"/>
              <a:ext cx="406190" cy="369332"/>
            </a:xfrm>
            <a:prstGeom prst="rect">
              <a:avLst/>
            </a:prstGeom>
            <a:noFill/>
          </p:spPr>
          <p:txBody>
            <a:bodyPr wrap="square" rtlCol="0">
              <a:spAutoFit/>
            </a:bodyPr>
            <a:lstStyle/>
            <a:p>
              <a:r>
                <a:rPr lang="en-US" b="1" dirty="0" smtClean="0">
                  <a:latin typeface="Times New Roman" pitchFamily="18" charset="0"/>
                  <a:cs typeface="Times New Roman" pitchFamily="18" charset="0"/>
                </a:rPr>
                <a:t>B</a:t>
              </a:r>
              <a:endParaRPr lang="en-US" b="1" dirty="0">
                <a:latin typeface="Times New Roman" pitchFamily="18" charset="0"/>
                <a:cs typeface="Times New Roman" pitchFamily="18" charset="0"/>
              </a:endParaRPr>
            </a:p>
          </p:txBody>
        </p:sp>
        <p:sp>
          <p:nvSpPr>
            <p:cNvPr id="54" name="Rectangle 78"/>
            <p:cNvSpPr>
              <a:spLocks noChangeArrowheads="1"/>
            </p:cNvSpPr>
            <p:nvPr/>
          </p:nvSpPr>
          <p:spPr bwMode="auto">
            <a:xfrm>
              <a:off x="3959625" y="6361026"/>
              <a:ext cx="1194238"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Helvetica" charset="0"/>
                </a:rPr>
                <a:t>Number of Pages</a:t>
              </a:r>
              <a:endParaRPr kumimoji="0" lang="en-US" sz="6000" b="0" i="0" u="none" strike="noStrike" cap="none" normalizeH="0" baseline="0" dirty="0" smtClean="0">
                <a:ln>
                  <a:noFill/>
                </a:ln>
                <a:solidFill>
                  <a:schemeClr val="tx1"/>
                </a:solidFill>
                <a:effectLst/>
                <a:latin typeface="Arial" pitchFamily="34" charset="0"/>
              </a:endParaRPr>
            </a:p>
          </p:txBody>
        </p:sp>
      </p:grpSp>
      <p:grpSp>
        <p:nvGrpSpPr>
          <p:cNvPr id="27" name="Group 57"/>
          <p:cNvGrpSpPr/>
          <p:nvPr/>
        </p:nvGrpSpPr>
        <p:grpSpPr>
          <a:xfrm>
            <a:off x="256032" y="1447799"/>
            <a:ext cx="464147" cy="2213459"/>
            <a:chOff x="3084278" y="3683001"/>
            <a:chExt cx="338256" cy="1072184"/>
          </a:xfrm>
        </p:grpSpPr>
        <p:sp>
          <p:nvSpPr>
            <p:cNvPr id="176" name="Line 14"/>
            <p:cNvSpPr>
              <a:spLocks noChangeShapeType="1"/>
            </p:cNvSpPr>
            <p:nvPr/>
          </p:nvSpPr>
          <p:spPr bwMode="auto">
            <a:xfrm flipV="1">
              <a:off x="3396017" y="3700339"/>
              <a:ext cx="1509" cy="100685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5400"/>
            </a:p>
          </p:txBody>
        </p:sp>
        <p:sp>
          <p:nvSpPr>
            <p:cNvPr id="177" name="Rectangle 47"/>
            <p:cNvSpPr>
              <a:spLocks noChangeArrowheads="1"/>
            </p:cNvSpPr>
            <p:nvPr/>
          </p:nvSpPr>
          <p:spPr bwMode="auto">
            <a:xfrm>
              <a:off x="3322111" y="4673188"/>
              <a:ext cx="57243" cy="819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Helvetica" charset="0"/>
                </a:rPr>
                <a:t>0</a:t>
              </a:r>
              <a:endParaRPr kumimoji="0" lang="en-US" sz="5400" b="0" i="0" u="none" strike="noStrike" cap="none" normalizeH="0" baseline="0" dirty="0" smtClean="0">
                <a:ln>
                  <a:noFill/>
                </a:ln>
                <a:solidFill>
                  <a:schemeClr val="tx1"/>
                </a:solidFill>
                <a:effectLst/>
                <a:latin typeface="Arial" pitchFamily="34" charset="0"/>
              </a:endParaRPr>
            </a:p>
          </p:txBody>
        </p:sp>
        <p:sp>
          <p:nvSpPr>
            <p:cNvPr id="178" name="Line 48"/>
            <p:cNvSpPr>
              <a:spLocks noChangeShapeType="1"/>
            </p:cNvSpPr>
            <p:nvPr/>
          </p:nvSpPr>
          <p:spPr bwMode="auto">
            <a:xfrm>
              <a:off x="3396017" y="4561540"/>
              <a:ext cx="21118" cy="115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179" name="Rectangle 50"/>
            <p:cNvSpPr>
              <a:spLocks noChangeArrowheads="1"/>
            </p:cNvSpPr>
            <p:nvPr/>
          </p:nvSpPr>
          <p:spPr bwMode="auto">
            <a:xfrm>
              <a:off x="3229243" y="4537060"/>
              <a:ext cx="171729" cy="819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Helvetica" charset="0"/>
                </a:rPr>
                <a:t>100</a:t>
              </a:r>
              <a:endParaRPr kumimoji="0" lang="en-US" sz="5400" b="0" i="0" u="none" strike="noStrike" cap="none" normalizeH="0" baseline="0" dirty="0" smtClean="0">
                <a:ln>
                  <a:noFill/>
                </a:ln>
                <a:solidFill>
                  <a:schemeClr val="tx1"/>
                </a:solidFill>
                <a:effectLst/>
                <a:latin typeface="Arial" pitchFamily="34" charset="0"/>
              </a:endParaRPr>
            </a:p>
          </p:txBody>
        </p:sp>
        <p:sp>
          <p:nvSpPr>
            <p:cNvPr id="180" name="Rectangle 53"/>
            <p:cNvSpPr>
              <a:spLocks noChangeArrowheads="1"/>
            </p:cNvSpPr>
            <p:nvPr/>
          </p:nvSpPr>
          <p:spPr bwMode="auto">
            <a:xfrm>
              <a:off x="3229241" y="4400861"/>
              <a:ext cx="171729" cy="819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Helvetica" charset="0"/>
                </a:rPr>
                <a:t>200</a:t>
              </a:r>
              <a:endParaRPr kumimoji="0" lang="en-US" sz="5400" b="0" i="0" u="none" strike="noStrike" cap="none" normalizeH="0" baseline="0" dirty="0" smtClean="0">
                <a:ln>
                  <a:noFill/>
                </a:ln>
                <a:solidFill>
                  <a:schemeClr val="tx1"/>
                </a:solidFill>
                <a:effectLst/>
                <a:latin typeface="Arial" pitchFamily="34" charset="0"/>
              </a:endParaRPr>
            </a:p>
          </p:txBody>
        </p:sp>
        <p:sp>
          <p:nvSpPr>
            <p:cNvPr id="181" name="Rectangle 56"/>
            <p:cNvSpPr>
              <a:spLocks noChangeArrowheads="1"/>
            </p:cNvSpPr>
            <p:nvPr/>
          </p:nvSpPr>
          <p:spPr bwMode="auto">
            <a:xfrm>
              <a:off x="3229247" y="4257522"/>
              <a:ext cx="171729" cy="819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Helvetica" charset="0"/>
                </a:rPr>
                <a:t>300</a:t>
              </a:r>
              <a:endParaRPr kumimoji="0" lang="en-US" sz="5400" b="0" i="0" u="none" strike="noStrike" cap="none" normalizeH="0" baseline="0" dirty="0" smtClean="0">
                <a:ln>
                  <a:noFill/>
                </a:ln>
                <a:solidFill>
                  <a:schemeClr val="tx1"/>
                </a:solidFill>
                <a:effectLst/>
                <a:latin typeface="Arial" pitchFamily="34" charset="0"/>
              </a:endParaRPr>
            </a:p>
          </p:txBody>
        </p:sp>
        <p:sp>
          <p:nvSpPr>
            <p:cNvPr id="182" name="Rectangle 59"/>
            <p:cNvSpPr>
              <a:spLocks noChangeArrowheads="1"/>
            </p:cNvSpPr>
            <p:nvPr/>
          </p:nvSpPr>
          <p:spPr bwMode="auto">
            <a:xfrm>
              <a:off x="3229249" y="4107037"/>
              <a:ext cx="171729" cy="819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Helvetica" charset="0"/>
                </a:rPr>
                <a:t>400</a:t>
              </a:r>
              <a:endParaRPr kumimoji="0" lang="en-US" sz="5400" b="0" i="0" u="none" strike="noStrike" cap="none" normalizeH="0" baseline="0" dirty="0" smtClean="0">
                <a:ln>
                  <a:noFill/>
                </a:ln>
                <a:solidFill>
                  <a:schemeClr val="tx1"/>
                </a:solidFill>
                <a:effectLst/>
                <a:latin typeface="Arial" pitchFamily="34" charset="0"/>
              </a:endParaRPr>
            </a:p>
          </p:txBody>
        </p:sp>
        <p:sp>
          <p:nvSpPr>
            <p:cNvPr id="183" name="Rectangle 62"/>
            <p:cNvSpPr>
              <a:spLocks noChangeArrowheads="1"/>
            </p:cNvSpPr>
            <p:nvPr/>
          </p:nvSpPr>
          <p:spPr bwMode="auto">
            <a:xfrm>
              <a:off x="3229255" y="3960159"/>
              <a:ext cx="171729" cy="819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Helvetica" charset="0"/>
                </a:rPr>
                <a:t>500</a:t>
              </a:r>
              <a:endParaRPr kumimoji="0" lang="en-US" sz="5400" b="0" i="0" u="none" strike="noStrike" cap="none" normalizeH="0" baseline="0" dirty="0" smtClean="0">
                <a:ln>
                  <a:noFill/>
                </a:ln>
                <a:solidFill>
                  <a:schemeClr val="tx1"/>
                </a:solidFill>
                <a:effectLst/>
                <a:latin typeface="Arial" pitchFamily="34" charset="0"/>
              </a:endParaRPr>
            </a:p>
          </p:txBody>
        </p:sp>
        <p:sp>
          <p:nvSpPr>
            <p:cNvPr id="184" name="Rectangle 65"/>
            <p:cNvSpPr>
              <a:spLocks noChangeArrowheads="1"/>
            </p:cNvSpPr>
            <p:nvPr/>
          </p:nvSpPr>
          <p:spPr bwMode="auto">
            <a:xfrm>
              <a:off x="3229260" y="3814439"/>
              <a:ext cx="171729" cy="819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Helvetica" charset="0"/>
                </a:rPr>
                <a:t>600</a:t>
              </a:r>
              <a:endParaRPr kumimoji="0" lang="en-US" sz="5400" b="0" i="0" u="none" strike="noStrike" cap="none" normalizeH="0" baseline="0" dirty="0" smtClean="0">
                <a:ln>
                  <a:noFill/>
                </a:ln>
                <a:solidFill>
                  <a:schemeClr val="tx1"/>
                </a:solidFill>
                <a:effectLst/>
                <a:latin typeface="Arial" pitchFamily="34" charset="0"/>
              </a:endParaRPr>
            </a:p>
          </p:txBody>
        </p:sp>
        <p:sp>
          <p:nvSpPr>
            <p:cNvPr id="185" name="Rectangle 68"/>
            <p:cNvSpPr>
              <a:spLocks noChangeArrowheads="1"/>
            </p:cNvSpPr>
            <p:nvPr/>
          </p:nvSpPr>
          <p:spPr bwMode="auto">
            <a:xfrm>
              <a:off x="3229259" y="3683001"/>
              <a:ext cx="171729" cy="819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Helvetica" charset="0"/>
                </a:rPr>
                <a:t>700</a:t>
              </a:r>
              <a:endParaRPr kumimoji="0" lang="en-US" sz="5400" b="0" i="0" u="none" strike="noStrike" cap="none" normalizeH="0" baseline="0" dirty="0" smtClean="0">
                <a:ln>
                  <a:noFill/>
                </a:ln>
                <a:solidFill>
                  <a:schemeClr val="tx1"/>
                </a:solidFill>
                <a:effectLst/>
                <a:latin typeface="Arial" pitchFamily="34" charset="0"/>
              </a:endParaRPr>
            </a:p>
          </p:txBody>
        </p:sp>
        <p:sp>
          <p:nvSpPr>
            <p:cNvPr id="186" name="Rectangle 79"/>
            <p:cNvSpPr>
              <a:spLocks noChangeArrowheads="1"/>
            </p:cNvSpPr>
            <p:nvPr/>
          </p:nvSpPr>
          <p:spPr bwMode="auto">
            <a:xfrm rot="16200000">
              <a:off x="2804200" y="4066694"/>
              <a:ext cx="694735" cy="13457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Helvetica" charset="0"/>
                </a:rPr>
                <a:t>Execution Time (sec)</a:t>
              </a:r>
              <a:endParaRPr kumimoji="0" lang="en-US" sz="1200" b="0" i="0" u="none" strike="noStrike" cap="none" normalizeH="0" baseline="0" dirty="0" smtClean="0">
                <a:ln>
                  <a:noFill/>
                </a:ln>
                <a:solidFill>
                  <a:schemeClr val="tx1"/>
                </a:solidFill>
                <a:effectLst/>
                <a:latin typeface="Arial" pitchFamily="34" charset="0"/>
              </a:endParaRPr>
            </a:p>
          </p:txBody>
        </p:sp>
        <p:sp>
          <p:nvSpPr>
            <p:cNvPr id="187" name="Line 48"/>
            <p:cNvSpPr>
              <a:spLocks noChangeShapeType="1"/>
            </p:cNvSpPr>
            <p:nvPr/>
          </p:nvSpPr>
          <p:spPr bwMode="auto">
            <a:xfrm>
              <a:off x="3396017" y="4707192"/>
              <a:ext cx="21118" cy="115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188" name="Line 54"/>
            <p:cNvSpPr>
              <a:spLocks noChangeShapeType="1"/>
            </p:cNvSpPr>
            <p:nvPr/>
          </p:nvSpPr>
          <p:spPr bwMode="auto">
            <a:xfrm>
              <a:off x="3399034" y="3993008"/>
              <a:ext cx="21118" cy="115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189" name="Line 54"/>
            <p:cNvSpPr>
              <a:spLocks noChangeShapeType="1"/>
            </p:cNvSpPr>
            <p:nvPr/>
          </p:nvSpPr>
          <p:spPr bwMode="auto">
            <a:xfrm>
              <a:off x="3399034" y="3847356"/>
              <a:ext cx="21118" cy="115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190" name="Line 54"/>
            <p:cNvSpPr>
              <a:spLocks noChangeShapeType="1"/>
            </p:cNvSpPr>
            <p:nvPr/>
          </p:nvSpPr>
          <p:spPr bwMode="auto">
            <a:xfrm>
              <a:off x="3401415" y="3699719"/>
              <a:ext cx="21118" cy="115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191" name="Line 54"/>
            <p:cNvSpPr>
              <a:spLocks noChangeShapeType="1"/>
            </p:cNvSpPr>
            <p:nvPr/>
          </p:nvSpPr>
          <p:spPr bwMode="auto">
            <a:xfrm>
              <a:off x="3401415" y="4142631"/>
              <a:ext cx="21118" cy="115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192" name="Line 54"/>
            <p:cNvSpPr>
              <a:spLocks noChangeShapeType="1"/>
            </p:cNvSpPr>
            <p:nvPr/>
          </p:nvSpPr>
          <p:spPr bwMode="auto">
            <a:xfrm>
              <a:off x="3401416" y="4290268"/>
              <a:ext cx="21118" cy="115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sp>
          <p:nvSpPr>
            <p:cNvPr id="193" name="Line 54"/>
            <p:cNvSpPr>
              <a:spLocks noChangeShapeType="1"/>
            </p:cNvSpPr>
            <p:nvPr/>
          </p:nvSpPr>
          <p:spPr bwMode="auto">
            <a:xfrm>
              <a:off x="3401416" y="4435525"/>
              <a:ext cx="21118" cy="115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p>
          </p:txBody>
        </p:sp>
      </p:grpSp>
      <p:grpSp>
        <p:nvGrpSpPr>
          <p:cNvPr id="196" name="Group 195"/>
          <p:cNvGrpSpPr/>
          <p:nvPr/>
        </p:nvGrpSpPr>
        <p:grpSpPr>
          <a:xfrm>
            <a:off x="736533" y="1628984"/>
            <a:ext cx="3774651" cy="2441882"/>
            <a:chOff x="736533" y="1628984"/>
            <a:chExt cx="3774651" cy="2441882"/>
          </a:xfrm>
        </p:grpSpPr>
        <p:sp>
          <p:nvSpPr>
            <p:cNvPr id="9" name="Freeform 73"/>
            <p:cNvSpPr>
              <a:spLocks/>
            </p:cNvSpPr>
            <p:nvPr/>
          </p:nvSpPr>
          <p:spPr bwMode="auto">
            <a:xfrm>
              <a:off x="761805" y="2990362"/>
              <a:ext cx="3315870" cy="544108"/>
            </a:xfrm>
            <a:custGeom>
              <a:avLst/>
              <a:gdLst/>
              <a:ahLst/>
              <a:cxnLst>
                <a:cxn ang="0">
                  <a:pos x="0" y="228"/>
                </a:cxn>
                <a:cxn ang="0">
                  <a:pos x="178" y="228"/>
                </a:cxn>
                <a:cxn ang="0">
                  <a:pos x="356" y="228"/>
                </a:cxn>
                <a:cxn ang="0">
                  <a:pos x="533" y="226"/>
                </a:cxn>
                <a:cxn ang="0">
                  <a:pos x="711" y="225"/>
                </a:cxn>
                <a:cxn ang="0">
                  <a:pos x="889" y="221"/>
                </a:cxn>
                <a:cxn ang="0">
                  <a:pos x="1067" y="212"/>
                </a:cxn>
                <a:cxn ang="0">
                  <a:pos x="1244" y="189"/>
                </a:cxn>
                <a:cxn ang="0">
                  <a:pos x="1422" y="137"/>
                </a:cxn>
                <a:cxn ang="0">
                  <a:pos x="1602" y="0"/>
                </a:cxn>
              </a:cxnLst>
              <a:rect l="0" t="0" r="r" b="b"/>
              <a:pathLst>
                <a:path w="1602" h="228">
                  <a:moveTo>
                    <a:pt x="0" y="228"/>
                  </a:moveTo>
                  <a:lnTo>
                    <a:pt x="178" y="228"/>
                  </a:lnTo>
                  <a:lnTo>
                    <a:pt x="356" y="228"/>
                  </a:lnTo>
                  <a:lnTo>
                    <a:pt x="533" y="226"/>
                  </a:lnTo>
                  <a:lnTo>
                    <a:pt x="711" y="225"/>
                  </a:lnTo>
                  <a:lnTo>
                    <a:pt x="889" y="221"/>
                  </a:lnTo>
                  <a:lnTo>
                    <a:pt x="1067" y="212"/>
                  </a:lnTo>
                  <a:lnTo>
                    <a:pt x="1244" y="189"/>
                  </a:lnTo>
                  <a:lnTo>
                    <a:pt x="1422" y="137"/>
                  </a:lnTo>
                  <a:lnTo>
                    <a:pt x="1602" y="0"/>
                  </a:lnTo>
                </a:path>
              </a:pathLst>
            </a:custGeom>
            <a:noFill/>
            <a:ln w="19050">
              <a:solidFill>
                <a:srgbClr val="0000FF"/>
              </a:solidFill>
              <a:prstDash val="dash"/>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10" name="Freeform 74"/>
            <p:cNvSpPr>
              <a:spLocks/>
            </p:cNvSpPr>
            <p:nvPr/>
          </p:nvSpPr>
          <p:spPr bwMode="auto">
            <a:xfrm>
              <a:off x="761805" y="2529779"/>
              <a:ext cx="3315870" cy="1004691"/>
            </a:xfrm>
            <a:custGeom>
              <a:avLst/>
              <a:gdLst/>
              <a:ahLst/>
              <a:cxnLst>
                <a:cxn ang="0">
                  <a:pos x="0" y="421"/>
                </a:cxn>
                <a:cxn ang="0">
                  <a:pos x="178" y="421"/>
                </a:cxn>
                <a:cxn ang="0">
                  <a:pos x="356" y="421"/>
                </a:cxn>
                <a:cxn ang="0">
                  <a:pos x="533" y="419"/>
                </a:cxn>
                <a:cxn ang="0">
                  <a:pos x="711" y="418"/>
                </a:cxn>
                <a:cxn ang="0">
                  <a:pos x="889" y="414"/>
                </a:cxn>
                <a:cxn ang="0">
                  <a:pos x="1067" y="401"/>
                </a:cxn>
                <a:cxn ang="0">
                  <a:pos x="1244" y="371"/>
                </a:cxn>
                <a:cxn ang="0">
                  <a:pos x="1422" y="288"/>
                </a:cxn>
                <a:cxn ang="0">
                  <a:pos x="1602" y="0"/>
                </a:cxn>
              </a:cxnLst>
              <a:rect l="0" t="0" r="r" b="b"/>
              <a:pathLst>
                <a:path w="1602" h="421">
                  <a:moveTo>
                    <a:pt x="0" y="421"/>
                  </a:moveTo>
                  <a:lnTo>
                    <a:pt x="178" y="421"/>
                  </a:lnTo>
                  <a:lnTo>
                    <a:pt x="356" y="421"/>
                  </a:lnTo>
                  <a:lnTo>
                    <a:pt x="533" y="419"/>
                  </a:lnTo>
                  <a:lnTo>
                    <a:pt x="711" y="418"/>
                  </a:lnTo>
                  <a:lnTo>
                    <a:pt x="889" y="414"/>
                  </a:lnTo>
                  <a:lnTo>
                    <a:pt x="1067" y="401"/>
                  </a:lnTo>
                  <a:lnTo>
                    <a:pt x="1244" y="371"/>
                  </a:lnTo>
                  <a:lnTo>
                    <a:pt x="1422" y="288"/>
                  </a:lnTo>
                  <a:lnTo>
                    <a:pt x="1602" y="0"/>
                  </a:lnTo>
                </a:path>
              </a:pathLst>
            </a:custGeom>
            <a:noFill/>
            <a:ln w="1905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11" name="Freeform 75"/>
            <p:cNvSpPr>
              <a:spLocks/>
            </p:cNvSpPr>
            <p:nvPr/>
          </p:nvSpPr>
          <p:spPr bwMode="auto">
            <a:xfrm>
              <a:off x="761805" y="2844787"/>
              <a:ext cx="3315870" cy="689683"/>
            </a:xfrm>
            <a:custGeom>
              <a:avLst/>
              <a:gdLst/>
              <a:ahLst/>
              <a:cxnLst>
                <a:cxn ang="0">
                  <a:pos x="0" y="289"/>
                </a:cxn>
                <a:cxn ang="0">
                  <a:pos x="178" y="289"/>
                </a:cxn>
                <a:cxn ang="0">
                  <a:pos x="356" y="289"/>
                </a:cxn>
                <a:cxn ang="0">
                  <a:pos x="533" y="287"/>
                </a:cxn>
                <a:cxn ang="0">
                  <a:pos x="711" y="286"/>
                </a:cxn>
                <a:cxn ang="0">
                  <a:pos x="889" y="282"/>
                </a:cxn>
                <a:cxn ang="0">
                  <a:pos x="1067" y="271"/>
                </a:cxn>
                <a:cxn ang="0">
                  <a:pos x="1244" y="247"/>
                </a:cxn>
                <a:cxn ang="0">
                  <a:pos x="1422" y="187"/>
                </a:cxn>
                <a:cxn ang="0">
                  <a:pos x="1602" y="0"/>
                </a:cxn>
              </a:cxnLst>
              <a:rect l="0" t="0" r="r" b="b"/>
              <a:pathLst>
                <a:path w="1602" h="289">
                  <a:moveTo>
                    <a:pt x="0" y="289"/>
                  </a:moveTo>
                  <a:lnTo>
                    <a:pt x="178" y="289"/>
                  </a:lnTo>
                  <a:lnTo>
                    <a:pt x="356" y="289"/>
                  </a:lnTo>
                  <a:lnTo>
                    <a:pt x="533" y="287"/>
                  </a:lnTo>
                  <a:lnTo>
                    <a:pt x="711" y="286"/>
                  </a:lnTo>
                  <a:lnTo>
                    <a:pt x="889" y="282"/>
                  </a:lnTo>
                  <a:lnTo>
                    <a:pt x="1067" y="271"/>
                  </a:lnTo>
                  <a:lnTo>
                    <a:pt x="1244" y="247"/>
                  </a:lnTo>
                  <a:lnTo>
                    <a:pt x="1422" y="187"/>
                  </a:lnTo>
                  <a:lnTo>
                    <a:pt x="1602" y="0"/>
                  </a:lnTo>
                </a:path>
              </a:pathLst>
            </a:custGeom>
            <a:noFill/>
            <a:ln w="19050">
              <a:solidFill>
                <a:srgbClr val="FF00FF"/>
              </a:solidFill>
              <a:prstDash val="dash"/>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12" name="Freeform 76"/>
            <p:cNvSpPr>
              <a:spLocks/>
            </p:cNvSpPr>
            <p:nvPr/>
          </p:nvSpPr>
          <p:spPr bwMode="auto">
            <a:xfrm>
              <a:off x="761805" y="2221929"/>
              <a:ext cx="3315870" cy="1312539"/>
            </a:xfrm>
            <a:custGeom>
              <a:avLst/>
              <a:gdLst/>
              <a:ahLst/>
              <a:cxnLst>
                <a:cxn ang="0">
                  <a:pos x="0" y="550"/>
                </a:cxn>
                <a:cxn ang="0">
                  <a:pos x="178" y="550"/>
                </a:cxn>
                <a:cxn ang="0">
                  <a:pos x="356" y="550"/>
                </a:cxn>
                <a:cxn ang="0">
                  <a:pos x="533" y="548"/>
                </a:cxn>
                <a:cxn ang="0">
                  <a:pos x="711" y="547"/>
                </a:cxn>
                <a:cxn ang="0">
                  <a:pos x="889" y="539"/>
                </a:cxn>
                <a:cxn ang="0">
                  <a:pos x="1067" y="523"/>
                </a:cxn>
                <a:cxn ang="0">
                  <a:pos x="1244" y="469"/>
                </a:cxn>
                <a:cxn ang="0">
                  <a:pos x="1422" y="345"/>
                </a:cxn>
                <a:cxn ang="0">
                  <a:pos x="1602" y="0"/>
                </a:cxn>
              </a:cxnLst>
              <a:rect l="0" t="0" r="r" b="b"/>
              <a:pathLst>
                <a:path w="1602" h="550">
                  <a:moveTo>
                    <a:pt x="0" y="550"/>
                  </a:moveTo>
                  <a:lnTo>
                    <a:pt x="178" y="550"/>
                  </a:lnTo>
                  <a:lnTo>
                    <a:pt x="356" y="550"/>
                  </a:lnTo>
                  <a:lnTo>
                    <a:pt x="533" y="548"/>
                  </a:lnTo>
                  <a:lnTo>
                    <a:pt x="711" y="547"/>
                  </a:lnTo>
                  <a:lnTo>
                    <a:pt x="889" y="539"/>
                  </a:lnTo>
                  <a:lnTo>
                    <a:pt x="1067" y="523"/>
                  </a:lnTo>
                  <a:lnTo>
                    <a:pt x="1244" y="469"/>
                  </a:lnTo>
                  <a:lnTo>
                    <a:pt x="1422" y="345"/>
                  </a:lnTo>
                  <a:lnTo>
                    <a:pt x="1602" y="0"/>
                  </a:lnTo>
                </a:path>
              </a:pathLst>
            </a:custGeom>
            <a:noFill/>
            <a:ln w="19050" cap="flat">
              <a:solidFill>
                <a:srgbClr val="000000"/>
              </a:solidFill>
              <a:prstDash val="dashDot"/>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14" name="Rectangle 78"/>
            <p:cNvSpPr>
              <a:spLocks noChangeArrowheads="1"/>
            </p:cNvSpPr>
            <p:nvPr/>
          </p:nvSpPr>
          <p:spPr bwMode="auto">
            <a:xfrm>
              <a:off x="1292890" y="1628984"/>
              <a:ext cx="1806937" cy="21544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dirty="0" smtClean="0">
                  <a:ln>
                    <a:noFill/>
                  </a:ln>
                  <a:solidFill>
                    <a:srgbClr val="000000"/>
                  </a:solidFill>
                  <a:effectLst/>
                  <a:latin typeface="Helvetica" charset="0"/>
                </a:rPr>
                <a:t>Masking Ratio</a:t>
              </a:r>
              <a:endParaRPr kumimoji="0" lang="en-US" sz="6600" b="1" i="0" u="none" strike="noStrike" cap="none" normalizeH="0" baseline="0" dirty="0" smtClean="0">
                <a:ln>
                  <a:noFill/>
                </a:ln>
                <a:solidFill>
                  <a:schemeClr val="tx1"/>
                </a:solidFill>
                <a:effectLst/>
                <a:latin typeface="Arial" pitchFamily="34" charset="0"/>
              </a:endParaRPr>
            </a:p>
          </p:txBody>
        </p:sp>
        <p:sp>
          <p:nvSpPr>
            <p:cNvPr id="15" name="Rectangle 78"/>
            <p:cNvSpPr>
              <a:spLocks noChangeArrowheads="1"/>
            </p:cNvSpPr>
            <p:nvPr/>
          </p:nvSpPr>
          <p:spPr bwMode="auto">
            <a:xfrm>
              <a:off x="4056940" y="2930179"/>
              <a:ext cx="378044" cy="16927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70C0"/>
                  </a:solidFill>
                  <a:effectLst/>
                  <a:latin typeface="Helvetica" charset="0"/>
                </a:rPr>
                <a:t>20%</a:t>
              </a:r>
              <a:endParaRPr kumimoji="0" lang="en-US" sz="5400" b="0" i="0" u="none" strike="noStrike" cap="none" normalizeH="0" baseline="0" dirty="0" smtClean="0">
                <a:ln>
                  <a:noFill/>
                </a:ln>
                <a:solidFill>
                  <a:srgbClr val="0070C0"/>
                </a:solidFill>
                <a:effectLst/>
                <a:latin typeface="Arial" pitchFamily="34" charset="0"/>
              </a:endParaRPr>
            </a:p>
          </p:txBody>
        </p:sp>
        <p:sp>
          <p:nvSpPr>
            <p:cNvPr id="16" name="Rectangle 78"/>
            <p:cNvSpPr>
              <a:spLocks noChangeArrowheads="1"/>
            </p:cNvSpPr>
            <p:nvPr/>
          </p:nvSpPr>
          <p:spPr bwMode="auto">
            <a:xfrm>
              <a:off x="4063151" y="2749668"/>
              <a:ext cx="371833" cy="16927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F200E6"/>
                  </a:solidFill>
                  <a:effectLst/>
                  <a:latin typeface="Helvetica" charset="0"/>
                </a:rPr>
                <a:t>30%</a:t>
              </a:r>
              <a:endParaRPr kumimoji="0" lang="en-US" sz="5400" b="0" i="0" u="none" strike="noStrike" cap="none" normalizeH="0" baseline="0" dirty="0" smtClean="0">
                <a:ln>
                  <a:noFill/>
                </a:ln>
                <a:solidFill>
                  <a:srgbClr val="F200E6"/>
                </a:solidFill>
                <a:effectLst/>
                <a:latin typeface="Arial" pitchFamily="34" charset="0"/>
              </a:endParaRPr>
            </a:p>
          </p:txBody>
        </p:sp>
        <p:sp>
          <p:nvSpPr>
            <p:cNvPr id="17" name="Rectangle 78"/>
            <p:cNvSpPr>
              <a:spLocks noChangeArrowheads="1"/>
            </p:cNvSpPr>
            <p:nvPr/>
          </p:nvSpPr>
          <p:spPr bwMode="auto">
            <a:xfrm>
              <a:off x="4050731" y="2407645"/>
              <a:ext cx="460453" cy="16927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FF0000"/>
                  </a:solidFill>
                  <a:effectLst/>
                  <a:latin typeface="Helvetica" charset="0"/>
                </a:rPr>
                <a:t>40%</a:t>
              </a:r>
              <a:endParaRPr kumimoji="0" lang="en-US" sz="5400" b="0" i="0" u="none" strike="noStrike" cap="none" normalizeH="0" baseline="0" dirty="0" smtClean="0">
                <a:ln>
                  <a:noFill/>
                </a:ln>
                <a:solidFill>
                  <a:srgbClr val="FF0000"/>
                </a:solidFill>
                <a:effectLst/>
                <a:latin typeface="Arial" pitchFamily="34" charset="0"/>
              </a:endParaRPr>
            </a:p>
          </p:txBody>
        </p:sp>
        <p:sp>
          <p:nvSpPr>
            <p:cNvPr id="18" name="Rectangle 78"/>
            <p:cNvSpPr>
              <a:spLocks noChangeArrowheads="1"/>
            </p:cNvSpPr>
            <p:nvPr/>
          </p:nvSpPr>
          <p:spPr bwMode="auto">
            <a:xfrm>
              <a:off x="4057591" y="2113128"/>
              <a:ext cx="377393" cy="16927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effectLst/>
                  <a:latin typeface="Helvetica" charset="0"/>
                </a:rPr>
                <a:t>50%</a:t>
              </a:r>
              <a:endParaRPr kumimoji="0" lang="en-US" sz="5400" b="0" i="0" u="none" strike="noStrike" cap="none" normalizeH="0" baseline="0" dirty="0" smtClean="0">
                <a:ln>
                  <a:noFill/>
                </a:ln>
                <a:effectLst/>
                <a:latin typeface="Arial" pitchFamily="34" charset="0"/>
              </a:endParaRPr>
            </a:p>
          </p:txBody>
        </p:sp>
        <p:grpSp>
          <p:nvGrpSpPr>
            <p:cNvPr id="32" name="Group 76"/>
            <p:cNvGrpSpPr/>
            <p:nvPr/>
          </p:nvGrpSpPr>
          <p:grpSpPr>
            <a:xfrm>
              <a:off x="736533" y="3596080"/>
              <a:ext cx="3514255" cy="244602"/>
              <a:chOff x="3434444" y="4723606"/>
              <a:chExt cx="2561073" cy="118484"/>
            </a:xfrm>
          </p:grpSpPr>
          <p:sp>
            <p:nvSpPr>
              <p:cNvPr id="155" name="Rectangle 17"/>
              <p:cNvSpPr>
                <a:spLocks noChangeArrowheads="1"/>
              </p:cNvSpPr>
              <p:nvPr/>
            </p:nvSpPr>
            <p:spPr bwMode="auto">
              <a:xfrm>
                <a:off x="3434444" y="4760093"/>
                <a:ext cx="57243" cy="819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charset="0"/>
                    <a:cs typeface="Helvetica" charset="0"/>
                  </a:rPr>
                  <a:t>1</a:t>
                </a:r>
                <a:endParaRPr kumimoji="0" lang="en-US" sz="5400" b="0" i="0" u="none" strike="noStrike" cap="none" normalizeH="0" baseline="0" smtClean="0">
                  <a:ln>
                    <a:noFill/>
                  </a:ln>
                  <a:solidFill>
                    <a:schemeClr val="tx1"/>
                  </a:solidFill>
                  <a:effectLst/>
                  <a:latin typeface="Arial" pitchFamily="34" charset="0"/>
                </a:endParaRPr>
              </a:p>
            </p:txBody>
          </p:sp>
          <p:sp>
            <p:nvSpPr>
              <p:cNvPr id="156" name="Rectangle 20"/>
              <p:cNvSpPr>
                <a:spLocks noChangeArrowheads="1"/>
              </p:cNvSpPr>
              <p:nvPr/>
            </p:nvSpPr>
            <p:spPr bwMode="auto">
              <a:xfrm>
                <a:off x="3702944" y="4760085"/>
                <a:ext cx="57243" cy="819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charset="0"/>
                  </a:rPr>
                  <a:t>2</a:t>
                </a:r>
                <a:endParaRPr kumimoji="0" lang="en-US" sz="5400" b="0" i="0" u="none" strike="noStrike" cap="none" normalizeH="0" baseline="0" smtClean="0">
                  <a:ln>
                    <a:noFill/>
                  </a:ln>
                  <a:solidFill>
                    <a:schemeClr val="tx1"/>
                  </a:solidFill>
                  <a:effectLst/>
                  <a:latin typeface="Arial" pitchFamily="34" charset="0"/>
                </a:endParaRPr>
              </a:p>
            </p:txBody>
          </p:sp>
          <p:sp>
            <p:nvSpPr>
              <p:cNvPr id="157" name="Rectangle 23"/>
              <p:cNvSpPr>
                <a:spLocks noChangeArrowheads="1"/>
              </p:cNvSpPr>
              <p:nvPr/>
            </p:nvSpPr>
            <p:spPr bwMode="auto">
              <a:xfrm>
                <a:off x="3971443" y="4760085"/>
                <a:ext cx="57243" cy="819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charset="0"/>
                  </a:rPr>
                  <a:t>4</a:t>
                </a:r>
                <a:endParaRPr kumimoji="0" lang="en-US" sz="5400" b="0" i="0" u="none" strike="noStrike" cap="none" normalizeH="0" baseline="0" smtClean="0">
                  <a:ln>
                    <a:noFill/>
                  </a:ln>
                  <a:solidFill>
                    <a:schemeClr val="tx1"/>
                  </a:solidFill>
                  <a:effectLst/>
                  <a:latin typeface="Arial" pitchFamily="34" charset="0"/>
                </a:endParaRPr>
              </a:p>
            </p:txBody>
          </p:sp>
          <p:sp>
            <p:nvSpPr>
              <p:cNvPr id="158" name="Rectangle 26"/>
              <p:cNvSpPr>
                <a:spLocks noChangeArrowheads="1"/>
              </p:cNvSpPr>
              <p:nvPr/>
            </p:nvSpPr>
            <p:spPr bwMode="auto">
              <a:xfrm>
                <a:off x="4238434" y="4760085"/>
                <a:ext cx="57243" cy="819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charset="0"/>
                  </a:rPr>
                  <a:t>8</a:t>
                </a:r>
                <a:endParaRPr kumimoji="0" lang="en-US" sz="5400" b="0" i="0" u="none" strike="noStrike" cap="none" normalizeH="0" baseline="0" smtClean="0">
                  <a:ln>
                    <a:noFill/>
                  </a:ln>
                  <a:solidFill>
                    <a:schemeClr val="tx1"/>
                  </a:solidFill>
                  <a:effectLst/>
                  <a:latin typeface="Arial" pitchFamily="34" charset="0"/>
                </a:endParaRPr>
              </a:p>
            </p:txBody>
          </p:sp>
          <p:sp>
            <p:nvSpPr>
              <p:cNvPr id="159" name="Rectangle 29"/>
              <p:cNvSpPr>
                <a:spLocks noChangeArrowheads="1"/>
              </p:cNvSpPr>
              <p:nvPr/>
            </p:nvSpPr>
            <p:spPr bwMode="auto">
              <a:xfrm>
                <a:off x="4490341" y="4760085"/>
                <a:ext cx="114485" cy="819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charset="0"/>
                  </a:rPr>
                  <a:t>16</a:t>
                </a:r>
                <a:endParaRPr kumimoji="0" lang="en-US" sz="5400" b="0" i="0" u="none" strike="noStrike" cap="none" normalizeH="0" baseline="0" smtClean="0">
                  <a:ln>
                    <a:noFill/>
                  </a:ln>
                  <a:solidFill>
                    <a:schemeClr val="tx1"/>
                  </a:solidFill>
                  <a:effectLst/>
                  <a:latin typeface="Arial" pitchFamily="34" charset="0"/>
                </a:endParaRPr>
              </a:p>
            </p:txBody>
          </p:sp>
          <p:sp>
            <p:nvSpPr>
              <p:cNvPr id="160" name="Rectangle 32"/>
              <p:cNvSpPr>
                <a:spLocks noChangeArrowheads="1"/>
              </p:cNvSpPr>
              <p:nvPr/>
            </p:nvSpPr>
            <p:spPr bwMode="auto">
              <a:xfrm>
                <a:off x="4758841" y="4760085"/>
                <a:ext cx="114485" cy="819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charset="0"/>
                  </a:rPr>
                  <a:t>32</a:t>
                </a:r>
                <a:endParaRPr kumimoji="0" lang="en-US" sz="5400" b="0" i="0" u="none" strike="noStrike" cap="none" normalizeH="0" baseline="0" smtClean="0">
                  <a:ln>
                    <a:noFill/>
                  </a:ln>
                  <a:solidFill>
                    <a:schemeClr val="tx1"/>
                  </a:solidFill>
                  <a:effectLst/>
                  <a:latin typeface="Arial" pitchFamily="34" charset="0"/>
                </a:endParaRPr>
              </a:p>
            </p:txBody>
          </p:sp>
          <p:sp>
            <p:nvSpPr>
              <p:cNvPr id="161" name="Rectangle 35"/>
              <p:cNvSpPr>
                <a:spLocks noChangeArrowheads="1"/>
              </p:cNvSpPr>
              <p:nvPr/>
            </p:nvSpPr>
            <p:spPr bwMode="auto">
              <a:xfrm>
                <a:off x="5027341" y="4760085"/>
                <a:ext cx="114485" cy="819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charset="0"/>
                  </a:rPr>
                  <a:t>64</a:t>
                </a:r>
                <a:endParaRPr kumimoji="0" lang="en-US" sz="5400" b="0" i="0" u="none" strike="noStrike" cap="none" normalizeH="0" baseline="0" smtClean="0">
                  <a:ln>
                    <a:noFill/>
                  </a:ln>
                  <a:solidFill>
                    <a:schemeClr val="tx1"/>
                  </a:solidFill>
                  <a:effectLst/>
                  <a:latin typeface="Arial" pitchFamily="34" charset="0"/>
                </a:endParaRPr>
              </a:p>
            </p:txBody>
          </p:sp>
          <p:sp>
            <p:nvSpPr>
              <p:cNvPr id="162" name="Rectangle 38"/>
              <p:cNvSpPr>
                <a:spLocks noChangeArrowheads="1"/>
              </p:cNvSpPr>
              <p:nvPr/>
            </p:nvSpPr>
            <p:spPr bwMode="auto">
              <a:xfrm>
                <a:off x="5282266" y="4760085"/>
                <a:ext cx="171728" cy="819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Helvetica" charset="0"/>
                  </a:rPr>
                  <a:t>128</a:t>
                </a:r>
                <a:endParaRPr kumimoji="0" lang="en-US" sz="5400" b="0" i="0" u="none" strike="noStrike" cap="none" normalizeH="0" baseline="0" dirty="0" smtClean="0">
                  <a:ln>
                    <a:noFill/>
                  </a:ln>
                  <a:solidFill>
                    <a:schemeClr val="tx1"/>
                  </a:solidFill>
                  <a:effectLst/>
                  <a:latin typeface="Arial" pitchFamily="34" charset="0"/>
                </a:endParaRPr>
              </a:p>
            </p:txBody>
          </p:sp>
          <p:sp>
            <p:nvSpPr>
              <p:cNvPr id="163" name="Rectangle 41"/>
              <p:cNvSpPr>
                <a:spLocks noChangeArrowheads="1"/>
              </p:cNvSpPr>
              <p:nvPr/>
            </p:nvSpPr>
            <p:spPr bwMode="auto">
              <a:xfrm>
                <a:off x="5550765" y="4760085"/>
                <a:ext cx="171728" cy="819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charset="0"/>
                  </a:rPr>
                  <a:t>256</a:t>
                </a:r>
                <a:endParaRPr kumimoji="0" lang="en-US" sz="5400" b="0" i="0" u="none" strike="noStrike" cap="none" normalizeH="0" baseline="0" smtClean="0">
                  <a:ln>
                    <a:noFill/>
                  </a:ln>
                  <a:solidFill>
                    <a:schemeClr val="tx1"/>
                  </a:solidFill>
                  <a:effectLst/>
                  <a:latin typeface="Arial" pitchFamily="34" charset="0"/>
                </a:endParaRPr>
              </a:p>
            </p:txBody>
          </p:sp>
          <p:sp>
            <p:nvSpPr>
              <p:cNvPr id="164" name="Rectangle 44"/>
              <p:cNvSpPr>
                <a:spLocks noChangeArrowheads="1"/>
              </p:cNvSpPr>
              <p:nvPr/>
            </p:nvSpPr>
            <p:spPr bwMode="auto">
              <a:xfrm>
                <a:off x="5823789" y="4760085"/>
                <a:ext cx="171728" cy="819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Helvetica" charset="0"/>
                  </a:rPr>
                  <a:t>512</a:t>
                </a:r>
                <a:endParaRPr kumimoji="0" lang="en-US" sz="5400" b="0" i="0" u="none" strike="noStrike" cap="none" normalizeH="0" baseline="0" dirty="0" smtClean="0">
                  <a:ln>
                    <a:noFill/>
                  </a:ln>
                  <a:solidFill>
                    <a:schemeClr val="tx1"/>
                  </a:solidFill>
                  <a:effectLst/>
                  <a:latin typeface="Arial" pitchFamily="34" charset="0"/>
                </a:endParaRPr>
              </a:p>
            </p:txBody>
          </p:sp>
          <p:cxnSp>
            <p:nvCxnSpPr>
              <p:cNvPr id="165" name="Straight Connector 164"/>
              <p:cNvCxnSpPr/>
              <p:nvPr/>
            </p:nvCxnSpPr>
            <p:spPr bwMode="auto">
              <a:xfrm>
                <a:off x="3452812" y="4748223"/>
                <a:ext cx="2421731" cy="1588"/>
              </a:xfrm>
              <a:prstGeom prst="line">
                <a:avLst/>
              </a:prstGeom>
              <a:solidFill>
                <a:schemeClr val="accent1"/>
              </a:solidFill>
              <a:ln w="3175" cap="flat" cmpd="sng" algn="ctr">
                <a:solidFill>
                  <a:schemeClr val="tx1"/>
                </a:solidFill>
                <a:prstDash val="solid"/>
                <a:round/>
                <a:headEnd type="none" w="med" len="med"/>
                <a:tailEnd type="none" w="med" len="med"/>
              </a:ln>
              <a:effectLst/>
            </p:spPr>
          </p:cxnSp>
          <p:sp>
            <p:nvSpPr>
              <p:cNvPr id="166" name="Line 38"/>
              <p:cNvSpPr>
                <a:spLocks noChangeShapeType="1"/>
              </p:cNvSpPr>
              <p:nvPr/>
            </p:nvSpPr>
            <p:spPr bwMode="auto">
              <a:xfrm flipV="1">
                <a:off x="4537868" y="4723607"/>
                <a:ext cx="1588"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167" name="Line 38"/>
              <p:cNvSpPr>
                <a:spLocks noChangeShapeType="1"/>
              </p:cNvSpPr>
              <p:nvPr/>
            </p:nvSpPr>
            <p:spPr bwMode="auto">
              <a:xfrm flipV="1">
                <a:off x="4261643" y="4723606"/>
                <a:ext cx="1588"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168" name="Line 38"/>
              <p:cNvSpPr>
                <a:spLocks noChangeShapeType="1"/>
              </p:cNvSpPr>
              <p:nvPr/>
            </p:nvSpPr>
            <p:spPr bwMode="auto">
              <a:xfrm flipV="1">
                <a:off x="3994943" y="4723606"/>
                <a:ext cx="1588"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169" name="Line 38"/>
              <p:cNvSpPr>
                <a:spLocks noChangeShapeType="1"/>
              </p:cNvSpPr>
              <p:nvPr/>
            </p:nvSpPr>
            <p:spPr bwMode="auto">
              <a:xfrm flipV="1">
                <a:off x="3730625" y="4723606"/>
                <a:ext cx="1588"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170" name="Line 38"/>
              <p:cNvSpPr>
                <a:spLocks noChangeShapeType="1"/>
              </p:cNvSpPr>
              <p:nvPr/>
            </p:nvSpPr>
            <p:spPr bwMode="auto">
              <a:xfrm flipV="1">
                <a:off x="3452019" y="4723608"/>
                <a:ext cx="1588"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171" name="Line 38"/>
              <p:cNvSpPr>
                <a:spLocks noChangeShapeType="1"/>
              </p:cNvSpPr>
              <p:nvPr/>
            </p:nvSpPr>
            <p:spPr bwMode="auto">
              <a:xfrm flipV="1">
                <a:off x="4802187" y="4723607"/>
                <a:ext cx="1588"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172" name="Line 38"/>
              <p:cNvSpPr>
                <a:spLocks noChangeShapeType="1"/>
              </p:cNvSpPr>
              <p:nvPr/>
            </p:nvSpPr>
            <p:spPr bwMode="auto">
              <a:xfrm flipV="1">
                <a:off x="5068886" y="4725989"/>
                <a:ext cx="1588"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173" name="Line 38"/>
              <p:cNvSpPr>
                <a:spLocks noChangeShapeType="1"/>
              </p:cNvSpPr>
              <p:nvPr/>
            </p:nvSpPr>
            <p:spPr bwMode="auto">
              <a:xfrm flipV="1">
                <a:off x="5335587" y="4723608"/>
                <a:ext cx="1588"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174" name="Line 38"/>
              <p:cNvSpPr>
                <a:spLocks noChangeShapeType="1"/>
              </p:cNvSpPr>
              <p:nvPr/>
            </p:nvSpPr>
            <p:spPr bwMode="auto">
              <a:xfrm flipV="1">
                <a:off x="5609430" y="4723608"/>
                <a:ext cx="1588"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175" name="Line 38"/>
              <p:cNvSpPr>
                <a:spLocks noChangeShapeType="1"/>
              </p:cNvSpPr>
              <p:nvPr/>
            </p:nvSpPr>
            <p:spPr bwMode="auto">
              <a:xfrm flipV="1">
                <a:off x="5873750" y="4725989"/>
                <a:ext cx="1588" cy="22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grpSp>
        <p:sp>
          <p:nvSpPr>
            <p:cNvPr id="43" name="TextBox 42"/>
            <p:cNvSpPr txBox="1"/>
            <p:nvPr/>
          </p:nvSpPr>
          <p:spPr>
            <a:xfrm>
              <a:off x="936268" y="2188233"/>
              <a:ext cx="355504" cy="369332"/>
            </a:xfrm>
            <a:prstGeom prst="rect">
              <a:avLst/>
            </a:prstGeom>
            <a:noFill/>
          </p:spPr>
          <p:txBody>
            <a:bodyPr wrap="square" rtlCol="0">
              <a:spAutoFit/>
            </a:bodyPr>
            <a:lstStyle/>
            <a:p>
              <a:r>
                <a:rPr lang="en-US" b="1" dirty="0" smtClean="0">
                  <a:latin typeface="Times New Roman" pitchFamily="18" charset="0"/>
                  <a:cs typeface="Times New Roman" pitchFamily="18" charset="0"/>
                </a:rPr>
                <a:t>A</a:t>
              </a:r>
              <a:endParaRPr lang="en-US" b="1" dirty="0">
                <a:latin typeface="Times New Roman" pitchFamily="18" charset="0"/>
                <a:cs typeface="Times New Roman" pitchFamily="18" charset="0"/>
              </a:endParaRPr>
            </a:p>
          </p:txBody>
        </p:sp>
        <p:sp>
          <p:nvSpPr>
            <p:cNvPr id="199" name="Rectangle 78"/>
            <p:cNvSpPr>
              <a:spLocks noChangeArrowheads="1"/>
            </p:cNvSpPr>
            <p:nvPr/>
          </p:nvSpPr>
          <p:spPr bwMode="auto">
            <a:xfrm>
              <a:off x="1969747" y="3886200"/>
              <a:ext cx="1194238"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Helvetica" charset="0"/>
                </a:rPr>
                <a:t>Number of Pages</a:t>
              </a:r>
              <a:endParaRPr kumimoji="0" lang="en-US" sz="6000" b="0" i="0" u="none" strike="noStrike" cap="none" normalizeH="0" baseline="0" dirty="0" smtClean="0">
                <a:ln>
                  <a:noFill/>
                </a:ln>
                <a:solidFill>
                  <a:schemeClr val="tx1"/>
                </a:solidFill>
                <a:effectLst/>
                <a:latin typeface="Arial" pitchFamily="34" charset="0"/>
              </a:endParaRPr>
            </a:p>
          </p:txBody>
        </p:sp>
      </p:grpSp>
      <p:sp>
        <p:nvSpPr>
          <p:cNvPr id="194" name="Slide Number Placeholder 193"/>
          <p:cNvSpPr>
            <a:spLocks noGrp="1"/>
          </p:cNvSpPr>
          <p:nvPr>
            <p:ph type="sldNum" sz="quarter" idx="15"/>
          </p:nvPr>
        </p:nvSpPr>
        <p:spPr/>
        <p:txBody>
          <a:bodyPr/>
          <a:lstStyle/>
          <a:p>
            <a:fld id="{2D63B8C5-3510-46A3-A367-588D93808B4C}" type="slidenum">
              <a:rPr lang="en-US" smtClean="0"/>
              <a:pPr/>
              <a:t>22</a:t>
            </a:fld>
            <a:endParaRPr 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p:cNvPicPr>
            <a:picLocks noChangeAspect="1" noChangeArrowheads="1"/>
          </p:cNvPicPr>
          <p:nvPr/>
        </p:nvPicPr>
        <p:blipFill>
          <a:blip r:embed="rId2" cstate="print"/>
          <a:srcRect/>
          <a:stretch>
            <a:fillRect/>
          </a:stretch>
        </p:blipFill>
        <p:spPr bwMode="auto">
          <a:xfrm>
            <a:off x="598966" y="4267200"/>
            <a:ext cx="8096698" cy="2514600"/>
          </a:xfrm>
          <a:prstGeom prst="rect">
            <a:avLst/>
          </a:prstGeom>
          <a:noFill/>
          <a:ln w="9525">
            <a:noFill/>
            <a:miter lim="800000"/>
            <a:headEnd/>
            <a:tailEnd/>
          </a:ln>
          <a:effectLst/>
        </p:spPr>
      </p:pic>
      <p:sp>
        <p:nvSpPr>
          <p:cNvPr id="4" name="Content Placeholder 3"/>
          <p:cNvSpPr>
            <a:spLocks noGrp="1"/>
          </p:cNvSpPr>
          <p:nvPr>
            <p:ph sz="quarter" idx="1"/>
          </p:nvPr>
        </p:nvSpPr>
        <p:spPr>
          <a:xfrm>
            <a:off x="457200" y="737616"/>
            <a:ext cx="7924800" cy="3505200"/>
          </a:xfrm>
        </p:spPr>
        <p:txBody>
          <a:bodyPr>
            <a:normAutofit/>
          </a:bodyPr>
          <a:lstStyle/>
          <a:p>
            <a:r>
              <a:rPr lang="en-US" dirty="0" smtClean="0"/>
              <a:t>Assumptions</a:t>
            </a:r>
          </a:p>
          <a:p>
            <a:pPr lvl="1"/>
            <a:r>
              <a:rPr lang="en-US" dirty="0" smtClean="0"/>
              <a:t>Know </a:t>
            </a:r>
            <a:r>
              <a:rPr lang="en-US" i="1" dirty="0" smtClean="0"/>
              <a:t>mean</a:t>
            </a:r>
            <a:r>
              <a:rPr lang="en-US" dirty="0" smtClean="0"/>
              <a:t> and </a:t>
            </a:r>
            <a:r>
              <a:rPr lang="en-US" i="1" dirty="0" smtClean="0"/>
              <a:t>std</a:t>
            </a:r>
            <a:r>
              <a:rPr lang="en-US" dirty="0" smtClean="0"/>
              <a:t> of the distance between each pair of windows.</a:t>
            </a:r>
          </a:p>
          <a:p>
            <a:pPr lvl="1"/>
            <a:r>
              <a:rPr lang="en-US" dirty="0" smtClean="0"/>
              <a:t>No assumption on type of distribution, e.g., Gaussian.</a:t>
            </a:r>
          </a:p>
          <a:p>
            <a:r>
              <a:rPr lang="en-US" dirty="0" smtClean="0"/>
              <a:t>Objective</a:t>
            </a:r>
          </a:p>
          <a:p>
            <a:pPr lvl="1"/>
            <a:r>
              <a:rPr lang="en-US" dirty="0" smtClean="0"/>
              <a:t>We guarantee that </a:t>
            </a:r>
            <a:r>
              <a:rPr lang="en-US" dirty="0" smtClean="0">
                <a:solidFill>
                  <a:srgbClr val="FF0000"/>
                </a:solidFill>
              </a:rPr>
              <a:t>if the motif will be discovered with probability at least </a:t>
            </a:r>
            <a:r>
              <a:rPr lang="en-US" i="1" dirty="0" smtClean="0">
                <a:solidFill>
                  <a:srgbClr val="FF0000"/>
                </a:solidFill>
              </a:rPr>
              <a:t>conf</a:t>
            </a:r>
            <a:r>
              <a:rPr lang="en-US" dirty="0" smtClean="0">
                <a:solidFill>
                  <a:srgbClr val="FF0000"/>
                </a:solidFill>
              </a:rPr>
              <a:t> (user defined confidence), </a:t>
            </a:r>
          </a:p>
          <a:p>
            <a:pPr lvl="1">
              <a:buNone/>
            </a:pPr>
            <a:r>
              <a:rPr lang="en-US" dirty="0" smtClean="0">
                <a:solidFill>
                  <a:srgbClr val="FF0000"/>
                </a:solidFill>
              </a:rPr>
              <a:t>	</a:t>
            </a:r>
            <a:r>
              <a:rPr lang="en-US" dirty="0" smtClean="0">
                <a:solidFill>
                  <a:srgbClr val="0070C0"/>
                </a:solidFill>
              </a:rPr>
              <a:t>we can bound the maximum probability of false positive </a:t>
            </a:r>
            <a:r>
              <a:rPr lang="en-US" dirty="0" smtClean="0"/>
              <a:t>(or false collision) occurred in hashing process by:</a:t>
            </a:r>
          </a:p>
        </p:txBody>
      </p:sp>
      <p:sp>
        <p:nvSpPr>
          <p:cNvPr id="6" name="Title 1"/>
          <p:cNvSpPr txBox="1">
            <a:spLocks/>
          </p:cNvSpPr>
          <p:nvPr/>
        </p:nvSpPr>
        <p:spPr>
          <a:xfrm>
            <a:off x="457200" y="76200"/>
            <a:ext cx="7467600" cy="639762"/>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tx2"/>
                </a:solidFill>
                <a:effectLst/>
                <a:uLnTx/>
                <a:uFillTx/>
                <a:latin typeface="+mj-lt"/>
                <a:ea typeface="+mj-ea"/>
                <a:cs typeface="+mj-cs"/>
              </a:rPr>
              <a:t>Theoretical</a:t>
            </a:r>
            <a:r>
              <a:rPr kumimoji="0" lang="en-US" sz="3000" b="0" i="0" u="none" strike="noStrike" kern="1200" cap="small" spc="0" normalizeH="0" noProof="0" dirty="0" smtClean="0">
                <a:ln>
                  <a:noFill/>
                </a:ln>
                <a:solidFill>
                  <a:schemeClr val="tx2"/>
                </a:solidFill>
                <a:effectLst/>
                <a:uLnTx/>
                <a:uFillTx/>
                <a:latin typeface="+mj-lt"/>
                <a:ea typeface="+mj-ea"/>
                <a:cs typeface="+mj-cs"/>
              </a:rPr>
              <a:t> Analysis (1)</a:t>
            </a:r>
            <a:endParaRPr kumimoji="0" lang="en-US" sz="3000" b="0" i="0" u="none" strike="noStrike" kern="1200" cap="small" spc="0" normalizeH="0" baseline="0" noProof="0" dirty="0">
              <a:ln>
                <a:noFill/>
              </a:ln>
              <a:solidFill>
                <a:schemeClr val="tx2"/>
              </a:solidFill>
              <a:effectLst/>
              <a:uLnTx/>
              <a:uFillTx/>
              <a:latin typeface="+mj-lt"/>
              <a:ea typeface="+mj-ea"/>
              <a:cs typeface="+mj-cs"/>
            </a:endParaRPr>
          </a:p>
        </p:txBody>
      </p:sp>
      <p:sp>
        <p:nvSpPr>
          <p:cNvPr id="7" name="TextBox 6"/>
          <p:cNvSpPr txBox="1"/>
          <p:nvPr/>
        </p:nvSpPr>
        <p:spPr>
          <a:xfrm>
            <a:off x="6033061" y="4474464"/>
            <a:ext cx="2819400" cy="1200329"/>
          </a:xfrm>
          <a:prstGeom prst="rect">
            <a:avLst/>
          </a:prstGeom>
          <a:solidFill>
            <a:schemeClr val="bg1"/>
          </a:solidFill>
          <a:ln>
            <a:solidFill>
              <a:schemeClr val="tx1"/>
            </a:solidFill>
          </a:ln>
        </p:spPr>
        <p:txBody>
          <a:bodyPr wrap="square" rtlCol="0">
            <a:spAutoFit/>
          </a:bodyPr>
          <a:lstStyle/>
          <a:p>
            <a:r>
              <a:rPr lang="en-US" i="1" dirty="0" smtClean="0">
                <a:solidFill>
                  <a:srgbClr val="002060"/>
                </a:solidFill>
              </a:rPr>
              <a:t>s</a:t>
            </a:r>
            <a:r>
              <a:rPr lang="en-US" dirty="0" smtClean="0">
                <a:solidFill>
                  <a:srgbClr val="002060"/>
                </a:solidFill>
              </a:rPr>
              <a:t> – masking ratio</a:t>
            </a:r>
          </a:p>
          <a:p>
            <a:r>
              <a:rPr lang="en-US" i="1" dirty="0" smtClean="0">
                <a:solidFill>
                  <a:srgbClr val="002060"/>
                </a:solidFill>
              </a:rPr>
              <a:t>t</a:t>
            </a:r>
            <a:r>
              <a:rPr lang="en-US" dirty="0" smtClean="0">
                <a:solidFill>
                  <a:srgbClr val="002060"/>
                </a:solidFill>
              </a:rPr>
              <a:t> – number of iterations</a:t>
            </a:r>
          </a:p>
          <a:p>
            <a:r>
              <a:rPr lang="en-US" i="1" dirty="0" smtClean="0">
                <a:solidFill>
                  <a:srgbClr val="002060"/>
                </a:solidFill>
              </a:rPr>
              <a:t>d</a:t>
            </a:r>
            <a:r>
              <a:rPr lang="en-US" dirty="0" smtClean="0">
                <a:solidFill>
                  <a:srgbClr val="002060"/>
                </a:solidFill>
              </a:rPr>
              <a:t> – motif distance</a:t>
            </a:r>
          </a:p>
          <a:p>
            <a:r>
              <a:rPr lang="en-US" i="1" dirty="0" smtClean="0">
                <a:solidFill>
                  <a:srgbClr val="002060"/>
                </a:solidFill>
              </a:rPr>
              <a:t>N</a:t>
            </a:r>
            <a:r>
              <a:rPr lang="en-US" dirty="0" smtClean="0">
                <a:solidFill>
                  <a:srgbClr val="002060"/>
                </a:solidFill>
              </a:rPr>
              <a:t> –windows size</a:t>
            </a:r>
            <a:endParaRPr lang="en-US" dirty="0">
              <a:solidFill>
                <a:srgbClr val="002060"/>
              </a:solidFill>
            </a:endParaRPr>
          </a:p>
        </p:txBody>
      </p:sp>
      <p:sp>
        <p:nvSpPr>
          <p:cNvPr id="8" name="Slide Number Placeholder 7"/>
          <p:cNvSpPr>
            <a:spLocks noGrp="1"/>
          </p:cNvSpPr>
          <p:nvPr>
            <p:ph type="sldNum" sz="quarter" idx="15"/>
          </p:nvPr>
        </p:nvSpPr>
        <p:spPr/>
        <p:txBody>
          <a:bodyPr/>
          <a:lstStyle/>
          <a:p>
            <a:fld id="{2D63B8C5-3510-46A3-A367-588D93808B4C}" type="slidenum">
              <a:rPr lang="en-US" smtClean="0"/>
              <a:pPr/>
              <a:t>23</a:t>
            </a:fld>
            <a:endParaRPr 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69236" y="6581001"/>
            <a:ext cx="4876800" cy="276999"/>
          </a:xfrm>
          <a:prstGeom prst="rect">
            <a:avLst/>
          </a:prstGeom>
          <a:noFill/>
        </p:spPr>
        <p:txBody>
          <a:bodyPr wrap="square" rtlCol="0">
            <a:spAutoFit/>
          </a:bodyPr>
          <a:lstStyle/>
          <a:p>
            <a:r>
              <a:rPr lang="en-US" sz="1200" dirty="0" smtClean="0"/>
              <a:t>Other Parameters:  N=400, u=100, sig=10, conf=99%</a:t>
            </a:r>
            <a:endParaRPr lang="en-US" sz="1200" dirty="0"/>
          </a:p>
        </p:txBody>
      </p:sp>
      <p:sp>
        <p:nvSpPr>
          <p:cNvPr id="3475" name="Rectangle 40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474" name="Picture 40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0"/>
            <a:ext cx="704850" cy="152400"/>
          </a:xfrm>
          <a:prstGeom prst="rect">
            <a:avLst/>
          </a:prstGeom>
          <a:noFill/>
        </p:spPr>
      </p:pic>
      <p:sp>
        <p:nvSpPr>
          <p:cNvPr id="3476" name="Rectangle 404"/>
          <p:cNvSpPr>
            <a:spLocks noChangeArrowheads="1"/>
          </p:cNvSpPr>
          <p:nvPr/>
        </p:nvSpPr>
        <p:spPr bwMode="auto">
          <a:xfrm>
            <a:off x="0" y="152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 </a:t>
            </a:r>
            <a:r>
              <a:rPr kumimoji="0" lang="en-US" sz="7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7" name="Title 1"/>
          <p:cNvSpPr txBox="1">
            <a:spLocks/>
          </p:cNvSpPr>
          <p:nvPr/>
        </p:nvSpPr>
        <p:spPr>
          <a:xfrm>
            <a:off x="457200" y="76200"/>
            <a:ext cx="7467600" cy="639762"/>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tx2"/>
                </a:solidFill>
                <a:effectLst/>
                <a:uLnTx/>
                <a:uFillTx/>
                <a:latin typeface="+mj-lt"/>
                <a:ea typeface="+mj-ea"/>
                <a:cs typeface="+mj-cs"/>
              </a:rPr>
              <a:t>Theoretical</a:t>
            </a:r>
            <a:r>
              <a:rPr kumimoji="0" lang="en-US" sz="3000" b="0" i="0" u="none" strike="noStrike" kern="1200" cap="small" spc="0" normalizeH="0" noProof="0" dirty="0" smtClean="0">
                <a:ln>
                  <a:noFill/>
                </a:ln>
                <a:solidFill>
                  <a:schemeClr val="tx2"/>
                </a:solidFill>
                <a:effectLst/>
                <a:uLnTx/>
                <a:uFillTx/>
                <a:latin typeface="+mj-lt"/>
                <a:ea typeface="+mj-ea"/>
                <a:cs typeface="+mj-cs"/>
              </a:rPr>
              <a:t> Analysis (2)</a:t>
            </a:r>
            <a:endParaRPr kumimoji="0" lang="en-US" sz="3000" b="0" i="0" u="none" strike="noStrike" kern="1200" cap="small" spc="0" normalizeH="0" baseline="0" noProof="0" dirty="0">
              <a:ln>
                <a:noFill/>
              </a:ln>
              <a:solidFill>
                <a:schemeClr val="tx2"/>
              </a:solidFill>
              <a:effectLst/>
              <a:uLnTx/>
              <a:uFillTx/>
              <a:latin typeface="+mj-lt"/>
              <a:ea typeface="+mj-ea"/>
              <a:cs typeface="+mj-cs"/>
            </a:endParaRPr>
          </a:p>
        </p:txBody>
      </p:sp>
      <p:grpSp>
        <p:nvGrpSpPr>
          <p:cNvPr id="133" name="Group 132"/>
          <p:cNvGrpSpPr/>
          <p:nvPr/>
        </p:nvGrpSpPr>
        <p:grpSpPr>
          <a:xfrm>
            <a:off x="1913712" y="4242816"/>
            <a:ext cx="6352464" cy="2293611"/>
            <a:chOff x="1364821" y="3733800"/>
            <a:chExt cx="6596687" cy="2619747"/>
          </a:xfrm>
        </p:grpSpPr>
        <p:cxnSp>
          <p:nvCxnSpPr>
            <p:cNvPr id="220" name="Straight Connector 219"/>
            <p:cNvCxnSpPr/>
            <p:nvPr/>
          </p:nvCxnSpPr>
          <p:spPr bwMode="auto">
            <a:xfrm>
              <a:off x="1954646" y="5812423"/>
              <a:ext cx="4655905" cy="0"/>
            </a:xfrm>
            <a:prstGeom prst="line">
              <a:avLst/>
            </a:prstGeom>
            <a:solidFill>
              <a:schemeClr val="accent1"/>
            </a:solidFill>
            <a:ln w="6350" cap="flat" cmpd="sng" algn="ctr">
              <a:solidFill>
                <a:schemeClr val="bg1">
                  <a:lumMod val="65000"/>
                </a:schemeClr>
              </a:solidFill>
              <a:prstDash val="solid"/>
              <a:round/>
              <a:headEnd type="none" w="med" len="med"/>
              <a:tailEnd type="none" w="med" len="med"/>
            </a:ln>
            <a:effectLst/>
          </p:spPr>
        </p:cxnSp>
        <p:sp>
          <p:nvSpPr>
            <p:cNvPr id="3348" name="Rectangle 276"/>
            <p:cNvSpPr>
              <a:spLocks noChangeArrowheads="1"/>
            </p:cNvSpPr>
            <p:nvPr/>
          </p:nvSpPr>
          <p:spPr bwMode="auto">
            <a:xfrm>
              <a:off x="3200128" y="6168880"/>
              <a:ext cx="1391408" cy="18466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Helvetica" charset="0"/>
                  <a:cs typeface="Arial" pitchFamily="34" charset="0"/>
                </a:rPr>
                <a:t>Number of Iterations</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3281" name="Line 209"/>
            <p:cNvSpPr>
              <a:spLocks noChangeShapeType="1"/>
            </p:cNvSpPr>
            <p:nvPr/>
          </p:nvSpPr>
          <p:spPr bwMode="auto">
            <a:xfrm>
              <a:off x="1949630" y="5967653"/>
              <a:ext cx="4047400" cy="319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3283" name="Line 211"/>
            <p:cNvSpPr>
              <a:spLocks noChangeShapeType="1"/>
            </p:cNvSpPr>
            <p:nvPr/>
          </p:nvSpPr>
          <p:spPr bwMode="auto">
            <a:xfrm flipV="1">
              <a:off x="1857508" y="4032060"/>
              <a:ext cx="2792" cy="179184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3286" name="Line 214"/>
            <p:cNvSpPr>
              <a:spLocks noChangeShapeType="1"/>
            </p:cNvSpPr>
            <p:nvPr/>
          </p:nvSpPr>
          <p:spPr bwMode="auto">
            <a:xfrm flipV="1">
              <a:off x="1949622" y="5919745"/>
              <a:ext cx="2792" cy="4791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3288" name="Rectangle 216"/>
            <p:cNvSpPr>
              <a:spLocks noChangeArrowheads="1"/>
            </p:cNvSpPr>
            <p:nvPr/>
          </p:nvSpPr>
          <p:spPr bwMode="auto">
            <a:xfrm>
              <a:off x="1916125" y="6002787"/>
              <a:ext cx="84960" cy="18466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Helvetica" charset="0"/>
                  <a:cs typeface="Arial" pitchFamily="34" charset="0"/>
                </a:rPr>
                <a:t>1</a:t>
              </a: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289" name="Line 217"/>
            <p:cNvSpPr>
              <a:spLocks noChangeShapeType="1"/>
            </p:cNvSpPr>
            <p:nvPr/>
          </p:nvSpPr>
          <p:spPr bwMode="auto">
            <a:xfrm flipV="1">
              <a:off x="2158969" y="5919745"/>
              <a:ext cx="2792" cy="4791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3291" name="Rectangle 219"/>
            <p:cNvSpPr>
              <a:spLocks noChangeArrowheads="1"/>
            </p:cNvSpPr>
            <p:nvPr/>
          </p:nvSpPr>
          <p:spPr bwMode="auto">
            <a:xfrm>
              <a:off x="2125474" y="6002787"/>
              <a:ext cx="84960" cy="18466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Helvetica" charset="0"/>
                  <a:cs typeface="Arial" pitchFamily="34" charset="0"/>
                </a:rPr>
                <a:t>2</a:t>
              </a: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292" name="Line 220"/>
            <p:cNvSpPr>
              <a:spLocks noChangeShapeType="1"/>
            </p:cNvSpPr>
            <p:nvPr/>
          </p:nvSpPr>
          <p:spPr bwMode="auto">
            <a:xfrm flipV="1">
              <a:off x="2574875" y="5919745"/>
              <a:ext cx="2792" cy="4791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3294" name="Rectangle 222"/>
            <p:cNvSpPr>
              <a:spLocks noChangeArrowheads="1"/>
            </p:cNvSpPr>
            <p:nvPr/>
          </p:nvSpPr>
          <p:spPr bwMode="auto">
            <a:xfrm>
              <a:off x="2541379" y="6002787"/>
              <a:ext cx="84960" cy="18466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Helvetica" charset="0"/>
                  <a:cs typeface="Arial" pitchFamily="34" charset="0"/>
                </a:rPr>
                <a:t>4</a:t>
              </a: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295" name="Line 223"/>
            <p:cNvSpPr>
              <a:spLocks noChangeShapeType="1"/>
            </p:cNvSpPr>
            <p:nvPr/>
          </p:nvSpPr>
          <p:spPr bwMode="auto">
            <a:xfrm flipV="1">
              <a:off x="2990780" y="5919745"/>
              <a:ext cx="2792" cy="4791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3297" name="Rectangle 225"/>
            <p:cNvSpPr>
              <a:spLocks noChangeArrowheads="1"/>
            </p:cNvSpPr>
            <p:nvPr/>
          </p:nvSpPr>
          <p:spPr bwMode="auto">
            <a:xfrm>
              <a:off x="2957283" y="6002787"/>
              <a:ext cx="84960" cy="18466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Helvetica" charset="0"/>
                  <a:cs typeface="Arial" pitchFamily="34" charset="0"/>
                </a:rPr>
                <a:t>6</a:t>
              </a: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298" name="Line 226"/>
            <p:cNvSpPr>
              <a:spLocks noChangeShapeType="1"/>
            </p:cNvSpPr>
            <p:nvPr/>
          </p:nvSpPr>
          <p:spPr bwMode="auto">
            <a:xfrm flipV="1">
              <a:off x="3406685" y="5919745"/>
              <a:ext cx="2792" cy="4791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3300" name="Rectangle 228"/>
            <p:cNvSpPr>
              <a:spLocks noChangeArrowheads="1"/>
            </p:cNvSpPr>
            <p:nvPr/>
          </p:nvSpPr>
          <p:spPr bwMode="auto">
            <a:xfrm>
              <a:off x="3373189" y="6002787"/>
              <a:ext cx="84960" cy="18466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Helvetica" charset="0"/>
                  <a:cs typeface="Arial" pitchFamily="34" charset="0"/>
                </a:rPr>
                <a:t>8</a:t>
              </a: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301" name="Line 229"/>
            <p:cNvSpPr>
              <a:spLocks noChangeShapeType="1"/>
            </p:cNvSpPr>
            <p:nvPr/>
          </p:nvSpPr>
          <p:spPr bwMode="auto">
            <a:xfrm flipV="1">
              <a:off x="3822591" y="5919745"/>
              <a:ext cx="2792" cy="4791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3303" name="Rectangle 231"/>
            <p:cNvSpPr>
              <a:spLocks noChangeArrowheads="1"/>
            </p:cNvSpPr>
            <p:nvPr/>
          </p:nvSpPr>
          <p:spPr bwMode="auto">
            <a:xfrm>
              <a:off x="3741643" y="6002787"/>
              <a:ext cx="169918" cy="18466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Helvetica" charset="0"/>
                  <a:cs typeface="Arial" pitchFamily="34" charset="0"/>
                </a:rPr>
                <a:t>10</a:t>
              </a: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304" name="Line 232"/>
            <p:cNvSpPr>
              <a:spLocks noChangeShapeType="1"/>
            </p:cNvSpPr>
            <p:nvPr/>
          </p:nvSpPr>
          <p:spPr bwMode="auto">
            <a:xfrm flipV="1">
              <a:off x="4241288" y="5919745"/>
              <a:ext cx="2792" cy="4791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3306" name="Rectangle 234"/>
            <p:cNvSpPr>
              <a:spLocks noChangeArrowheads="1"/>
            </p:cNvSpPr>
            <p:nvPr/>
          </p:nvSpPr>
          <p:spPr bwMode="auto">
            <a:xfrm>
              <a:off x="4160340" y="6002787"/>
              <a:ext cx="169918" cy="18466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Helvetica" charset="0"/>
                  <a:cs typeface="Arial" pitchFamily="34" charset="0"/>
                </a:rPr>
                <a:t>12</a:t>
              </a: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307" name="Line 235"/>
            <p:cNvSpPr>
              <a:spLocks noChangeShapeType="1"/>
            </p:cNvSpPr>
            <p:nvPr/>
          </p:nvSpPr>
          <p:spPr bwMode="auto">
            <a:xfrm flipV="1">
              <a:off x="4657193" y="5919745"/>
              <a:ext cx="2792" cy="4791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3309" name="Rectangle 237"/>
            <p:cNvSpPr>
              <a:spLocks noChangeArrowheads="1"/>
            </p:cNvSpPr>
            <p:nvPr/>
          </p:nvSpPr>
          <p:spPr bwMode="auto">
            <a:xfrm>
              <a:off x="4576242" y="6002787"/>
              <a:ext cx="169918" cy="18466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Helvetica" charset="0"/>
                  <a:cs typeface="Arial" pitchFamily="34" charset="0"/>
                </a:rPr>
                <a:t>14</a:t>
              </a: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310" name="Line 238"/>
            <p:cNvSpPr>
              <a:spLocks noChangeShapeType="1"/>
            </p:cNvSpPr>
            <p:nvPr/>
          </p:nvSpPr>
          <p:spPr bwMode="auto">
            <a:xfrm flipV="1">
              <a:off x="5073098" y="5919745"/>
              <a:ext cx="2792" cy="4791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3312" name="Rectangle 240"/>
            <p:cNvSpPr>
              <a:spLocks noChangeArrowheads="1"/>
            </p:cNvSpPr>
            <p:nvPr/>
          </p:nvSpPr>
          <p:spPr bwMode="auto">
            <a:xfrm>
              <a:off x="4992149" y="6002787"/>
              <a:ext cx="169918" cy="18466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Helvetica" charset="0"/>
                  <a:cs typeface="Arial" pitchFamily="34" charset="0"/>
                </a:rPr>
                <a:t>16</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3313" name="Line 241"/>
            <p:cNvSpPr>
              <a:spLocks noChangeShapeType="1"/>
            </p:cNvSpPr>
            <p:nvPr/>
          </p:nvSpPr>
          <p:spPr bwMode="auto">
            <a:xfrm flipV="1">
              <a:off x="5489003" y="5919745"/>
              <a:ext cx="2792" cy="4791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3315" name="Rectangle 243"/>
            <p:cNvSpPr>
              <a:spLocks noChangeArrowheads="1"/>
            </p:cNvSpPr>
            <p:nvPr/>
          </p:nvSpPr>
          <p:spPr bwMode="auto">
            <a:xfrm>
              <a:off x="5408054" y="6002787"/>
              <a:ext cx="169918" cy="18466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Helvetica" charset="0"/>
                  <a:cs typeface="Arial" pitchFamily="34" charset="0"/>
                </a:rPr>
                <a:t>18</a:t>
              </a: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316" name="Line 244"/>
            <p:cNvSpPr>
              <a:spLocks noChangeShapeType="1"/>
            </p:cNvSpPr>
            <p:nvPr/>
          </p:nvSpPr>
          <p:spPr bwMode="auto">
            <a:xfrm flipV="1">
              <a:off x="5904908" y="5919745"/>
              <a:ext cx="2792" cy="4791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3318" name="Rectangle 246"/>
            <p:cNvSpPr>
              <a:spLocks noChangeArrowheads="1"/>
            </p:cNvSpPr>
            <p:nvPr/>
          </p:nvSpPr>
          <p:spPr bwMode="auto">
            <a:xfrm>
              <a:off x="5823959" y="6002787"/>
              <a:ext cx="169918" cy="18466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Helvetica" charset="0"/>
                  <a:cs typeface="Arial" pitchFamily="34" charset="0"/>
                </a:rPr>
                <a:t>20</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3319" name="Line 247"/>
            <p:cNvSpPr>
              <a:spLocks noChangeShapeType="1"/>
            </p:cNvSpPr>
            <p:nvPr/>
          </p:nvSpPr>
          <p:spPr bwMode="auto">
            <a:xfrm>
              <a:off x="1857508" y="5823923"/>
              <a:ext cx="36288" cy="319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3321" name="Rectangle 249"/>
            <p:cNvSpPr>
              <a:spLocks noChangeArrowheads="1"/>
            </p:cNvSpPr>
            <p:nvPr/>
          </p:nvSpPr>
          <p:spPr bwMode="auto">
            <a:xfrm>
              <a:off x="1731900" y="5728103"/>
              <a:ext cx="84960" cy="18466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Helvetica" charset="0"/>
                  <a:cs typeface="Arial" pitchFamily="34" charset="0"/>
                </a:rPr>
                <a:t>0</a:t>
              </a: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322" name="Line 250"/>
            <p:cNvSpPr>
              <a:spLocks noChangeShapeType="1"/>
            </p:cNvSpPr>
            <p:nvPr/>
          </p:nvSpPr>
          <p:spPr bwMode="auto">
            <a:xfrm>
              <a:off x="1857508" y="5546042"/>
              <a:ext cx="36288" cy="319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3324" name="Rectangle 252"/>
            <p:cNvSpPr>
              <a:spLocks noChangeArrowheads="1"/>
            </p:cNvSpPr>
            <p:nvPr/>
          </p:nvSpPr>
          <p:spPr bwMode="auto">
            <a:xfrm>
              <a:off x="1603500" y="5450220"/>
              <a:ext cx="213200" cy="18466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Helvetica" charset="0"/>
                  <a:cs typeface="Arial" pitchFamily="34" charset="0"/>
                </a:rPr>
                <a:t>0.1</a:t>
              </a: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325" name="Line 253"/>
            <p:cNvSpPr>
              <a:spLocks noChangeShapeType="1"/>
            </p:cNvSpPr>
            <p:nvPr/>
          </p:nvSpPr>
          <p:spPr bwMode="auto">
            <a:xfrm>
              <a:off x="1857508" y="5271356"/>
              <a:ext cx="36288" cy="319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3327" name="Rectangle 255"/>
            <p:cNvSpPr>
              <a:spLocks noChangeArrowheads="1"/>
            </p:cNvSpPr>
            <p:nvPr/>
          </p:nvSpPr>
          <p:spPr bwMode="auto">
            <a:xfrm>
              <a:off x="1603500" y="5175534"/>
              <a:ext cx="213200" cy="18466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Helvetica" charset="0"/>
                  <a:cs typeface="Arial" pitchFamily="34" charset="0"/>
                </a:rPr>
                <a:t>0.2</a:t>
              </a: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328" name="Line 256"/>
            <p:cNvSpPr>
              <a:spLocks noChangeShapeType="1"/>
            </p:cNvSpPr>
            <p:nvPr/>
          </p:nvSpPr>
          <p:spPr bwMode="auto">
            <a:xfrm>
              <a:off x="1857508" y="4993476"/>
              <a:ext cx="36288" cy="319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3330" name="Rectangle 258"/>
            <p:cNvSpPr>
              <a:spLocks noChangeArrowheads="1"/>
            </p:cNvSpPr>
            <p:nvPr/>
          </p:nvSpPr>
          <p:spPr bwMode="auto">
            <a:xfrm>
              <a:off x="1603500" y="4897658"/>
              <a:ext cx="213200" cy="18466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Helvetica" charset="0"/>
                  <a:cs typeface="Arial" pitchFamily="34" charset="0"/>
                </a:rPr>
                <a:t>0.3</a:t>
              </a: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331" name="Line 259"/>
            <p:cNvSpPr>
              <a:spLocks noChangeShapeType="1"/>
            </p:cNvSpPr>
            <p:nvPr/>
          </p:nvSpPr>
          <p:spPr bwMode="auto">
            <a:xfrm>
              <a:off x="1857508" y="4718791"/>
              <a:ext cx="36288" cy="319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3333" name="Rectangle 261"/>
            <p:cNvSpPr>
              <a:spLocks noChangeArrowheads="1"/>
            </p:cNvSpPr>
            <p:nvPr/>
          </p:nvSpPr>
          <p:spPr bwMode="auto">
            <a:xfrm>
              <a:off x="1603500" y="4622969"/>
              <a:ext cx="213200" cy="18466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Helvetica" charset="0"/>
                  <a:cs typeface="Arial" pitchFamily="34" charset="0"/>
                </a:rPr>
                <a:t>0.4</a:t>
              </a: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334" name="Line 262"/>
            <p:cNvSpPr>
              <a:spLocks noChangeShapeType="1"/>
            </p:cNvSpPr>
            <p:nvPr/>
          </p:nvSpPr>
          <p:spPr bwMode="auto">
            <a:xfrm>
              <a:off x="1857508" y="4428133"/>
              <a:ext cx="36288" cy="319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3336" name="Rectangle 264"/>
            <p:cNvSpPr>
              <a:spLocks noChangeArrowheads="1"/>
            </p:cNvSpPr>
            <p:nvPr/>
          </p:nvSpPr>
          <p:spPr bwMode="auto">
            <a:xfrm>
              <a:off x="1603500" y="4332311"/>
              <a:ext cx="213200" cy="18466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Helvetica" charset="0"/>
                  <a:cs typeface="Arial" pitchFamily="34" charset="0"/>
                </a:rPr>
                <a:t>0.5</a:t>
              </a: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343" name="Freeform 271"/>
            <p:cNvSpPr>
              <a:spLocks/>
            </p:cNvSpPr>
            <p:nvPr/>
          </p:nvSpPr>
          <p:spPr bwMode="auto">
            <a:xfrm>
              <a:off x="1949622" y="5066938"/>
              <a:ext cx="3955287" cy="744209"/>
            </a:xfrm>
            <a:custGeom>
              <a:avLst/>
              <a:gdLst/>
              <a:ahLst/>
              <a:cxnLst>
                <a:cxn ang="0">
                  <a:pos x="0" y="0"/>
                </a:cxn>
                <a:cxn ang="0">
                  <a:pos x="75" y="218"/>
                </a:cxn>
                <a:cxn ang="0">
                  <a:pos x="150" y="229"/>
                </a:cxn>
                <a:cxn ang="0">
                  <a:pos x="224" y="233"/>
                </a:cxn>
                <a:cxn ang="0">
                  <a:pos x="299" y="233"/>
                </a:cxn>
                <a:cxn ang="0">
                  <a:pos x="373" y="233"/>
                </a:cxn>
                <a:cxn ang="0">
                  <a:pos x="448" y="233"/>
                </a:cxn>
                <a:cxn ang="0">
                  <a:pos x="522" y="233"/>
                </a:cxn>
                <a:cxn ang="0">
                  <a:pos x="597" y="233"/>
                </a:cxn>
                <a:cxn ang="0">
                  <a:pos x="671" y="229"/>
                </a:cxn>
                <a:cxn ang="0">
                  <a:pos x="746" y="229"/>
                </a:cxn>
                <a:cxn ang="0">
                  <a:pos x="821" y="229"/>
                </a:cxn>
                <a:cxn ang="0">
                  <a:pos x="895" y="229"/>
                </a:cxn>
                <a:cxn ang="0">
                  <a:pos x="970" y="229"/>
                </a:cxn>
                <a:cxn ang="0">
                  <a:pos x="1044" y="229"/>
                </a:cxn>
                <a:cxn ang="0">
                  <a:pos x="1119" y="229"/>
                </a:cxn>
                <a:cxn ang="0">
                  <a:pos x="1193" y="229"/>
                </a:cxn>
                <a:cxn ang="0">
                  <a:pos x="1268" y="229"/>
                </a:cxn>
                <a:cxn ang="0">
                  <a:pos x="1342" y="229"/>
                </a:cxn>
                <a:cxn ang="0">
                  <a:pos x="1417" y="229"/>
                </a:cxn>
              </a:cxnLst>
              <a:rect l="0" t="0" r="r" b="b"/>
              <a:pathLst>
                <a:path w="1417" h="233">
                  <a:moveTo>
                    <a:pt x="0" y="0"/>
                  </a:moveTo>
                  <a:lnTo>
                    <a:pt x="75" y="218"/>
                  </a:lnTo>
                  <a:lnTo>
                    <a:pt x="150" y="229"/>
                  </a:lnTo>
                  <a:lnTo>
                    <a:pt x="224" y="233"/>
                  </a:lnTo>
                  <a:lnTo>
                    <a:pt x="299" y="233"/>
                  </a:lnTo>
                  <a:lnTo>
                    <a:pt x="373" y="233"/>
                  </a:lnTo>
                  <a:lnTo>
                    <a:pt x="448" y="233"/>
                  </a:lnTo>
                  <a:lnTo>
                    <a:pt x="522" y="233"/>
                  </a:lnTo>
                  <a:lnTo>
                    <a:pt x="597" y="233"/>
                  </a:lnTo>
                  <a:lnTo>
                    <a:pt x="671" y="229"/>
                  </a:lnTo>
                  <a:lnTo>
                    <a:pt x="746" y="229"/>
                  </a:lnTo>
                  <a:lnTo>
                    <a:pt x="821" y="229"/>
                  </a:lnTo>
                  <a:lnTo>
                    <a:pt x="895" y="229"/>
                  </a:lnTo>
                  <a:lnTo>
                    <a:pt x="970" y="229"/>
                  </a:lnTo>
                  <a:lnTo>
                    <a:pt x="1044" y="229"/>
                  </a:lnTo>
                  <a:lnTo>
                    <a:pt x="1119" y="229"/>
                  </a:lnTo>
                  <a:lnTo>
                    <a:pt x="1193" y="229"/>
                  </a:lnTo>
                  <a:lnTo>
                    <a:pt x="1268" y="229"/>
                  </a:lnTo>
                  <a:lnTo>
                    <a:pt x="1342" y="229"/>
                  </a:lnTo>
                  <a:lnTo>
                    <a:pt x="1417" y="229"/>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3349" name="Rectangle 277"/>
            <p:cNvSpPr>
              <a:spLocks noChangeArrowheads="1"/>
            </p:cNvSpPr>
            <p:nvPr/>
          </p:nvSpPr>
          <p:spPr bwMode="auto">
            <a:xfrm rot="16200000">
              <a:off x="445594" y="4657033"/>
              <a:ext cx="2030220" cy="19176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Helvetica" charset="0"/>
                  <a:cs typeface="Arial" pitchFamily="34" charset="0"/>
                </a:rPr>
                <a:t>Probability of Collision</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3350" name="Rectangle 278"/>
            <p:cNvSpPr>
              <a:spLocks noChangeArrowheads="1"/>
            </p:cNvSpPr>
            <p:nvPr/>
          </p:nvSpPr>
          <p:spPr bwMode="auto">
            <a:xfrm>
              <a:off x="1835179" y="5884608"/>
              <a:ext cx="43282" cy="18466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Helvetica" charset="0"/>
                  <a:cs typeface="Arial" pitchFamily="34" charset="0"/>
                </a:rPr>
                <a:t> </a:t>
              </a: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368" name="Rectangle 296"/>
            <p:cNvSpPr>
              <a:spLocks noChangeArrowheads="1"/>
            </p:cNvSpPr>
            <p:nvPr/>
          </p:nvSpPr>
          <p:spPr bwMode="auto">
            <a:xfrm>
              <a:off x="2055106" y="5213046"/>
              <a:ext cx="269305" cy="1846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0000"/>
                  </a:solidFill>
                  <a:effectLst/>
                  <a:latin typeface="Helvetica" charset="0"/>
                  <a:cs typeface="Arial" pitchFamily="34" charset="0"/>
                </a:rPr>
                <a:t>d=4</a:t>
              </a:r>
              <a:endParaRPr kumimoji="0" lang="en-US" sz="4400" b="1" i="0" u="none" strike="noStrike" cap="none" normalizeH="0" baseline="0" dirty="0" smtClean="0">
                <a:ln>
                  <a:noFill/>
                </a:ln>
                <a:solidFill>
                  <a:srgbClr val="FF0000"/>
                </a:solidFill>
                <a:effectLst/>
                <a:latin typeface="Arial" pitchFamily="34" charset="0"/>
                <a:cs typeface="Arial" pitchFamily="34" charset="0"/>
              </a:endParaRPr>
            </a:p>
          </p:txBody>
        </p:sp>
        <p:sp>
          <p:nvSpPr>
            <p:cNvPr id="218" name="Rectangle 276"/>
            <p:cNvSpPr>
              <a:spLocks noChangeArrowheads="1"/>
            </p:cNvSpPr>
            <p:nvPr/>
          </p:nvSpPr>
          <p:spPr bwMode="auto">
            <a:xfrm>
              <a:off x="6397273" y="4073084"/>
              <a:ext cx="1500932" cy="63277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200" dirty="0" smtClean="0">
                  <a:solidFill>
                    <a:srgbClr val="000000"/>
                  </a:solidFill>
                  <a:latin typeface="Helvetica" charset="0"/>
                  <a:cs typeface="Arial" pitchFamily="34" charset="0"/>
                </a:rPr>
                <a:t>Time taken </a:t>
              </a:r>
            </a:p>
            <a:p>
              <a:pPr marL="0" marR="0" lvl="0" indent="0" algn="ctr" defTabSz="914400" rtl="0" eaLnBrk="1" fontAlgn="base" latinLnBrk="0" hangingPunct="1">
                <a:lnSpc>
                  <a:spcPct val="100000"/>
                </a:lnSpc>
                <a:spcBef>
                  <a:spcPct val="0"/>
                </a:spcBef>
                <a:spcAft>
                  <a:spcPct val="0"/>
                </a:spcAft>
                <a:buClrTx/>
                <a:buSzTx/>
                <a:buFontTx/>
                <a:buNone/>
                <a:tabLst/>
              </a:pPr>
              <a:r>
                <a:rPr lang="en-US" sz="1200" dirty="0" smtClean="0">
                  <a:solidFill>
                    <a:srgbClr val="000000"/>
                  </a:solidFill>
                  <a:latin typeface="Helvetica" charset="0"/>
                  <a:cs typeface="Arial" pitchFamily="34" charset="0"/>
                </a:rPr>
                <a:t>equivalent to</a:t>
              </a:r>
            </a:p>
            <a:p>
              <a:pPr marL="0" marR="0" lvl="0" indent="0" algn="ctr" defTabSz="914400" rtl="0" eaLnBrk="1" fontAlgn="base" latinLnBrk="0" hangingPunct="1">
                <a:lnSpc>
                  <a:spcPct val="100000"/>
                </a:lnSpc>
                <a:spcBef>
                  <a:spcPct val="0"/>
                </a:spcBef>
                <a:spcAft>
                  <a:spcPct val="0"/>
                </a:spcAft>
                <a:buClrTx/>
                <a:buSzTx/>
                <a:buFontTx/>
                <a:buNone/>
                <a:tabLst/>
              </a:pPr>
              <a:r>
                <a:rPr lang="en-US" sz="1200" dirty="0" smtClean="0">
                  <a:solidFill>
                    <a:srgbClr val="000000"/>
                  </a:solidFill>
                  <a:latin typeface="Helvetica" charset="0"/>
                  <a:cs typeface="Arial" pitchFamily="34" charset="0"/>
                </a:rPr>
                <a:t>brute force search</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19" name="Straight Connector 218"/>
            <p:cNvCxnSpPr/>
            <p:nvPr/>
          </p:nvCxnSpPr>
          <p:spPr bwMode="auto">
            <a:xfrm>
              <a:off x="1956942" y="4057629"/>
              <a:ext cx="4655905" cy="0"/>
            </a:xfrm>
            <a:prstGeom prst="line">
              <a:avLst/>
            </a:prstGeom>
            <a:solidFill>
              <a:schemeClr val="accent1"/>
            </a:solidFill>
            <a:ln w="6350" cap="flat" cmpd="sng" algn="ctr">
              <a:solidFill>
                <a:schemeClr val="bg1">
                  <a:lumMod val="65000"/>
                </a:schemeClr>
              </a:solidFill>
              <a:prstDash val="solid"/>
              <a:round/>
              <a:headEnd type="none" w="med" len="med"/>
              <a:tailEnd type="none" w="med" len="med"/>
            </a:ln>
            <a:effectLst/>
          </p:spPr>
        </p:cxnSp>
        <p:sp>
          <p:nvSpPr>
            <p:cNvPr id="221" name="Rectangle 276"/>
            <p:cNvSpPr>
              <a:spLocks noChangeArrowheads="1"/>
            </p:cNvSpPr>
            <p:nvPr/>
          </p:nvSpPr>
          <p:spPr bwMode="auto">
            <a:xfrm>
              <a:off x="6401036" y="5168456"/>
              <a:ext cx="1560472" cy="63277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200" dirty="0" smtClean="0">
                  <a:solidFill>
                    <a:srgbClr val="000000"/>
                  </a:solidFill>
                  <a:latin typeface="Helvetica" charset="0"/>
                  <a:cs typeface="Arial" pitchFamily="34" charset="0"/>
                </a:rPr>
                <a:t>Time taken </a:t>
              </a:r>
            </a:p>
            <a:p>
              <a:pPr marL="0" marR="0" lvl="0" indent="0" algn="ctr" defTabSz="914400" rtl="0" eaLnBrk="1" fontAlgn="base" latinLnBrk="0" hangingPunct="1">
                <a:lnSpc>
                  <a:spcPct val="100000"/>
                </a:lnSpc>
                <a:spcBef>
                  <a:spcPct val="0"/>
                </a:spcBef>
                <a:spcAft>
                  <a:spcPct val="0"/>
                </a:spcAft>
                <a:buClrTx/>
                <a:buSzTx/>
                <a:buFontTx/>
                <a:buNone/>
                <a:tabLst/>
              </a:pPr>
              <a:r>
                <a:rPr lang="en-US" sz="1200" dirty="0" smtClean="0">
                  <a:solidFill>
                    <a:srgbClr val="000000"/>
                  </a:solidFill>
                  <a:latin typeface="Helvetica" charset="0"/>
                  <a:cs typeface="Arial" pitchFamily="34" charset="0"/>
                </a:rPr>
                <a:t>equivalent to</a:t>
              </a:r>
            </a:p>
            <a:p>
              <a:pPr marL="0" marR="0" lvl="0" indent="0" algn="ctr" defTabSz="914400" rtl="0" eaLnBrk="1" fontAlgn="base" latinLnBrk="0" hangingPunct="1">
                <a:lnSpc>
                  <a:spcPct val="100000"/>
                </a:lnSpc>
                <a:spcBef>
                  <a:spcPct val="0"/>
                </a:spcBef>
                <a:spcAft>
                  <a:spcPct val="0"/>
                </a:spcAft>
                <a:buClrTx/>
                <a:buSzTx/>
                <a:buFontTx/>
                <a:buNone/>
                <a:tabLst/>
              </a:pPr>
              <a:r>
                <a:rPr lang="en-US" sz="1200" dirty="0" smtClean="0">
                  <a:solidFill>
                    <a:srgbClr val="000000"/>
                  </a:solidFill>
                  <a:latin typeface="Helvetica" charset="0"/>
                  <a:cs typeface="Arial" pitchFamily="34" charset="0"/>
                </a:rPr>
                <a:t>linear search</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22" name="Straight Arrow Connector 221"/>
            <p:cNvCxnSpPr/>
            <p:nvPr/>
          </p:nvCxnSpPr>
          <p:spPr bwMode="auto">
            <a:xfrm rot="10800000">
              <a:off x="6214806" y="4168140"/>
              <a:ext cx="301462" cy="258717"/>
            </a:xfrm>
            <a:prstGeom prst="straightConnector1">
              <a:avLst/>
            </a:prstGeom>
            <a:solidFill>
              <a:schemeClr val="accent1"/>
            </a:solidFill>
            <a:ln w="9525" cap="flat" cmpd="sng" algn="ctr">
              <a:solidFill>
                <a:schemeClr val="tx1"/>
              </a:solidFill>
              <a:prstDash val="solid"/>
              <a:round/>
              <a:headEnd type="none" w="med" len="med"/>
              <a:tailEnd type="stealth"/>
            </a:ln>
            <a:effectLst/>
          </p:spPr>
        </p:cxnSp>
        <p:cxnSp>
          <p:nvCxnSpPr>
            <p:cNvPr id="223" name="Straight Arrow Connector 222"/>
            <p:cNvCxnSpPr/>
            <p:nvPr/>
          </p:nvCxnSpPr>
          <p:spPr bwMode="auto">
            <a:xfrm rot="10800000" flipV="1">
              <a:off x="6214806" y="5413808"/>
              <a:ext cx="234473" cy="249136"/>
            </a:xfrm>
            <a:prstGeom prst="straightConnector1">
              <a:avLst/>
            </a:prstGeom>
            <a:solidFill>
              <a:schemeClr val="accent1"/>
            </a:solidFill>
            <a:ln w="9525" cap="flat" cmpd="sng" algn="ctr">
              <a:solidFill>
                <a:schemeClr val="tx1"/>
              </a:solidFill>
              <a:prstDash val="solid"/>
              <a:round/>
              <a:headEnd type="none" w="med" len="med"/>
              <a:tailEnd type="stealth"/>
            </a:ln>
            <a:effectLst/>
          </p:spPr>
        </p:cxnSp>
        <p:sp>
          <p:nvSpPr>
            <p:cNvPr id="225" name="Rectangle 275"/>
            <p:cNvSpPr>
              <a:spLocks noChangeArrowheads="1"/>
            </p:cNvSpPr>
            <p:nvPr/>
          </p:nvSpPr>
          <p:spPr bwMode="auto">
            <a:xfrm>
              <a:off x="3040776" y="3733800"/>
              <a:ext cx="2013372"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Helvetica" charset="0"/>
                  <a:cs typeface="Arial" pitchFamily="34" charset="0"/>
                </a:rPr>
                <a:t>Probability of Collision</a:t>
              </a:r>
              <a:endParaRPr kumimoji="0" lang="en-US" sz="5400" b="0" i="0" u="none" strike="noStrike" cap="none" normalizeH="0" baseline="0" dirty="0" smtClean="0">
                <a:ln>
                  <a:noFill/>
                </a:ln>
                <a:solidFill>
                  <a:schemeClr val="tx1"/>
                </a:solidFill>
                <a:effectLst/>
                <a:latin typeface="Arial" pitchFamily="34" charset="0"/>
                <a:cs typeface="Arial" pitchFamily="34" charset="0"/>
              </a:endParaRPr>
            </a:p>
          </p:txBody>
        </p:sp>
      </p:grpSp>
      <p:cxnSp>
        <p:nvCxnSpPr>
          <p:cNvPr id="129" name="Straight Arrow Connector 128"/>
          <p:cNvCxnSpPr/>
          <p:nvPr/>
        </p:nvCxnSpPr>
        <p:spPr>
          <a:xfrm>
            <a:off x="3183913" y="5955654"/>
            <a:ext cx="3148446" cy="1588"/>
          </a:xfrm>
          <a:prstGeom prst="straightConnector1">
            <a:avLst/>
          </a:prstGeom>
          <a:ln>
            <a:solidFill>
              <a:srgbClr val="7030A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34" name="TextBox 133"/>
          <p:cNvSpPr txBox="1"/>
          <p:nvPr/>
        </p:nvSpPr>
        <p:spPr>
          <a:xfrm>
            <a:off x="3912523" y="5634920"/>
            <a:ext cx="1484702" cy="307777"/>
          </a:xfrm>
          <a:prstGeom prst="rect">
            <a:avLst/>
          </a:prstGeom>
          <a:noFill/>
        </p:spPr>
        <p:txBody>
          <a:bodyPr wrap="none" rtlCol="0">
            <a:spAutoFit/>
          </a:bodyPr>
          <a:lstStyle/>
          <a:p>
            <a:r>
              <a:rPr lang="en-US" sz="1400" dirty="0" smtClean="0">
                <a:solidFill>
                  <a:srgbClr val="7030A0"/>
                </a:solidFill>
              </a:rPr>
              <a:t>good parameter</a:t>
            </a:r>
            <a:endParaRPr lang="en-US" sz="1400" dirty="0">
              <a:solidFill>
                <a:srgbClr val="7030A0"/>
              </a:solidFill>
            </a:endParaRPr>
          </a:p>
        </p:txBody>
      </p:sp>
      <p:grpSp>
        <p:nvGrpSpPr>
          <p:cNvPr id="125" name="Group 124"/>
          <p:cNvGrpSpPr/>
          <p:nvPr/>
        </p:nvGrpSpPr>
        <p:grpSpPr>
          <a:xfrm>
            <a:off x="500508" y="1581914"/>
            <a:ext cx="8217137" cy="2478024"/>
            <a:chOff x="524892" y="1118616"/>
            <a:chExt cx="8600593" cy="2701221"/>
          </a:xfrm>
        </p:grpSpPr>
        <p:cxnSp>
          <p:nvCxnSpPr>
            <p:cNvPr id="207" name="Straight Connector 206"/>
            <p:cNvCxnSpPr/>
            <p:nvPr/>
          </p:nvCxnSpPr>
          <p:spPr bwMode="auto">
            <a:xfrm>
              <a:off x="1143000" y="3331464"/>
              <a:ext cx="5194856" cy="0"/>
            </a:xfrm>
            <a:prstGeom prst="line">
              <a:avLst/>
            </a:prstGeom>
            <a:solidFill>
              <a:schemeClr val="accent1"/>
            </a:solidFill>
            <a:ln w="6350" cap="flat" cmpd="sng" algn="ctr">
              <a:solidFill>
                <a:schemeClr val="bg1">
                  <a:lumMod val="65000"/>
                </a:schemeClr>
              </a:solidFill>
              <a:prstDash val="solid"/>
              <a:round/>
              <a:headEnd type="none" w="med" len="med"/>
              <a:tailEnd type="none" w="med" len="med"/>
            </a:ln>
            <a:effectLst/>
          </p:spPr>
        </p:cxnSp>
        <p:sp>
          <p:nvSpPr>
            <p:cNvPr id="3347" name="Rectangle 275"/>
            <p:cNvSpPr>
              <a:spLocks noChangeArrowheads="1"/>
            </p:cNvSpPr>
            <p:nvPr/>
          </p:nvSpPr>
          <p:spPr bwMode="auto">
            <a:xfrm>
              <a:off x="2654665" y="1118616"/>
              <a:ext cx="2013372" cy="2462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Helvetica" charset="0"/>
                  <a:cs typeface="Arial" pitchFamily="34" charset="0"/>
                </a:rPr>
                <a:t>Probability of Collision</a:t>
              </a:r>
              <a:endParaRPr kumimoji="0" lang="en-US" sz="5400" b="0" i="0" u="none" strike="noStrike" cap="none" normalizeH="0" baseline="0" dirty="0" smtClean="0">
                <a:ln>
                  <a:noFill/>
                </a:ln>
                <a:solidFill>
                  <a:schemeClr val="tx1"/>
                </a:solidFill>
                <a:effectLst/>
                <a:latin typeface="Arial" pitchFamily="34" charset="0"/>
                <a:cs typeface="Arial" pitchFamily="34" charset="0"/>
              </a:endParaRPr>
            </a:p>
          </p:txBody>
        </p:sp>
        <p:sp>
          <p:nvSpPr>
            <p:cNvPr id="3446" name="Rectangle 374"/>
            <p:cNvSpPr>
              <a:spLocks noChangeArrowheads="1"/>
            </p:cNvSpPr>
            <p:nvPr/>
          </p:nvSpPr>
          <p:spPr bwMode="auto">
            <a:xfrm>
              <a:off x="2574636" y="3635172"/>
              <a:ext cx="1253548"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Helvetica" charset="0"/>
                  <a:cs typeface="Arial" pitchFamily="34" charset="0"/>
                </a:rPr>
                <a:t>Masking Ratio (%)</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3382" name="Line 310"/>
            <p:cNvSpPr>
              <a:spLocks noChangeShapeType="1"/>
            </p:cNvSpPr>
            <p:nvPr/>
          </p:nvSpPr>
          <p:spPr bwMode="auto">
            <a:xfrm>
              <a:off x="1107753" y="3430535"/>
              <a:ext cx="4543943" cy="353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3384" name="Line 312"/>
            <p:cNvSpPr>
              <a:spLocks noChangeShapeType="1"/>
            </p:cNvSpPr>
            <p:nvPr/>
          </p:nvSpPr>
          <p:spPr bwMode="auto">
            <a:xfrm flipV="1">
              <a:off x="1014311" y="1281841"/>
              <a:ext cx="3115" cy="204283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3387" name="Line 315"/>
            <p:cNvSpPr>
              <a:spLocks noChangeShapeType="1"/>
            </p:cNvSpPr>
            <p:nvPr/>
          </p:nvSpPr>
          <p:spPr bwMode="auto">
            <a:xfrm flipV="1">
              <a:off x="1104629" y="3377614"/>
              <a:ext cx="3115" cy="52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3389" name="Rectangle 317"/>
            <p:cNvSpPr>
              <a:spLocks noChangeArrowheads="1"/>
            </p:cNvSpPr>
            <p:nvPr/>
          </p:nvSpPr>
          <p:spPr bwMode="auto">
            <a:xfrm>
              <a:off x="1014311" y="3472875"/>
              <a:ext cx="169919"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Helvetica" charset="0"/>
                  <a:cs typeface="Arial" pitchFamily="34" charset="0"/>
                </a:rPr>
                <a:t>10</a:t>
              </a: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390" name="Line 318"/>
            <p:cNvSpPr>
              <a:spLocks noChangeShapeType="1"/>
            </p:cNvSpPr>
            <p:nvPr/>
          </p:nvSpPr>
          <p:spPr bwMode="auto">
            <a:xfrm flipV="1">
              <a:off x="1593594" y="3377614"/>
              <a:ext cx="3115" cy="52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3392" name="Rectangle 320"/>
            <p:cNvSpPr>
              <a:spLocks noChangeArrowheads="1"/>
            </p:cNvSpPr>
            <p:nvPr/>
          </p:nvSpPr>
          <p:spPr bwMode="auto">
            <a:xfrm>
              <a:off x="1503273" y="3472875"/>
              <a:ext cx="169919"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Helvetica" charset="0"/>
                  <a:cs typeface="Arial" pitchFamily="34" charset="0"/>
                </a:rPr>
                <a:t>20</a:t>
              </a: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393" name="Line 321"/>
            <p:cNvSpPr>
              <a:spLocks noChangeShapeType="1"/>
            </p:cNvSpPr>
            <p:nvPr/>
          </p:nvSpPr>
          <p:spPr bwMode="auto">
            <a:xfrm flipV="1">
              <a:off x="2098129" y="3377614"/>
              <a:ext cx="3115" cy="52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3395" name="Rectangle 323"/>
            <p:cNvSpPr>
              <a:spLocks noChangeArrowheads="1"/>
            </p:cNvSpPr>
            <p:nvPr/>
          </p:nvSpPr>
          <p:spPr bwMode="auto">
            <a:xfrm>
              <a:off x="2007810" y="3472875"/>
              <a:ext cx="169919"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Helvetica" charset="0"/>
                  <a:cs typeface="Arial" pitchFamily="34" charset="0"/>
                </a:rPr>
                <a:t>30</a:t>
              </a: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396" name="Line 324"/>
            <p:cNvSpPr>
              <a:spLocks noChangeShapeType="1"/>
            </p:cNvSpPr>
            <p:nvPr/>
          </p:nvSpPr>
          <p:spPr bwMode="auto">
            <a:xfrm flipV="1">
              <a:off x="2587093" y="3377614"/>
              <a:ext cx="3115" cy="52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3398" name="Rectangle 326"/>
            <p:cNvSpPr>
              <a:spLocks noChangeArrowheads="1"/>
            </p:cNvSpPr>
            <p:nvPr/>
          </p:nvSpPr>
          <p:spPr bwMode="auto">
            <a:xfrm>
              <a:off x="2496775" y="3472875"/>
              <a:ext cx="169919"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Helvetica" charset="0"/>
                  <a:cs typeface="Arial" pitchFamily="34" charset="0"/>
                </a:rPr>
                <a:t>40</a:t>
              </a: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399" name="Line 327"/>
            <p:cNvSpPr>
              <a:spLocks noChangeShapeType="1"/>
            </p:cNvSpPr>
            <p:nvPr/>
          </p:nvSpPr>
          <p:spPr bwMode="auto">
            <a:xfrm flipV="1">
              <a:off x="3079171" y="3377614"/>
              <a:ext cx="3115" cy="52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3401" name="Rectangle 329"/>
            <p:cNvSpPr>
              <a:spLocks noChangeArrowheads="1"/>
            </p:cNvSpPr>
            <p:nvPr/>
          </p:nvSpPr>
          <p:spPr bwMode="auto">
            <a:xfrm>
              <a:off x="2988855" y="3472875"/>
              <a:ext cx="169919"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Helvetica" charset="0"/>
                  <a:cs typeface="Arial" pitchFamily="34" charset="0"/>
                </a:rPr>
                <a:t>50</a:t>
              </a: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402" name="Line 330"/>
            <p:cNvSpPr>
              <a:spLocks noChangeShapeType="1"/>
            </p:cNvSpPr>
            <p:nvPr/>
          </p:nvSpPr>
          <p:spPr bwMode="auto">
            <a:xfrm flipV="1">
              <a:off x="3568138" y="3377614"/>
              <a:ext cx="3115" cy="52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3404" name="Rectangle 332"/>
            <p:cNvSpPr>
              <a:spLocks noChangeArrowheads="1"/>
            </p:cNvSpPr>
            <p:nvPr/>
          </p:nvSpPr>
          <p:spPr bwMode="auto">
            <a:xfrm>
              <a:off x="3477817" y="3472875"/>
              <a:ext cx="169919"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Helvetica" charset="0"/>
                  <a:cs typeface="Arial" pitchFamily="34" charset="0"/>
                </a:rPr>
                <a:t>60</a:t>
              </a: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405" name="Line 333"/>
            <p:cNvSpPr>
              <a:spLocks noChangeShapeType="1"/>
            </p:cNvSpPr>
            <p:nvPr/>
          </p:nvSpPr>
          <p:spPr bwMode="auto">
            <a:xfrm flipV="1">
              <a:off x="4072673" y="3377614"/>
              <a:ext cx="3115" cy="52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3407" name="Rectangle 335"/>
            <p:cNvSpPr>
              <a:spLocks noChangeArrowheads="1"/>
            </p:cNvSpPr>
            <p:nvPr/>
          </p:nvSpPr>
          <p:spPr bwMode="auto">
            <a:xfrm>
              <a:off x="3982354" y="3472875"/>
              <a:ext cx="169919"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Helvetica" charset="0"/>
                  <a:cs typeface="Arial" pitchFamily="34" charset="0"/>
                </a:rPr>
                <a:t>70</a:t>
              </a: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408" name="Line 336"/>
            <p:cNvSpPr>
              <a:spLocks noChangeShapeType="1"/>
            </p:cNvSpPr>
            <p:nvPr/>
          </p:nvSpPr>
          <p:spPr bwMode="auto">
            <a:xfrm flipV="1">
              <a:off x="4564752" y="3377614"/>
              <a:ext cx="3115" cy="52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3410" name="Rectangle 338"/>
            <p:cNvSpPr>
              <a:spLocks noChangeArrowheads="1"/>
            </p:cNvSpPr>
            <p:nvPr/>
          </p:nvSpPr>
          <p:spPr bwMode="auto">
            <a:xfrm>
              <a:off x="4471318" y="3472875"/>
              <a:ext cx="169919"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Helvetica" charset="0"/>
                  <a:cs typeface="Arial" pitchFamily="34" charset="0"/>
                </a:rPr>
                <a:t>80</a:t>
              </a: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411" name="Line 339"/>
            <p:cNvSpPr>
              <a:spLocks noChangeShapeType="1"/>
            </p:cNvSpPr>
            <p:nvPr/>
          </p:nvSpPr>
          <p:spPr bwMode="auto">
            <a:xfrm flipV="1">
              <a:off x="5053715" y="3377614"/>
              <a:ext cx="3115" cy="52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3413" name="Rectangle 341"/>
            <p:cNvSpPr>
              <a:spLocks noChangeArrowheads="1"/>
            </p:cNvSpPr>
            <p:nvPr/>
          </p:nvSpPr>
          <p:spPr bwMode="auto">
            <a:xfrm>
              <a:off x="4963396" y="3472875"/>
              <a:ext cx="169919"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Helvetica" charset="0"/>
                  <a:cs typeface="Arial" pitchFamily="34" charset="0"/>
                </a:rPr>
                <a:t>90</a:t>
              </a: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414" name="Line 342"/>
            <p:cNvSpPr>
              <a:spLocks noChangeShapeType="1"/>
            </p:cNvSpPr>
            <p:nvPr/>
          </p:nvSpPr>
          <p:spPr bwMode="auto">
            <a:xfrm flipV="1">
              <a:off x="5558252" y="3377614"/>
              <a:ext cx="3115" cy="52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3416" name="Rectangle 344"/>
            <p:cNvSpPr>
              <a:spLocks noChangeArrowheads="1"/>
            </p:cNvSpPr>
            <p:nvPr/>
          </p:nvSpPr>
          <p:spPr bwMode="auto">
            <a:xfrm>
              <a:off x="5427445" y="3472875"/>
              <a:ext cx="254878"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Helvetica" charset="0"/>
                  <a:cs typeface="Arial" pitchFamily="34" charset="0"/>
                </a:rPr>
                <a:t>100</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3417" name="Line 345"/>
            <p:cNvSpPr>
              <a:spLocks noChangeShapeType="1"/>
            </p:cNvSpPr>
            <p:nvPr/>
          </p:nvSpPr>
          <p:spPr bwMode="auto">
            <a:xfrm>
              <a:off x="1014311" y="3321163"/>
              <a:ext cx="37373" cy="353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3419" name="Rectangle 347"/>
            <p:cNvSpPr>
              <a:spLocks noChangeArrowheads="1"/>
            </p:cNvSpPr>
            <p:nvPr/>
          </p:nvSpPr>
          <p:spPr bwMode="auto">
            <a:xfrm>
              <a:off x="871046" y="3211787"/>
              <a:ext cx="84959"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Helvetica" charset="0"/>
                  <a:cs typeface="Arial" pitchFamily="34" charset="0"/>
                </a:rPr>
                <a:t>0</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3420" name="Line 348"/>
            <p:cNvSpPr>
              <a:spLocks noChangeShapeType="1"/>
            </p:cNvSpPr>
            <p:nvPr/>
          </p:nvSpPr>
          <p:spPr bwMode="auto">
            <a:xfrm>
              <a:off x="1014311" y="2936586"/>
              <a:ext cx="37373" cy="353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3422" name="Rectangle 350"/>
            <p:cNvSpPr>
              <a:spLocks noChangeArrowheads="1"/>
            </p:cNvSpPr>
            <p:nvPr/>
          </p:nvSpPr>
          <p:spPr bwMode="auto">
            <a:xfrm>
              <a:off x="727783" y="2827211"/>
              <a:ext cx="213201"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Helvetica" charset="0"/>
                  <a:cs typeface="Arial" pitchFamily="34" charset="0"/>
                </a:rPr>
                <a:t>0.2</a:t>
              </a: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423" name="Line 351"/>
            <p:cNvSpPr>
              <a:spLocks noChangeShapeType="1"/>
            </p:cNvSpPr>
            <p:nvPr/>
          </p:nvSpPr>
          <p:spPr bwMode="auto">
            <a:xfrm>
              <a:off x="1014311" y="2555539"/>
              <a:ext cx="37373" cy="353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3425" name="Rectangle 353"/>
            <p:cNvSpPr>
              <a:spLocks noChangeArrowheads="1"/>
            </p:cNvSpPr>
            <p:nvPr/>
          </p:nvSpPr>
          <p:spPr bwMode="auto">
            <a:xfrm>
              <a:off x="727783" y="2446165"/>
              <a:ext cx="213201"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Helvetica" charset="0"/>
                  <a:cs typeface="Arial" pitchFamily="34" charset="0"/>
                </a:rPr>
                <a:t>0.4</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3426" name="Line 354"/>
            <p:cNvSpPr>
              <a:spLocks noChangeShapeType="1"/>
            </p:cNvSpPr>
            <p:nvPr/>
          </p:nvSpPr>
          <p:spPr bwMode="auto">
            <a:xfrm>
              <a:off x="1014311" y="2156850"/>
              <a:ext cx="37373" cy="353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3428" name="Rectangle 356"/>
            <p:cNvSpPr>
              <a:spLocks noChangeArrowheads="1"/>
            </p:cNvSpPr>
            <p:nvPr/>
          </p:nvSpPr>
          <p:spPr bwMode="auto">
            <a:xfrm>
              <a:off x="727783" y="2047474"/>
              <a:ext cx="213201"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Helvetica" charset="0"/>
                  <a:cs typeface="Arial" pitchFamily="34" charset="0"/>
                </a:rPr>
                <a:t>0.6</a:t>
              </a: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429" name="Line 357"/>
            <p:cNvSpPr>
              <a:spLocks noChangeShapeType="1"/>
            </p:cNvSpPr>
            <p:nvPr/>
          </p:nvSpPr>
          <p:spPr bwMode="auto">
            <a:xfrm>
              <a:off x="1014311" y="1772275"/>
              <a:ext cx="37373" cy="353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3431" name="Rectangle 359"/>
            <p:cNvSpPr>
              <a:spLocks noChangeArrowheads="1"/>
            </p:cNvSpPr>
            <p:nvPr/>
          </p:nvSpPr>
          <p:spPr bwMode="auto">
            <a:xfrm>
              <a:off x="727783" y="1662901"/>
              <a:ext cx="213201"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Helvetica" charset="0"/>
                  <a:cs typeface="Arial" pitchFamily="34" charset="0"/>
                </a:rPr>
                <a:t>0.8</a:t>
              </a: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432" name="Line 360"/>
            <p:cNvSpPr>
              <a:spLocks noChangeShapeType="1"/>
            </p:cNvSpPr>
            <p:nvPr/>
          </p:nvSpPr>
          <p:spPr bwMode="auto">
            <a:xfrm>
              <a:off x="1014311" y="1387700"/>
              <a:ext cx="37373" cy="353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3434" name="Rectangle 362"/>
            <p:cNvSpPr>
              <a:spLocks noChangeArrowheads="1"/>
            </p:cNvSpPr>
            <p:nvPr/>
          </p:nvSpPr>
          <p:spPr bwMode="auto">
            <a:xfrm>
              <a:off x="871046" y="1278324"/>
              <a:ext cx="84959"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Helvetica" charset="0"/>
                  <a:cs typeface="Arial" pitchFamily="34" charset="0"/>
                </a:rPr>
                <a:t>1</a:t>
              </a: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441" name="Freeform 369"/>
            <p:cNvSpPr>
              <a:spLocks/>
            </p:cNvSpPr>
            <p:nvPr/>
          </p:nvSpPr>
          <p:spPr bwMode="auto">
            <a:xfrm>
              <a:off x="1154460" y="1398091"/>
              <a:ext cx="4403793" cy="1933461"/>
            </a:xfrm>
            <a:custGeom>
              <a:avLst/>
              <a:gdLst/>
              <a:ahLst/>
              <a:cxnLst>
                <a:cxn ang="0">
                  <a:pos x="17" y="4"/>
                </a:cxn>
                <a:cxn ang="0">
                  <a:pos x="46" y="55"/>
                </a:cxn>
                <a:cxn ang="0">
                  <a:pos x="79" y="152"/>
                </a:cxn>
                <a:cxn ang="0">
                  <a:pos x="112" y="253"/>
                </a:cxn>
                <a:cxn ang="0">
                  <a:pos x="141" y="335"/>
                </a:cxn>
                <a:cxn ang="0">
                  <a:pos x="174" y="393"/>
                </a:cxn>
                <a:cxn ang="0">
                  <a:pos x="207" y="432"/>
                </a:cxn>
                <a:cxn ang="0">
                  <a:pos x="236" y="463"/>
                </a:cxn>
                <a:cxn ang="0">
                  <a:pos x="270" y="482"/>
                </a:cxn>
                <a:cxn ang="0">
                  <a:pos x="303" y="498"/>
                </a:cxn>
                <a:cxn ang="0">
                  <a:pos x="332" y="509"/>
                </a:cxn>
                <a:cxn ang="0">
                  <a:pos x="365" y="517"/>
                </a:cxn>
                <a:cxn ang="0">
                  <a:pos x="398" y="521"/>
                </a:cxn>
                <a:cxn ang="0">
                  <a:pos x="427" y="529"/>
                </a:cxn>
                <a:cxn ang="0">
                  <a:pos x="460" y="533"/>
                </a:cxn>
                <a:cxn ang="0">
                  <a:pos x="493" y="533"/>
                </a:cxn>
                <a:cxn ang="0">
                  <a:pos x="522" y="537"/>
                </a:cxn>
                <a:cxn ang="0">
                  <a:pos x="556" y="537"/>
                </a:cxn>
                <a:cxn ang="0">
                  <a:pos x="589" y="540"/>
                </a:cxn>
                <a:cxn ang="0">
                  <a:pos x="618" y="540"/>
                </a:cxn>
                <a:cxn ang="0">
                  <a:pos x="651" y="540"/>
                </a:cxn>
                <a:cxn ang="0">
                  <a:pos x="684" y="544"/>
                </a:cxn>
                <a:cxn ang="0">
                  <a:pos x="713" y="544"/>
                </a:cxn>
                <a:cxn ang="0">
                  <a:pos x="746" y="544"/>
                </a:cxn>
                <a:cxn ang="0">
                  <a:pos x="775" y="544"/>
                </a:cxn>
                <a:cxn ang="0">
                  <a:pos x="808" y="544"/>
                </a:cxn>
                <a:cxn ang="0">
                  <a:pos x="842" y="544"/>
                </a:cxn>
                <a:cxn ang="0">
                  <a:pos x="871" y="544"/>
                </a:cxn>
                <a:cxn ang="0">
                  <a:pos x="904" y="544"/>
                </a:cxn>
                <a:cxn ang="0">
                  <a:pos x="937" y="548"/>
                </a:cxn>
                <a:cxn ang="0">
                  <a:pos x="966" y="548"/>
                </a:cxn>
                <a:cxn ang="0">
                  <a:pos x="999" y="548"/>
                </a:cxn>
                <a:cxn ang="0">
                  <a:pos x="1032" y="548"/>
                </a:cxn>
                <a:cxn ang="0">
                  <a:pos x="1061" y="548"/>
                </a:cxn>
                <a:cxn ang="0">
                  <a:pos x="1095" y="548"/>
                </a:cxn>
                <a:cxn ang="0">
                  <a:pos x="1128" y="548"/>
                </a:cxn>
                <a:cxn ang="0">
                  <a:pos x="1157" y="548"/>
                </a:cxn>
                <a:cxn ang="0">
                  <a:pos x="1190" y="548"/>
                </a:cxn>
                <a:cxn ang="0">
                  <a:pos x="1223" y="544"/>
                </a:cxn>
                <a:cxn ang="0">
                  <a:pos x="1252" y="544"/>
                </a:cxn>
                <a:cxn ang="0">
                  <a:pos x="1285" y="537"/>
                </a:cxn>
                <a:cxn ang="0">
                  <a:pos x="1318" y="521"/>
                </a:cxn>
                <a:cxn ang="0">
                  <a:pos x="1347" y="490"/>
                </a:cxn>
                <a:cxn ang="0">
                  <a:pos x="1381" y="420"/>
                </a:cxn>
                <a:cxn ang="0">
                  <a:pos x="1414" y="284"/>
                </a:cxn>
              </a:cxnLst>
              <a:rect l="0" t="0" r="r" b="b"/>
              <a:pathLst>
                <a:path w="1414" h="548">
                  <a:moveTo>
                    <a:pt x="0" y="0"/>
                  </a:moveTo>
                  <a:lnTo>
                    <a:pt x="17" y="4"/>
                  </a:lnTo>
                  <a:lnTo>
                    <a:pt x="33" y="20"/>
                  </a:lnTo>
                  <a:lnTo>
                    <a:pt x="46" y="55"/>
                  </a:lnTo>
                  <a:lnTo>
                    <a:pt x="62" y="101"/>
                  </a:lnTo>
                  <a:lnTo>
                    <a:pt x="79" y="152"/>
                  </a:lnTo>
                  <a:lnTo>
                    <a:pt x="96" y="206"/>
                  </a:lnTo>
                  <a:lnTo>
                    <a:pt x="112" y="253"/>
                  </a:lnTo>
                  <a:lnTo>
                    <a:pt x="129" y="296"/>
                  </a:lnTo>
                  <a:lnTo>
                    <a:pt x="141" y="335"/>
                  </a:lnTo>
                  <a:lnTo>
                    <a:pt x="158" y="366"/>
                  </a:lnTo>
                  <a:lnTo>
                    <a:pt x="174" y="393"/>
                  </a:lnTo>
                  <a:lnTo>
                    <a:pt x="191" y="416"/>
                  </a:lnTo>
                  <a:lnTo>
                    <a:pt x="207" y="432"/>
                  </a:lnTo>
                  <a:lnTo>
                    <a:pt x="224" y="447"/>
                  </a:lnTo>
                  <a:lnTo>
                    <a:pt x="236" y="463"/>
                  </a:lnTo>
                  <a:lnTo>
                    <a:pt x="253" y="474"/>
                  </a:lnTo>
                  <a:lnTo>
                    <a:pt x="270" y="482"/>
                  </a:lnTo>
                  <a:lnTo>
                    <a:pt x="286" y="490"/>
                  </a:lnTo>
                  <a:lnTo>
                    <a:pt x="303" y="498"/>
                  </a:lnTo>
                  <a:lnTo>
                    <a:pt x="319" y="505"/>
                  </a:lnTo>
                  <a:lnTo>
                    <a:pt x="332" y="509"/>
                  </a:lnTo>
                  <a:lnTo>
                    <a:pt x="348" y="513"/>
                  </a:lnTo>
                  <a:lnTo>
                    <a:pt x="365" y="517"/>
                  </a:lnTo>
                  <a:lnTo>
                    <a:pt x="382" y="521"/>
                  </a:lnTo>
                  <a:lnTo>
                    <a:pt x="398" y="521"/>
                  </a:lnTo>
                  <a:lnTo>
                    <a:pt x="411" y="525"/>
                  </a:lnTo>
                  <a:lnTo>
                    <a:pt x="427" y="529"/>
                  </a:lnTo>
                  <a:lnTo>
                    <a:pt x="444" y="529"/>
                  </a:lnTo>
                  <a:lnTo>
                    <a:pt x="460" y="533"/>
                  </a:lnTo>
                  <a:lnTo>
                    <a:pt x="477" y="533"/>
                  </a:lnTo>
                  <a:lnTo>
                    <a:pt x="493" y="533"/>
                  </a:lnTo>
                  <a:lnTo>
                    <a:pt x="506" y="537"/>
                  </a:lnTo>
                  <a:lnTo>
                    <a:pt x="522" y="537"/>
                  </a:lnTo>
                  <a:lnTo>
                    <a:pt x="539" y="537"/>
                  </a:lnTo>
                  <a:lnTo>
                    <a:pt x="556" y="537"/>
                  </a:lnTo>
                  <a:lnTo>
                    <a:pt x="572" y="540"/>
                  </a:lnTo>
                  <a:lnTo>
                    <a:pt x="589" y="540"/>
                  </a:lnTo>
                  <a:lnTo>
                    <a:pt x="601" y="540"/>
                  </a:lnTo>
                  <a:lnTo>
                    <a:pt x="618" y="540"/>
                  </a:lnTo>
                  <a:lnTo>
                    <a:pt x="634" y="540"/>
                  </a:lnTo>
                  <a:lnTo>
                    <a:pt x="651" y="540"/>
                  </a:lnTo>
                  <a:lnTo>
                    <a:pt x="668" y="544"/>
                  </a:lnTo>
                  <a:lnTo>
                    <a:pt x="684" y="544"/>
                  </a:lnTo>
                  <a:lnTo>
                    <a:pt x="697" y="544"/>
                  </a:lnTo>
                  <a:lnTo>
                    <a:pt x="713" y="544"/>
                  </a:lnTo>
                  <a:lnTo>
                    <a:pt x="730" y="544"/>
                  </a:lnTo>
                  <a:lnTo>
                    <a:pt x="746" y="544"/>
                  </a:lnTo>
                  <a:lnTo>
                    <a:pt x="763" y="544"/>
                  </a:lnTo>
                  <a:lnTo>
                    <a:pt x="775" y="544"/>
                  </a:lnTo>
                  <a:lnTo>
                    <a:pt x="792" y="544"/>
                  </a:lnTo>
                  <a:lnTo>
                    <a:pt x="808" y="544"/>
                  </a:lnTo>
                  <a:lnTo>
                    <a:pt x="825" y="544"/>
                  </a:lnTo>
                  <a:lnTo>
                    <a:pt x="842" y="544"/>
                  </a:lnTo>
                  <a:lnTo>
                    <a:pt x="858" y="544"/>
                  </a:lnTo>
                  <a:lnTo>
                    <a:pt x="871" y="544"/>
                  </a:lnTo>
                  <a:lnTo>
                    <a:pt x="887" y="544"/>
                  </a:lnTo>
                  <a:lnTo>
                    <a:pt x="904" y="544"/>
                  </a:lnTo>
                  <a:lnTo>
                    <a:pt x="920" y="544"/>
                  </a:lnTo>
                  <a:lnTo>
                    <a:pt x="937" y="548"/>
                  </a:lnTo>
                  <a:lnTo>
                    <a:pt x="954" y="548"/>
                  </a:lnTo>
                  <a:lnTo>
                    <a:pt x="966" y="548"/>
                  </a:lnTo>
                  <a:lnTo>
                    <a:pt x="983" y="548"/>
                  </a:lnTo>
                  <a:lnTo>
                    <a:pt x="999" y="548"/>
                  </a:lnTo>
                  <a:lnTo>
                    <a:pt x="1016" y="548"/>
                  </a:lnTo>
                  <a:lnTo>
                    <a:pt x="1032" y="548"/>
                  </a:lnTo>
                  <a:lnTo>
                    <a:pt x="1049" y="548"/>
                  </a:lnTo>
                  <a:lnTo>
                    <a:pt x="1061" y="548"/>
                  </a:lnTo>
                  <a:lnTo>
                    <a:pt x="1078" y="548"/>
                  </a:lnTo>
                  <a:lnTo>
                    <a:pt x="1095" y="548"/>
                  </a:lnTo>
                  <a:lnTo>
                    <a:pt x="1111" y="548"/>
                  </a:lnTo>
                  <a:lnTo>
                    <a:pt x="1128" y="548"/>
                  </a:lnTo>
                  <a:lnTo>
                    <a:pt x="1140" y="548"/>
                  </a:lnTo>
                  <a:lnTo>
                    <a:pt x="1157" y="548"/>
                  </a:lnTo>
                  <a:lnTo>
                    <a:pt x="1173" y="548"/>
                  </a:lnTo>
                  <a:lnTo>
                    <a:pt x="1190" y="548"/>
                  </a:lnTo>
                  <a:lnTo>
                    <a:pt x="1206" y="544"/>
                  </a:lnTo>
                  <a:lnTo>
                    <a:pt x="1223" y="544"/>
                  </a:lnTo>
                  <a:lnTo>
                    <a:pt x="1235" y="544"/>
                  </a:lnTo>
                  <a:lnTo>
                    <a:pt x="1252" y="544"/>
                  </a:lnTo>
                  <a:lnTo>
                    <a:pt x="1269" y="540"/>
                  </a:lnTo>
                  <a:lnTo>
                    <a:pt x="1285" y="537"/>
                  </a:lnTo>
                  <a:lnTo>
                    <a:pt x="1302" y="533"/>
                  </a:lnTo>
                  <a:lnTo>
                    <a:pt x="1318" y="521"/>
                  </a:lnTo>
                  <a:lnTo>
                    <a:pt x="1331" y="509"/>
                  </a:lnTo>
                  <a:lnTo>
                    <a:pt x="1347" y="490"/>
                  </a:lnTo>
                  <a:lnTo>
                    <a:pt x="1364" y="463"/>
                  </a:lnTo>
                  <a:lnTo>
                    <a:pt x="1381" y="420"/>
                  </a:lnTo>
                  <a:lnTo>
                    <a:pt x="1397" y="366"/>
                  </a:lnTo>
                  <a:lnTo>
                    <a:pt x="1414" y="284"/>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3447" name="Rectangle 375"/>
            <p:cNvSpPr>
              <a:spLocks noChangeArrowheads="1"/>
            </p:cNvSpPr>
            <p:nvPr/>
          </p:nvSpPr>
          <p:spPr bwMode="auto">
            <a:xfrm rot="16200000">
              <a:off x="-286878" y="2167720"/>
              <a:ext cx="1808206" cy="18466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Helvetica" charset="0"/>
                  <a:cs typeface="Arial" pitchFamily="34" charset="0"/>
                </a:rPr>
                <a:t>Probability of Collision</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3448" name="Rectangle 376"/>
            <p:cNvSpPr>
              <a:spLocks noChangeArrowheads="1"/>
            </p:cNvSpPr>
            <p:nvPr/>
          </p:nvSpPr>
          <p:spPr bwMode="auto">
            <a:xfrm>
              <a:off x="986279" y="3335274"/>
              <a:ext cx="43282"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Helvetica" charset="0"/>
                  <a:cs typeface="Arial" pitchFamily="34" charset="0"/>
                </a:rPr>
                <a:t> </a:t>
              </a: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466" name="Rectangle 394"/>
            <p:cNvSpPr>
              <a:spLocks noChangeArrowheads="1"/>
            </p:cNvSpPr>
            <p:nvPr/>
          </p:nvSpPr>
          <p:spPr bwMode="auto">
            <a:xfrm>
              <a:off x="1615392" y="2357959"/>
              <a:ext cx="269304" cy="184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0000"/>
                  </a:solidFill>
                  <a:effectLst/>
                  <a:latin typeface="Helvetica" charset="0"/>
                  <a:cs typeface="Arial" pitchFamily="34" charset="0"/>
                </a:rPr>
                <a:t>d=4</a:t>
              </a:r>
              <a:endParaRPr kumimoji="0" lang="en-US" sz="4400" b="1" i="0" u="none" strike="noStrike" cap="none" normalizeH="0" baseline="0" dirty="0" smtClean="0">
                <a:ln>
                  <a:noFill/>
                </a:ln>
                <a:solidFill>
                  <a:srgbClr val="FF0000"/>
                </a:solidFill>
                <a:effectLst/>
                <a:latin typeface="Arial" pitchFamily="34" charset="0"/>
                <a:cs typeface="Arial" pitchFamily="34" charset="0"/>
              </a:endParaRPr>
            </a:p>
          </p:txBody>
        </p:sp>
        <p:sp>
          <p:nvSpPr>
            <p:cNvPr id="201" name="Rectangle 394"/>
            <p:cNvSpPr>
              <a:spLocks noChangeArrowheads="1"/>
            </p:cNvSpPr>
            <p:nvPr/>
          </p:nvSpPr>
          <p:spPr bwMode="auto">
            <a:xfrm>
              <a:off x="7524085" y="2802874"/>
              <a:ext cx="1601400" cy="18466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Helvetica" charset="0"/>
                  <a:cs typeface="Arial" pitchFamily="34" charset="0"/>
                </a:rPr>
                <a:t>Sample motif with d = 4</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202" name="Group 125"/>
            <p:cNvGrpSpPr/>
            <p:nvPr/>
          </p:nvGrpSpPr>
          <p:grpSpPr>
            <a:xfrm>
              <a:off x="7769980" y="1842091"/>
              <a:ext cx="1310919" cy="944324"/>
              <a:chOff x="11199870" y="998065"/>
              <a:chExt cx="1902399" cy="1209677"/>
            </a:xfrm>
          </p:grpSpPr>
          <p:pic>
            <p:nvPicPr>
              <p:cNvPr id="215" name="Picture 24"/>
              <p:cNvPicPr>
                <a:picLocks noChangeAspect="1" noChangeArrowheads="1"/>
              </p:cNvPicPr>
              <p:nvPr/>
            </p:nvPicPr>
            <p:blipFill>
              <a:blip r:embed="rId3" cstate="print"/>
              <a:srcRect/>
              <a:stretch>
                <a:fillRect/>
              </a:stretch>
            </p:blipFill>
            <p:spPr bwMode="auto">
              <a:xfrm>
                <a:off x="11199870" y="998065"/>
                <a:ext cx="904876" cy="1209675"/>
              </a:xfrm>
              <a:prstGeom prst="rect">
                <a:avLst/>
              </a:prstGeom>
              <a:noFill/>
              <a:ln w="9525">
                <a:solidFill>
                  <a:schemeClr val="bg1">
                    <a:lumMod val="75000"/>
                  </a:schemeClr>
                </a:solidFill>
                <a:miter lim="800000"/>
                <a:headEnd/>
                <a:tailEnd/>
              </a:ln>
              <a:effectLst/>
            </p:spPr>
          </p:pic>
          <p:pic>
            <p:nvPicPr>
              <p:cNvPr id="216" name="Picture 25"/>
              <p:cNvPicPr>
                <a:picLocks noChangeAspect="1" noChangeArrowheads="1"/>
              </p:cNvPicPr>
              <p:nvPr/>
            </p:nvPicPr>
            <p:blipFill>
              <a:blip r:embed="rId4" cstate="print"/>
              <a:srcRect/>
              <a:stretch>
                <a:fillRect/>
              </a:stretch>
            </p:blipFill>
            <p:spPr bwMode="auto">
              <a:xfrm>
                <a:off x="12197395" y="998067"/>
                <a:ext cx="904874" cy="1209675"/>
              </a:xfrm>
              <a:prstGeom prst="rect">
                <a:avLst/>
              </a:prstGeom>
              <a:noFill/>
              <a:ln w="9525">
                <a:solidFill>
                  <a:schemeClr val="bg1">
                    <a:lumMod val="75000"/>
                  </a:schemeClr>
                </a:solidFill>
                <a:miter lim="800000"/>
                <a:headEnd/>
                <a:tailEnd/>
              </a:ln>
              <a:effectLst/>
            </p:spPr>
          </p:pic>
        </p:grpSp>
        <p:sp>
          <p:nvSpPr>
            <p:cNvPr id="205" name="Rectangle 276"/>
            <p:cNvSpPr>
              <a:spLocks noChangeArrowheads="1"/>
            </p:cNvSpPr>
            <p:nvPr/>
          </p:nvSpPr>
          <p:spPr bwMode="auto">
            <a:xfrm>
              <a:off x="6035750" y="1413802"/>
              <a:ext cx="1392148" cy="5539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200" dirty="0" smtClean="0">
                  <a:solidFill>
                    <a:srgbClr val="000000"/>
                  </a:solidFill>
                  <a:latin typeface="Helvetica" charset="0"/>
                  <a:cs typeface="Arial" pitchFamily="34" charset="0"/>
                </a:rPr>
                <a:t>Time taken </a:t>
              </a:r>
            </a:p>
            <a:p>
              <a:pPr marL="0" marR="0" lvl="0" indent="0" algn="ctr" defTabSz="914400" rtl="0" eaLnBrk="1" fontAlgn="base" latinLnBrk="0" hangingPunct="1">
                <a:lnSpc>
                  <a:spcPct val="100000"/>
                </a:lnSpc>
                <a:spcBef>
                  <a:spcPct val="0"/>
                </a:spcBef>
                <a:spcAft>
                  <a:spcPct val="0"/>
                </a:spcAft>
                <a:buClrTx/>
                <a:buSzTx/>
                <a:buFontTx/>
                <a:buNone/>
                <a:tabLst/>
              </a:pPr>
              <a:r>
                <a:rPr lang="en-US" sz="1200" dirty="0" smtClean="0">
                  <a:solidFill>
                    <a:srgbClr val="000000"/>
                  </a:solidFill>
                  <a:latin typeface="Helvetica" charset="0"/>
                  <a:cs typeface="Arial" pitchFamily="34" charset="0"/>
                </a:rPr>
                <a:t>equivalent to</a:t>
              </a:r>
            </a:p>
            <a:p>
              <a:pPr marL="0" marR="0" lvl="0" indent="0" algn="ctr" defTabSz="914400" rtl="0" eaLnBrk="1" fontAlgn="base" latinLnBrk="0" hangingPunct="1">
                <a:lnSpc>
                  <a:spcPct val="100000"/>
                </a:lnSpc>
                <a:spcBef>
                  <a:spcPct val="0"/>
                </a:spcBef>
                <a:spcAft>
                  <a:spcPct val="0"/>
                </a:spcAft>
                <a:buClrTx/>
                <a:buSzTx/>
                <a:buFontTx/>
                <a:buNone/>
                <a:tabLst/>
              </a:pPr>
              <a:r>
                <a:rPr lang="en-US" sz="1200" dirty="0" smtClean="0">
                  <a:solidFill>
                    <a:srgbClr val="000000"/>
                  </a:solidFill>
                  <a:latin typeface="Helvetica" charset="0"/>
                  <a:cs typeface="Arial" pitchFamily="34" charset="0"/>
                </a:rPr>
                <a:t>brute force search</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06" name="Straight Connector 205"/>
            <p:cNvCxnSpPr/>
            <p:nvPr/>
          </p:nvCxnSpPr>
          <p:spPr bwMode="auto">
            <a:xfrm>
              <a:off x="1128368" y="1404955"/>
              <a:ext cx="5194856" cy="0"/>
            </a:xfrm>
            <a:prstGeom prst="line">
              <a:avLst/>
            </a:prstGeom>
            <a:solidFill>
              <a:schemeClr val="accent1"/>
            </a:solidFill>
            <a:ln w="6350" cap="flat" cmpd="sng" algn="ctr">
              <a:solidFill>
                <a:schemeClr val="bg1">
                  <a:lumMod val="65000"/>
                </a:schemeClr>
              </a:solidFill>
              <a:prstDash val="solid"/>
              <a:round/>
              <a:headEnd type="none" w="med" len="med"/>
              <a:tailEnd type="none" w="med" len="med"/>
            </a:ln>
            <a:effectLst/>
          </p:spPr>
        </p:cxnSp>
        <p:sp>
          <p:nvSpPr>
            <p:cNvPr id="208" name="Rectangle 276"/>
            <p:cNvSpPr>
              <a:spLocks noChangeArrowheads="1"/>
            </p:cNvSpPr>
            <p:nvPr/>
          </p:nvSpPr>
          <p:spPr bwMode="auto">
            <a:xfrm>
              <a:off x="5904585" y="2675783"/>
              <a:ext cx="1345431" cy="6038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200" dirty="0" smtClean="0">
                  <a:solidFill>
                    <a:srgbClr val="000000"/>
                  </a:solidFill>
                  <a:latin typeface="Helvetica" charset="0"/>
                  <a:cs typeface="Arial" pitchFamily="34" charset="0"/>
                </a:rPr>
                <a:t>Time taken </a:t>
              </a:r>
            </a:p>
            <a:p>
              <a:pPr marL="0" marR="0" lvl="0" indent="0" algn="ctr" defTabSz="914400" rtl="0" eaLnBrk="1" fontAlgn="base" latinLnBrk="0" hangingPunct="1">
                <a:lnSpc>
                  <a:spcPct val="100000"/>
                </a:lnSpc>
                <a:spcBef>
                  <a:spcPct val="0"/>
                </a:spcBef>
                <a:spcAft>
                  <a:spcPct val="0"/>
                </a:spcAft>
                <a:buClrTx/>
                <a:buSzTx/>
                <a:buFontTx/>
                <a:buNone/>
                <a:tabLst/>
              </a:pPr>
              <a:r>
                <a:rPr lang="en-US" sz="1200" dirty="0" smtClean="0">
                  <a:solidFill>
                    <a:srgbClr val="000000"/>
                  </a:solidFill>
                  <a:latin typeface="Helvetica" charset="0"/>
                  <a:cs typeface="Arial" pitchFamily="34" charset="0"/>
                </a:rPr>
                <a:t>equivalent to</a:t>
              </a:r>
            </a:p>
            <a:p>
              <a:pPr marL="0" marR="0" lvl="0" indent="0" algn="ctr" defTabSz="914400" rtl="0" eaLnBrk="1" fontAlgn="base" latinLnBrk="0" hangingPunct="1">
                <a:lnSpc>
                  <a:spcPct val="100000"/>
                </a:lnSpc>
                <a:spcBef>
                  <a:spcPct val="0"/>
                </a:spcBef>
                <a:spcAft>
                  <a:spcPct val="0"/>
                </a:spcAft>
                <a:buClrTx/>
                <a:buSzTx/>
                <a:buFontTx/>
                <a:buNone/>
                <a:tabLst/>
              </a:pPr>
              <a:r>
                <a:rPr lang="en-US" sz="1200" dirty="0" smtClean="0">
                  <a:solidFill>
                    <a:srgbClr val="000000"/>
                  </a:solidFill>
                  <a:latin typeface="Helvetica" charset="0"/>
                  <a:cs typeface="Arial" pitchFamily="34" charset="0"/>
                </a:rPr>
                <a:t>linear search</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09" name="Straight Arrow Connector 208"/>
            <p:cNvCxnSpPr/>
            <p:nvPr/>
          </p:nvCxnSpPr>
          <p:spPr bwMode="auto">
            <a:xfrm rot="10800000">
              <a:off x="5674932" y="1466378"/>
              <a:ext cx="336358" cy="285786"/>
            </a:xfrm>
            <a:prstGeom prst="straightConnector1">
              <a:avLst/>
            </a:prstGeom>
            <a:solidFill>
              <a:schemeClr val="accent1"/>
            </a:solidFill>
            <a:ln w="9525" cap="flat" cmpd="sng" algn="ctr">
              <a:solidFill>
                <a:schemeClr val="tx1"/>
              </a:solidFill>
              <a:prstDash val="solid"/>
              <a:round/>
              <a:headEnd type="none" w="med" len="med"/>
              <a:tailEnd type="stealth"/>
            </a:ln>
            <a:effectLst/>
          </p:spPr>
        </p:cxnSp>
        <p:cxnSp>
          <p:nvCxnSpPr>
            <p:cNvPr id="210" name="Straight Arrow Connector 209"/>
            <p:cNvCxnSpPr/>
            <p:nvPr/>
          </p:nvCxnSpPr>
          <p:spPr bwMode="auto">
            <a:xfrm rot="10800000" flipV="1">
              <a:off x="5687693" y="3028439"/>
              <a:ext cx="261615" cy="275202"/>
            </a:xfrm>
            <a:prstGeom prst="straightConnector1">
              <a:avLst/>
            </a:prstGeom>
            <a:solidFill>
              <a:schemeClr val="accent1"/>
            </a:solidFill>
            <a:ln w="9525" cap="flat" cmpd="sng" algn="ctr">
              <a:solidFill>
                <a:schemeClr val="tx1"/>
              </a:solidFill>
              <a:prstDash val="solid"/>
              <a:round/>
              <a:headEnd type="none" w="med" len="med"/>
              <a:tailEnd type="stealth"/>
            </a:ln>
            <a:effectLst/>
          </p:spPr>
        </p:cxnSp>
        <p:cxnSp>
          <p:nvCxnSpPr>
            <p:cNvPr id="124" name="Straight Arrow Connector 123"/>
            <p:cNvCxnSpPr/>
            <p:nvPr/>
          </p:nvCxnSpPr>
          <p:spPr>
            <a:xfrm>
              <a:off x="3140220" y="3181908"/>
              <a:ext cx="1920153" cy="9135"/>
            </a:xfrm>
            <a:prstGeom prst="straightConnector1">
              <a:avLst/>
            </a:prstGeom>
            <a:ln>
              <a:solidFill>
                <a:srgbClr val="7030A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35" name="TextBox 134"/>
            <p:cNvSpPr txBox="1"/>
            <p:nvPr/>
          </p:nvSpPr>
          <p:spPr>
            <a:xfrm>
              <a:off x="3293352" y="2793795"/>
              <a:ext cx="1761010" cy="335499"/>
            </a:xfrm>
            <a:prstGeom prst="rect">
              <a:avLst/>
            </a:prstGeom>
            <a:noFill/>
          </p:spPr>
          <p:txBody>
            <a:bodyPr wrap="square" rtlCol="0">
              <a:spAutoFit/>
            </a:bodyPr>
            <a:lstStyle/>
            <a:p>
              <a:r>
                <a:rPr lang="en-US" sz="1400" dirty="0" smtClean="0">
                  <a:solidFill>
                    <a:srgbClr val="7030A0"/>
                  </a:solidFill>
                </a:rPr>
                <a:t>good parameter</a:t>
              </a:r>
              <a:endParaRPr lang="en-US" sz="1400" dirty="0">
                <a:solidFill>
                  <a:srgbClr val="7030A0"/>
                </a:solidFill>
              </a:endParaRPr>
            </a:p>
          </p:txBody>
        </p:sp>
      </p:grpSp>
      <p:sp>
        <p:nvSpPr>
          <p:cNvPr id="123" name="Slide Number Placeholder 122"/>
          <p:cNvSpPr>
            <a:spLocks noGrp="1"/>
          </p:cNvSpPr>
          <p:nvPr>
            <p:ph type="sldNum" sz="quarter" idx="12"/>
          </p:nvPr>
        </p:nvSpPr>
        <p:spPr>
          <a:xfrm>
            <a:off x="8129016" y="5941314"/>
            <a:ext cx="609600" cy="521208"/>
          </a:xfrm>
        </p:spPr>
        <p:txBody>
          <a:bodyPr/>
          <a:lstStyle/>
          <a:p>
            <a:fld id="{2D63B8C5-3510-46A3-A367-588D93808B4C}" type="slidenum">
              <a:rPr lang="en-US" smtClean="0"/>
              <a:pPr/>
              <a:t>24</a:t>
            </a:fld>
            <a:endParaRPr lang="en-US"/>
          </a:p>
        </p:txBody>
      </p:sp>
      <p:sp>
        <p:nvSpPr>
          <p:cNvPr id="126" name="TextBox 125"/>
          <p:cNvSpPr txBox="1"/>
          <p:nvPr/>
        </p:nvSpPr>
        <p:spPr>
          <a:xfrm>
            <a:off x="414027" y="753232"/>
            <a:ext cx="8214108" cy="707886"/>
          </a:xfrm>
          <a:prstGeom prst="rect">
            <a:avLst/>
          </a:prstGeom>
          <a:noFill/>
        </p:spPr>
        <p:txBody>
          <a:bodyPr wrap="none" rtlCol="0">
            <a:spAutoFit/>
          </a:bodyPr>
          <a:lstStyle/>
          <a:p>
            <a:r>
              <a:rPr lang="en-US" sz="2000" dirty="0" smtClean="0"/>
              <a:t>It is possible to allow the algorithm to set parameters automatically</a:t>
            </a:r>
          </a:p>
          <a:p>
            <a:r>
              <a:rPr lang="en-US" sz="2000" dirty="0" smtClean="0"/>
              <a:t>and guarantee that the motif can be found with 99% confidence</a:t>
            </a:r>
            <a:r>
              <a:rPr lang="en-US" dirty="0" smtClean="0"/>
              <a:t>.</a:t>
            </a:r>
            <a:endParaRPr lang="en-US"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dirty="0" smtClean="0"/>
              <a:t>Limitation</a:t>
            </a:r>
            <a:endParaRPr lang="en-US" dirty="0"/>
          </a:p>
        </p:txBody>
      </p:sp>
      <p:sp>
        <p:nvSpPr>
          <p:cNvPr id="3" name="Content Placeholder 2"/>
          <p:cNvSpPr>
            <a:spLocks noGrp="1"/>
          </p:cNvSpPr>
          <p:nvPr>
            <p:ph sz="quarter" idx="1"/>
          </p:nvPr>
        </p:nvSpPr>
        <p:spPr>
          <a:xfrm>
            <a:off x="457200" y="1143000"/>
            <a:ext cx="7924800" cy="5330952"/>
          </a:xfrm>
        </p:spPr>
        <p:txBody>
          <a:bodyPr>
            <a:normAutofit/>
          </a:bodyPr>
          <a:lstStyle/>
          <a:p>
            <a:r>
              <a:rPr lang="en-US" dirty="0" smtClean="0"/>
              <a:t>Limited scale invariance</a:t>
            </a:r>
            <a:r>
              <a:rPr lang="en-US" sz="1800" dirty="0" smtClean="0"/>
              <a:t> (</a:t>
            </a:r>
            <a:r>
              <a:rPr lang="en-US" sz="1800" dirty="0" err="1" smtClean="0"/>
              <a:t>downsampling</a:t>
            </a:r>
            <a:r>
              <a:rPr lang="en-US" sz="1800" dirty="0" smtClean="0"/>
              <a:t> gives us this).</a:t>
            </a:r>
          </a:p>
          <a:p>
            <a:endParaRPr lang="en-US" dirty="0" smtClean="0"/>
          </a:p>
          <a:p>
            <a:r>
              <a:rPr lang="en-US" dirty="0" smtClean="0"/>
              <a:t>No rotation invariance.</a:t>
            </a:r>
          </a:p>
          <a:p>
            <a:endParaRPr lang="en-US" dirty="0" smtClean="0"/>
          </a:p>
          <a:p>
            <a:r>
              <a:rPr lang="en-US" dirty="0" smtClean="0"/>
              <a:t>GHT distance is used as a distance measure.</a:t>
            </a:r>
          </a:p>
          <a:p>
            <a:endParaRPr lang="en-US" smtClean="0"/>
          </a:p>
          <a:p>
            <a:r>
              <a:rPr lang="en-US" smtClean="0"/>
              <a:t>Require </a:t>
            </a:r>
            <a:r>
              <a:rPr lang="en-US" dirty="0" smtClean="0"/>
              <a:t>several parameters from user.</a:t>
            </a:r>
          </a:p>
          <a:p>
            <a:pPr lvl="1"/>
            <a:r>
              <a:rPr lang="en-US" dirty="0" smtClean="0"/>
              <a:t>Parameters can be learned if user can provide some annotation.</a:t>
            </a:r>
          </a:p>
          <a:p>
            <a:endParaRPr lang="en-US" dirty="0" smtClean="0"/>
          </a:p>
          <a:p>
            <a:endParaRPr lang="en-US" dirty="0" smtClean="0"/>
          </a:p>
        </p:txBody>
      </p:sp>
      <p:sp>
        <p:nvSpPr>
          <p:cNvPr id="5" name="Slide Number Placeholder 4"/>
          <p:cNvSpPr>
            <a:spLocks noGrp="1"/>
          </p:cNvSpPr>
          <p:nvPr>
            <p:ph type="sldNum" sz="quarter" idx="15"/>
          </p:nvPr>
        </p:nvSpPr>
        <p:spPr/>
        <p:txBody>
          <a:bodyPr/>
          <a:lstStyle/>
          <a:p>
            <a:fld id="{2D63B8C5-3510-46A3-A367-588D93808B4C}" type="slidenum">
              <a:rPr lang="en-US" smtClean="0"/>
              <a:pPr/>
              <a:t>25</a:t>
            </a:fld>
            <a:endParaRPr 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228600"/>
            <a:ext cx="7467600" cy="457200"/>
          </a:xfrm>
        </p:spPr>
        <p:txBody>
          <a:bodyPr>
            <a:normAutofit fontScale="90000"/>
          </a:bodyPr>
          <a:lstStyle/>
          <a:p>
            <a:r>
              <a:rPr lang="en-US" dirty="0" smtClean="0"/>
              <a:t>User Interface for our algorithm</a:t>
            </a:r>
            <a:endParaRPr lang="en-US" dirty="0"/>
          </a:p>
        </p:txBody>
      </p:sp>
      <p:sp>
        <p:nvSpPr>
          <p:cNvPr id="5" name="TextBox 4"/>
          <p:cNvSpPr txBox="1"/>
          <p:nvPr/>
        </p:nvSpPr>
        <p:spPr>
          <a:xfrm>
            <a:off x="2740152" y="6452092"/>
            <a:ext cx="3074881" cy="369332"/>
          </a:xfrm>
          <a:prstGeom prst="rect">
            <a:avLst/>
          </a:prstGeom>
          <a:noFill/>
        </p:spPr>
        <p:txBody>
          <a:bodyPr wrap="none" rtlCol="0">
            <a:spAutoFit/>
          </a:bodyPr>
          <a:lstStyle/>
          <a:p>
            <a:r>
              <a:rPr lang="en-US" dirty="0" smtClean="0"/>
              <a:t>Watch </a:t>
            </a:r>
            <a:r>
              <a:rPr lang="en-US" dirty="0" err="1" smtClean="0"/>
              <a:t>vdo</a:t>
            </a:r>
            <a:r>
              <a:rPr lang="en-US" dirty="0" smtClean="0"/>
              <a:t> demo for 30 sec.</a:t>
            </a:r>
            <a:endParaRPr lang="en-US" dirty="0"/>
          </a:p>
        </p:txBody>
      </p:sp>
      <p:sp>
        <p:nvSpPr>
          <p:cNvPr id="6" name="Slide Number Placeholder 5"/>
          <p:cNvSpPr>
            <a:spLocks noGrp="1"/>
          </p:cNvSpPr>
          <p:nvPr>
            <p:ph type="sldNum" sz="quarter" idx="15"/>
          </p:nvPr>
        </p:nvSpPr>
        <p:spPr/>
        <p:txBody>
          <a:bodyPr/>
          <a:lstStyle/>
          <a:p>
            <a:fld id="{2D63B8C5-3510-46A3-A367-588D93808B4C}" type="slidenum">
              <a:rPr lang="en-US" smtClean="0"/>
              <a:pPr/>
              <a:t>26</a:t>
            </a:fld>
            <a:endParaRPr lang="en-US"/>
          </a:p>
        </p:txBody>
      </p:sp>
      <p:pic>
        <p:nvPicPr>
          <p:cNvPr id="2051" name="Picture 3"/>
          <p:cNvPicPr>
            <a:picLocks noChangeAspect="1" noChangeArrowheads="1"/>
          </p:cNvPicPr>
          <p:nvPr/>
        </p:nvPicPr>
        <p:blipFill>
          <a:blip r:embed="rId2"/>
          <a:srcRect/>
          <a:stretch>
            <a:fillRect/>
          </a:stretch>
        </p:blipFill>
        <p:spPr bwMode="auto">
          <a:xfrm>
            <a:off x="258475" y="812222"/>
            <a:ext cx="8543925" cy="55245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pproxMotif_UI62_30sec.avi">
            <a:hlinkClick r:id="" action="ppaction://media"/>
          </p:cNvPr>
          <p:cNvPicPr>
            <a:picLocks noRot="1" noChangeAspect="1"/>
          </p:cNvPicPr>
          <p:nvPr>
            <a:videoFile r:link="rId1"/>
          </p:nvPr>
        </p:nvPicPr>
        <p:blipFill>
          <a:blip r:embed="rId3"/>
          <a:stretch>
            <a:fillRect/>
          </a:stretch>
        </p:blipFill>
        <p:spPr>
          <a:xfrm>
            <a:off x="0" y="191955"/>
            <a:ext cx="9144000" cy="6666046"/>
          </a:xfrm>
          <a:prstGeom prst="rect">
            <a:avLst/>
          </a:prstGeo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0" y="2743200"/>
            <a:ext cx="7696200" cy="923330"/>
          </a:xfrm>
          <a:prstGeom prst="rect">
            <a:avLst/>
          </a:prstGeom>
          <a:noFill/>
        </p:spPr>
        <p:txBody>
          <a:bodyPr wrap="square" lIns="91440" tIns="45720" rIns="91440" bIns="45720">
            <a:spAutoFit/>
          </a:bodyPr>
          <a:lstStyle/>
          <a:p>
            <a:pPr algn="ctr"/>
            <a:r>
              <a:rPr lang="en-US"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Extended Motifs</a:t>
            </a:r>
            <a:endPar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6" name="Slide Number Placeholder 5"/>
          <p:cNvSpPr>
            <a:spLocks noGrp="1"/>
          </p:cNvSpPr>
          <p:nvPr>
            <p:ph type="sldNum" sz="quarter" idx="15"/>
          </p:nvPr>
        </p:nvSpPr>
        <p:spPr/>
        <p:txBody>
          <a:bodyPr/>
          <a:lstStyle/>
          <a:p>
            <a:fld id="{2D63B8C5-3510-46A3-A367-588D93808B4C}" type="slidenum">
              <a:rPr lang="en-US" smtClean="0"/>
              <a:pPr/>
              <a:t>28</a:t>
            </a:fld>
            <a:endParaRPr lang="en-US"/>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dirty="0" smtClean="0"/>
              <a:t>Extended Motifs</a:t>
            </a:r>
            <a:endParaRPr lang="en-US" dirty="0"/>
          </a:p>
        </p:txBody>
      </p:sp>
      <p:sp>
        <p:nvSpPr>
          <p:cNvPr id="3" name="Content Placeholder 2"/>
          <p:cNvSpPr>
            <a:spLocks noGrp="1"/>
          </p:cNvSpPr>
          <p:nvPr>
            <p:ph sz="quarter" idx="1"/>
          </p:nvPr>
        </p:nvSpPr>
        <p:spPr>
          <a:xfrm>
            <a:off x="457200" y="1219200"/>
            <a:ext cx="7467600" cy="4873752"/>
          </a:xfrm>
        </p:spPr>
        <p:txBody>
          <a:bodyPr/>
          <a:lstStyle/>
          <a:p>
            <a:r>
              <a:rPr lang="en-US" dirty="0" smtClean="0"/>
              <a:t>In previous work, all motifs are in the same size defined by user.</a:t>
            </a:r>
          </a:p>
          <a:p>
            <a:r>
              <a:rPr lang="en-US" dirty="0" smtClean="0"/>
              <a:t>Many times we can find the small repeated pattern in book. If we grow them, we may find the bigger and more interesting motifs.</a:t>
            </a:r>
            <a:endParaRPr lang="en-US" dirty="0"/>
          </a:p>
        </p:txBody>
      </p:sp>
      <p:grpSp>
        <p:nvGrpSpPr>
          <p:cNvPr id="5" name="Group 5"/>
          <p:cNvGrpSpPr/>
          <p:nvPr/>
        </p:nvGrpSpPr>
        <p:grpSpPr>
          <a:xfrm>
            <a:off x="4419600" y="3733800"/>
            <a:ext cx="3633787" cy="1547812"/>
            <a:chOff x="4062413" y="3024188"/>
            <a:chExt cx="2232067" cy="809625"/>
          </a:xfrm>
        </p:grpSpPr>
        <p:pic>
          <p:nvPicPr>
            <p:cNvPr id="7" name="Picture 2"/>
            <p:cNvPicPr>
              <a:picLocks noChangeAspect="1" noChangeArrowheads="1"/>
            </p:cNvPicPr>
            <p:nvPr/>
          </p:nvPicPr>
          <p:blipFill>
            <a:blip r:embed="rId2" cstate="print"/>
            <a:srcRect/>
            <a:stretch>
              <a:fillRect/>
            </a:stretch>
          </p:blipFill>
          <p:spPr bwMode="auto">
            <a:xfrm>
              <a:off x="4062413" y="3024188"/>
              <a:ext cx="1019175" cy="809625"/>
            </a:xfrm>
            <a:prstGeom prst="rect">
              <a:avLst/>
            </a:prstGeom>
            <a:noFill/>
            <a:ln w="9525">
              <a:noFill/>
              <a:miter lim="800000"/>
              <a:headEnd/>
              <a:tailEnd/>
            </a:ln>
          </p:spPr>
        </p:pic>
        <p:pic>
          <p:nvPicPr>
            <p:cNvPr id="8" name="Picture 3"/>
            <p:cNvPicPr>
              <a:picLocks noChangeAspect="1" noChangeArrowheads="1"/>
            </p:cNvPicPr>
            <p:nvPr/>
          </p:nvPicPr>
          <p:blipFill>
            <a:blip r:embed="rId3" cstate="print"/>
            <a:srcRect/>
            <a:stretch>
              <a:fillRect/>
            </a:stretch>
          </p:blipFill>
          <p:spPr bwMode="auto">
            <a:xfrm>
              <a:off x="5334000" y="3048000"/>
              <a:ext cx="960480" cy="781050"/>
            </a:xfrm>
            <a:prstGeom prst="rect">
              <a:avLst/>
            </a:prstGeom>
            <a:noFill/>
            <a:ln w="9525">
              <a:noFill/>
              <a:miter lim="800000"/>
              <a:headEnd/>
              <a:tailEnd/>
            </a:ln>
          </p:spPr>
        </p:pic>
      </p:grpSp>
      <p:pic>
        <p:nvPicPr>
          <p:cNvPr id="9" name="Picture 4"/>
          <p:cNvPicPr>
            <a:picLocks noChangeAspect="1" noChangeArrowheads="1"/>
          </p:cNvPicPr>
          <p:nvPr/>
        </p:nvPicPr>
        <p:blipFill>
          <a:blip r:embed="rId4" cstate="print"/>
          <a:srcRect/>
          <a:stretch>
            <a:fillRect/>
          </a:stretch>
        </p:blipFill>
        <p:spPr bwMode="auto">
          <a:xfrm>
            <a:off x="228600" y="5181600"/>
            <a:ext cx="1386840" cy="1066800"/>
          </a:xfrm>
          <a:prstGeom prst="rect">
            <a:avLst/>
          </a:prstGeom>
          <a:noFill/>
          <a:ln w="9525">
            <a:noFill/>
            <a:miter lim="800000"/>
            <a:headEnd/>
            <a:tailEnd/>
          </a:ln>
        </p:spPr>
      </p:pic>
      <p:pic>
        <p:nvPicPr>
          <p:cNvPr id="10" name="Picture 7"/>
          <p:cNvPicPr>
            <a:picLocks noChangeAspect="1" noChangeArrowheads="1"/>
          </p:cNvPicPr>
          <p:nvPr/>
        </p:nvPicPr>
        <p:blipFill>
          <a:blip r:embed="rId5" cstate="print"/>
          <a:srcRect/>
          <a:stretch>
            <a:fillRect/>
          </a:stretch>
        </p:blipFill>
        <p:spPr bwMode="auto">
          <a:xfrm>
            <a:off x="914400" y="3962400"/>
            <a:ext cx="2971800" cy="866775"/>
          </a:xfrm>
          <a:prstGeom prst="rect">
            <a:avLst/>
          </a:prstGeom>
          <a:noFill/>
          <a:ln w="9525">
            <a:noFill/>
            <a:miter lim="800000"/>
            <a:headEnd/>
            <a:tailEnd/>
          </a:ln>
        </p:spPr>
      </p:pic>
      <p:pic>
        <p:nvPicPr>
          <p:cNvPr id="7170" name="Picture 2"/>
          <p:cNvPicPr>
            <a:picLocks noChangeAspect="1" noChangeArrowheads="1"/>
          </p:cNvPicPr>
          <p:nvPr/>
        </p:nvPicPr>
        <p:blipFill>
          <a:blip r:embed="rId6" cstate="print"/>
          <a:srcRect/>
          <a:stretch>
            <a:fillRect/>
          </a:stretch>
        </p:blipFill>
        <p:spPr bwMode="auto">
          <a:xfrm>
            <a:off x="1752600" y="5410200"/>
            <a:ext cx="3111500" cy="878159"/>
          </a:xfrm>
          <a:prstGeom prst="rect">
            <a:avLst/>
          </a:prstGeom>
          <a:noFill/>
          <a:ln w="9525">
            <a:noFill/>
            <a:miter lim="800000"/>
            <a:headEnd/>
            <a:tailEnd/>
          </a:ln>
        </p:spPr>
      </p:pic>
      <p:pic>
        <p:nvPicPr>
          <p:cNvPr id="1027" name="Picture 3"/>
          <p:cNvPicPr>
            <a:picLocks noChangeAspect="1" noChangeArrowheads="1"/>
          </p:cNvPicPr>
          <p:nvPr/>
        </p:nvPicPr>
        <p:blipFill>
          <a:blip r:embed="rId7" cstate="print"/>
          <a:srcRect/>
          <a:stretch>
            <a:fillRect/>
          </a:stretch>
        </p:blipFill>
        <p:spPr bwMode="auto">
          <a:xfrm>
            <a:off x="5105400" y="5486400"/>
            <a:ext cx="2895600" cy="800100"/>
          </a:xfrm>
          <a:prstGeom prst="rect">
            <a:avLst/>
          </a:prstGeom>
          <a:noFill/>
          <a:ln w="9525">
            <a:noFill/>
            <a:miter lim="800000"/>
            <a:headEnd/>
            <a:tailEnd/>
          </a:ln>
          <a:effectLst/>
        </p:spPr>
      </p:pic>
      <p:sp>
        <p:nvSpPr>
          <p:cNvPr id="12" name="TextBox 11"/>
          <p:cNvSpPr txBox="1"/>
          <p:nvPr/>
        </p:nvSpPr>
        <p:spPr>
          <a:xfrm>
            <a:off x="2667000" y="6400800"/>
            <a:ext cx="3074881" cy="369332"/>
          </a:xfrm>
          <a:prstGeom prst="rect">
            <a:avLst/>
          </a:prstGeom>
          <a:noFill/>
        </p:spPr>
        <p:txBody>
          <a:bodyPr wrap="none" rtlCol="0">
            <a:spAutoFit/>
          </a:bodyPr>
          <a:lstStyle/>
          <a:p>
            <a:r>
              <a:rPr lang="en-US" dirty="0" smtClean="0"/>
              <a:t>Watch </a:t>
            </a:r>
            <a:r>
              <a:rPr lang="en-US" dirty="0" err="1" smtClean="0"/>
              <a:t>vdo</a:t>
            </a:r>
            <a:r>
              <a:rPr lang="en-US" dirty="0" smtClean="0"/>
              <a:t> demo for 30 sec.</a:t>
            </a:r>
            <a:endParaRPr lang="en-US" dirty="0"/>
          </a:p>
        </p:txBody>
      </p:sp>
      <p:sp>
        <p:nvSpPr>
          <p:cNvPr id="13" name="Slide Number Placeholder 12"/>
          <p:cNvSpPr>
            <a:spLocks noGrp="1"/>
          </p:cNvSpPr>
          <p:nvPr>
            <p:ph type="sldNum" sz="quarter" idx="15"/>
          </p:nvPr>
        </p:nvSpPr>
        <p:spPr/>
        <p:txBody>
          <a:bodyPr/>
          <a:lstStyle/>
          <a:p>
            <a:fld id="{2D63B8C5-3510-46A3-A367-588D93808B4C}" type="slidenum">
              <a:rPr lang="en-US" smtClean="0"/>
              <a:pPr/>
              <a:t>29</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8" presetClass="entr" presetSubtype="3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diamond(out)">
                                      <p:cBhvr>
                                        <p:cTn id="1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dirty="0" smtClean="0"/>
              <a:t>Problem Statement	</a:t>
            </a:r>
            <a:endParaRPr lang="en-US" dirty="0"/>
          </a:p>
        </p:txBody>
      </p:sp>
      <p:sp>
        <p:nvSpPr>
          <p:cNvPr id="3" name="Content Placeholder 2"/>
          <p:cNvSpPr>
            <a:spLocks noGrp="1"/>
          </p:cNvSpPr>
          <p:nvPr>
            <p:ph sz="quarter" idx="1"/>
          </p:nvPr>
        </p:nvSpPr>
        <p:spPr>
          <a:xfrm>
            <a:off x="457199" y="1222248"/>
            <a:ext cx="7916333" cy="5559552"/>
          </a:xfrm>
        </p:spPr>
        <p:txBody>
          <a:bodyPr/>
          <a:lstStyle/>
          <a:p>
            <a:r>
              <a:rPr lang="en-US" dirty="0" smtClean="0"/>
              <a:t>Given 2 books and user defined parameters (i.e. size of motifs), find similar patterns/figures between these books in reasonable amount of time.</a:t>
            </a:r>
            <a:endParaRPr lang="en-US" dirty="0"/>
          </a:p>
        </p:txBody>
      </p:sp>
      <p:grpSp>
        <p:nvGrpSpPr>
          <p:cNvPr id="19" name="Group 34"/>
          <p:cNvGrpSpPr/>
          <p:nvPr/>
        </p:nvGrpSpPr>
        <p:grpSpPr>
          <a:xfrm>
            <a:off x="2691384" y="3108198"/>
            <a:ext cx="1865410" cy="2356702"/>
            <a:chOff x="420590" y="2514600"/>
            <a:chExt cx="1865410" cy="2356702"/>
          </a:xfrm>
        </p:grpSpPr>
        <p:pic>
          <p:nvPicPr>
            <p:cNvPr id="29" name="Picture 2"/>
            <p:cNvPicPr>
              <a:picLocks noChangeAspect="1" noChangeArrowheads="1"/>
            </p:cNvPicPr>
            <p:nvPr/>
          </p:nvPicPr>
          <p:blipFill>
            <a:blip r:embed="rId2" cstate="print"/>
            <a:srcRect/>
            <a:stretch>
              <a:fillRect/>
            </a:stretch>
          </p:blipFill>
          <p:spPr bwMode="auto">
            <a:xfrm>
              <a:off x="420590" y="2514600"/>
              <a:ext cx="1332010" cy="1816659"/>
            </a:xfrm>
            <a:prstGeom prst="rect">
              <a:avLst/>
            </a:prstGeom>
            <a:noFill/>
            <a:ln w="9525">
              <a:solidFill>
                <a:srgbClr val="002060"/>
              </a:solidFill>
              <a:miter lim="800000"/>
              <a:headEnd/>
              <a:tailEnd/>
            </a:ln>
            <a:effectLst/>
          </p:spPr>
        </p:pic>
        <p:pic>
          <p:nvPicPr>
            <p:cNvPr id="5" name="Picture 2"/>
            <p:cNvPicPr>
              <a:picLocks noChangeAspect="1" noChangeArrowheads="1"/>
            </p:cNvPicPr>
            <p:nvPr/>
          </p:nvPicPr>
          <p:blipFill>
            <a:blip r:embed="rId3" cstate="print"/>
            <a:srcRect/>
            <a:stretch>
              <a:fillRect/>
            </a:stretch>
          </p:blipFill>
          <p:spPr bwMode="auto">
            <a:xfrm>
              <a:off x="685800" y="2743200"/>
              <a:ext cx="1295400" cy="1812157"/>
            </a:xfrm>
            <a:prstGeom prst="rect">
              <a:avLst/>
            </a:prstGeom>
            <a:noFill/>
            <a:ln w="9525">
              <a:solidFill>
                <a:srgbClr val="002060"/>
              </a:solid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914400" y="2971800"/>
              <a:ext cx="1371600" cy="1899502"/>
            </a:xfrm>
            <a:prstGeom prst="rect">
              <a:avLst/>
            </a:prstGeom>
            <a:noFill/>
            <a:ln w="9525">
              <a:solidFill>
                <a:srgbClr val="002060"/>
              </a:solidFill>
              <a:miter lim="800000"/>
              <a:headEnd/>
              <a:tailEnd/>
            </a:ln>
          </p:spPr>
        </p:pic>
      </p:grpSp>
      <p:grpSp>
        <p:nvGrpSpPr>
          <p:cNvPr id="20" name="Group 33"/>
          <p:cNvGrpSpPr/>
          <p:nvPr/>
        </p:nvGrpSpPr>
        <p:grpSpPr>
          <a:xfrm>
            <a:off x="5815584" y="3641598"/>
            <a:ext cx="2647950" cy="1295400"/>
            <a:chOff x="5295900" y="2590800"/>
            <a:chExt cx="3219450" cy="1524794"/>
          </a:xfrm>
        </p:grpSpPr>
        <p:grpSp>
          <p:nvGrpSpPr>
            <p:cNvPr id="21" name="Group 19"/>
            <p:cNvGrpSpPr/>
            <p:nvPr/>
          </p:nvGrpSpPr>
          <p:grpSpPr>
            <a:xfrm>
              <a:off x="5410200" y="2667000"/>
              <a:ext cx="3105150" cy="1430338"/>
              <a:chOff x="5105400" y="2455862"/>
              <a:chExt cx="3638550" cy="1982788"/>
            </a:xfrm>
          </p:grpSpPr>
          <p:pic>
            <p:nvPicPr>
              <p:cNvPr id="7" name="Picture 16"/>
              <p:cNvPicPr>
                <a:picLocks noChangeAspect="1" noChangeArrowheads="1"/>
              </p:cNvPicPr>
              <p:nvPr/>
            </p:nvPicPr>
            <p:blipFill>
              <a:blip r:embed="rId5" cstate="print"/>
              <a:srcRect/>
              <a:stretch>
                <a:fillRect/>
              </a:stretch>
            </p:blipFill>
            <p:spPr bwMode="auto">
              <a:xfrm>
                <a:off x="8086725" y="2584450"/>
                <a:ext cx="657225" cy="838200"/>
              </a:xfrm>
              <a:prstGeom prst="rect">
                <a:avLst/>
              </a:prstGeom>
              <a:noFill/>
              <a:ln w="9525">
                <a:noFill/>
                <a:miter lim="800000"/>
                <a:headEnd/>
                <a:tailEnd/>
              </a:ln>
            </p:spPr>
          </p:pic>
          <p:pic>
            <p:nvPicPr>
              <p:cNvPr id="8" name="Picture 21"/>
              <p:cNvPicPr>
                <a:picLocks noChangeAspect="1" noChangeArrowheads="1"/>
              </p:cNvPicPr>
              <p:nvPr/>
            </p:nvPicPr>
            <p:blipFill>
              <a:blip r:embed="rId6" cstate="print"/>
              <a:srcRect/>
              <a:stretch>
                <a:fillRect/>
              </a:stretch>
            </p:blipFill>
            <p:spPr bwMode="auto">
              <a:xfrm>
                <a:off x="6954838" y="2728912"/>
                <a:ext cx="381000" cy="628650"/>
              </a:xfrm>
              <a:prstGeom prst="rect">
                <a:avLst/>
              </a:prstGeom>
              <a:noFill/>
              <a:ln w="9525">
                <a:noFill/>
                <a:miter lim="800000"/>
                <a:headEnd/>
                <a:tailEnd/>
              </a:ln>
            </p:spPr>
          </p:pic>
          <p:pic>
            <p:nvPicPr>
              <p:cNvPr id="9" name="Picture 22"/>
              <p:cNvPicPr>
                <a:picLocks noChangeAspect="1" noChangeArrowheads="1"/>
              </p:cNvPicPr>
              <p:nvPr/>
            </p:nvPicPr>
            <p:blipFill>
              <a:blip r:embed="rId7" cstate="print"/>
              <a:srcRect/>
              <a:stretch>
                <a:fillRect/>
              </a:stretch>
            </p:blipFill>
            <p:spPr bwMode="auto">
              <a:xfrm>
                <a:off x="5683250" y="2455862"/>
                <a:ext cx="473075" cy="890588"/>
              </a:xfrm>
              <a:prstGeom prst="rect">
                <a:avLst/>
              </a:prstGeom>
              <a:noFill/>
              <a:ln w="9525">
                <a:noFill/>
                <a:miter lim="800000"/>
                <a:headEnd/>
                <a:tailEnd/>
              </a:ln>
            </p:spPr>
          </p:pic>
          <p:pic>
            <p:nvPicPr>
              <p:cNvPr id="10" name="Picture 23"/>
              <p:cNvPicPr>
                <a:picLocks noChangeAspect="1" noChangeArrowheads="1"/>
              </p:cNvPicPr>
              <p:nvPr/>
            </p:nvPicPr>
            <p:blipFill>
              <a:blip r:embed="rId8" cstate="print"/>
              <a:srcRect/>
              <a:stretch>
                <a:fillRect/>
              </a:stretch>
            </p:blipFill>
            <p:spPr bwMode="auto">
              <a:xfrm>
                <a:off x="5638800" y="3505200"/>
                <a:ext cx="449263" cy="803275"/>
              </a:xfrm>
              <a:prstGeom prst="rect">
                <a:avLst/>
              </a:prstGeom>
              <a:noFill/>
              <a:ln w="9525">
                <a:noFill/>
                <a:miter lim="800000"/>
                <a:headEnd/>
                <a:tailEnd/>
              </a:ln>
            </p:spPr>
          </p:pic>
          <p:pic>
            <p:nvPicPr>
              <p:cNvPr id="11" name="Picture 24"/>
              <p:cNvPicPr>
                <a:picLocks noChangeAspect="1" noChangeArrowheads="1"/>
              </p:cNvPicPr>
              <p:nvPr/>
            </p:nvPicPr>
            <p:blipFill>
              <a:blip r:embed="rId9" cstate="print"/>
              <a:srcRect/>
              <a:stretch>
                <a:fillRect/>
              </a:stretch>
            </p:blipFill>
            <p:spPr bwMode="auto">
              <a:xfrm>
                <a:off x="8137525" y="3732212"/>
                <a:ext cx="411163" cy="625475"/>
              </a:xfrm>
              <a:prstGeom prst="rect">
                <a:avLst/>
              </a:prstGeom>
              <a:noFill/>
              <a:ln w="9525">
                <a:noFill/>
                <a:miter lim="800000"/>
                <a:headEnd/>
                <a:tailEnd/>
              </a:ln>
            </p:spPr>
          </p:pic>
          <p:pic>
            <p:nvPicPr>
              <p:cNvPr id="12" name="Picture 25"/>
              <p:cNvPicPr>
                <a:picLocks noChangeAspect="1" noChangeArrowheads="1"/>
              </p:cNvPicPr>
              <p:nvPr/>
            </p:nvPicPr>
            <p:blipFill>
              <a:blip r:embed="rId10" cstate="print"/>
              <a:srcRect/>
              <a:stretch>
                <a:fillRect/>
              </a:stretch>
            </p:blipFill>
            <p:spPr bwMode="auto">
              <a:xfrm>
                <a:off x="7620000" y="3581400"/>
                <a:ext cx="479425" cy="857250"/>
              </a:xfrm>
              <a:prstGeom prst="rect">
                <a:avLst/>
              </a:prstGeom>
              <a:noFill/>
              <a:ln w="9525">
                <a:noFill/>
                <a:miter lim="800000"/>
                <a:headEnd/>
                <a:tailEnd/>
              </a:ln>
            </p:spPr>
          </p:pic>
          <p:pic>
            <p:nvPicPr>
              <p:cNvPr id="13" name="Picture 27"/>
              <p:cNvPicPr>
                <a:picLocks noChangeAspect="1" noChangeArrowheads="1"/>
              </p:cNvPicPr>
              <p:nvPr/>
            </p:nvPicPr>
            <p:blipFill>
              <a:blip r:embed="rId11" cstate="print"/>
              <a:srcRect/>
              <a:stretch>
                <a:fillRect/>
              </a:stretch>
            </p:blipFill>
            <p:spPr bwMode="auto">
              <a:xfrm>
                <a:off x="5105400" y="2590800"/>
                <a:ext cx="519113" cy="704850"/>
              </a:xfrm>
              <a:prstGeom prst="rect">
                <a:avLst/>
              </a:prstGeom>
              <a:noFill/>
              <a:ln w="9525">
                <a:noFill/>
                <a:miter lim="800000"/>
                <a:headEnd/>
                <a:tailEnd/>
              </a:ln>
            </p:spPr>
          </p:pic>
          <p:pic>
            <p:nvPicPr>
              <p:cNvPr id="14" name="Picture 28"/>
              <p:cNvPicPr>
                <a:picLocks noChangeAspect="1" noChangeArrowheads="1"/>
              </p:cNvPicPr>
              <p:nvPr/>
            </p:nvPicPr>
            <p:blipFill>
              <a:blip r:embed="rId12" cstate="print"/>
              <a:srcRect/>
              <a:stretch>
                <a:fillRect/>
              </a:stretch>
            </p:blipFill>
            <p:spPr bwMode="auto">
              <a:xfrm>
                <a:off x="6324600" y="3581400"/>
                <a:ext cx="641350" cy="676275"/>
              </a:xfrm>
              <a:prstGeom prst="rect">
                <a:avLst/>
              </a:prstGeom>
              <a:noFill/>
              <a:ln w="9525">
                <a:noFill/>
                <a:miter lim="800000"/>
                <a:headEnd/>
                <a:tailEnd/>
              </a:ln>
            </p:spPr>
          </p:pic>
          <p:pic>
            <p:nvPicPr>
              <p:cNvPr id="15" name="Picture 29"/>
              <p:cNvPicPr>
                <a:picLocks noChangeAspect="1" noChangeArrowheads="1"/>
              </p:cNvPicPr>
              <p:nvPr/>
            </p:nvPicPr>
            <p:blipFill>
              <a:blip r:embed="rId13" cstate="print"/>
              <a:srcRect/>
              <a:stretch>
                <a:fillRect/>
              </a:stretch>
            </p:blipFill>
            <p:spPr bwMode="auto">
              <a:xfrm>
                <a:off x="6481763" y="2619375"/>
                <a:ext cx="422275" cy="703262"/>
              </a:xfrm>
              <a:prstGeom prst="rect">
                <a:avLst/>
              </a:prstGeom>
              <a:noFill/>
              <a:ln w="9525">
                <a:noFill/>
                <a:miter lim="800000"/>
                <a:headEnd/>
                <a:tailEnd/>
              </a:ln>
            </p:spPr>
          </p:pic>
          <p:pic>
            <p:nvPicPr>
              <p:cNvPr id="16" name="Picture 31"/>
              <p:cNvPicPr>
                <a:picLocks noChangeAspect="1" noChangeArrowheads="1"/>
              </p:cNvPicPr>
              <p:nvPr/>
            </p:nvPicPr>
            <p:blipFill>
              <a:blip r:embed="rId14" cstate="print"/>
              <a:srcRect/>
              <a:stretch>
                <a:fillRect/>
              </a:stretch>
            </p:blipFill>
            <p:spPr bwMode="auto">
              <a:xfrm>
                <a:off x="7696200" y="2667000"/>
                <a:ext cx="438150" cy="666750"/>
              </a:xfrm>
              <a:prstGeom prst="rect">
                <a:avLst/>
              </a:prstGeom>
              <a:noFill/>
              <a:ln w="9525">
                <a:noFill/>
                <a:miter lim="800000"/>
                <a:headEnd/>
                <a:tailEnd/>
              </a:ln>
            </p:spPr>
          </p:pic>
          <p:pic>
            <p:nvPicPr>
              <p:cNvPr id="17" name="Picture 32"/>
              <p:cNvPicPr>
                <a:picLocks noChangeAspect="1" noChangeArrowheads="1"/>
              </p:cNvPicPr>
              <p:nvPr/>
            </p:nvPicPr>
            <p:blipFill>
              <a:blip r:embed="rId15" cstate="print"/>
              <a:srcRect/>
              <a:stretch>
                <a:fillRect/>
              </a:stretch>
            </p:blipFill>
            <p:spPr bwMode="auto">
              <a:xfrm>
                <a:off x="5151438" y="3644900"/>
                <a:ext cx="477837" cy="630237"/>
              </a:xfrm>
              <a:prstGeom prst="rect">
                <a:avLst/>
              </a:prstGeom>
              <a:noFill/>
              <a:ln w="9525">
                <a:noFill/>
                <a:miter lim="800000"/>
                <a:headEnd/>
                <a:tailEnd/>
              </a:ln>
            </p:spPr>
          </p:pic>
          <p:pic>
            <p:nvPicPr>
              <p:cNvPr id="18" name="Picture 34"/>
              <p:cNvPicPr>
                <a:picLocks noChangeAspect="1" noChangeArrowheads="1"/>
              </p:cNvPicPr>
              <p:nvPr/>
            </p:nvPicPr>
            <p:blipFill>
              <a:blip r:embed="rId16" cstate="print"/>
              <a:srcRect/>
              <a:stretch>
                <a:fillRect/>
              </a:stretch>
            </p:blipFill>
            <p:spPr bwMode="auto">
              <a:xfrm>
                <a:off x="6915150" y="3786188"/>
                <a:ext cx="638175" cy="428625"/>
              </a:xfrm>
              <a:prstGeom prst="rect">
                <a:avLst/>
              </a:prstGeom>
              <a:noFill/>
              <a:ln w="9525">
                <a:noFill/>
                <a:miter lim="800000"/>
                <a:headEnd/>
                <a:tailEnd/>
              </a:ln>
            </p:spPr>
          </p:pic>
        </p:grpSp>
        <p:cxnSp>
          <p:nvCxnSpPr>
            <p:cNvPr id="22" name="Straight Connector 21"/>
            <p:cNvCxnSpPr/>
            <p:nvPr/>
          </p:nvCxnSpPr>
          <p:spPr>
            <a:xfrm rot="5400000">
              <a:off x="5638800" y="3352800"/>
              <a:ext cx="1524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6782594" y="3352006"/>
              <a:ext cx="1524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295900" y="3389312"/>
              <a:ext cx="3200400" cy="158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4" name="Group 38"/>
          <p:cNvGrpSpPr/>
          <p:nvPr/>
        </p:nvGrpSpPr>
        <p:grpSpPr>
          <a:xfrm>
            <a:off x="329184" y="3031998"/>
            <a:ext cx="1696703" cy="2438138"/>
            <a:chOff x="906797" y="2743462"/>
            <a:chExt cx="1696703" cy="2438138"/>
          </a:xfrm>
        </p:grpSpPr>
        <p:pic>
          <p:nvPicPr>
            <p:cNvPr id="1028" name="Picture 4"/>
            <p:cNvPicPr>
              <a:picLocks noChangeAspect="1" noChangeArrowheads="1"/>
            </p:cNvPicPr>
            <p:nvPr/>
          </p:nvPicPr>
          <p:blipFill>
            <a:blip r:embed="rId17" cstate="print"/>
            <a:srcRect/>
            <a:stretch>
              <a:fillRect/>
            </a:stretch>
          </p:blipFill>
          <p:spPr bwMode="auto">
            <a:xfrm>
              <a:off x="906797" y="2743462"/>
              <a:ext cx="1303003" cy="2057138"/>
            </a:xfrm>
            <a:prstGeom prst="rect">
              <a:avLst/>
            </a:prstGeom>
            <a:noFill/>
            <a:ln w="9525">
              <a:solidFill>
                <a:srgbClr val="002060"/>
              </a:solidFill>
              <a:miter lim="800000"/>
              <a:headEnd/>
              <a:tailEnd/>
            </a:ln>
            <a:effectLst/>
          </p:spPr>
        </p:pic>
        <p:pic>
          <p:nvPicPr>
            <p:cNvPr id="1027" name="Picture 3"/>
            <p:cNvPicPr>
              <a:picLocks noChangeAspect="1" noChangeArrowheads="1"/>
            </p:cNvPicPr>
            <p:nvPr/>
          </p:nvPicPr>
          <p:blipFill>
            <a:blip r:embed="rId18" cstate="print"/>
            <a:srcRect/>
            <a:stretch>
              <a:fillRect/>
            </a:stretch>
          </p:blipFill>
          <p:spPr bwMode="auto">
            <a:xfrm>
              <a:off x="1066800" y="2971800"/>
              <a:ext cx="1371600" cy="2062163"/>
            </a:xfrm>
            <a:prstGeom prst="rect">
              <a:avLst/>
            </a:prstGeom>
            <a:noFill/>
            <a:ln w="9525">
              <a:solidFill>
                <a:srgbClr val="002060"/>
              </a:solidFill>
              <a:miter lim="800000"/>
              <a:headEnd/>
              <a:tailEnd/>
            </a:ln>
            <a:effectLst/>
          </p:spPr>
        </p:pic>
        <p:pic>
          <p:nvPicPr>
            <p:cNvPr id="1029" name="Picture 5"/>
            <p:cNvPicPr>
              <a:picLocks noChangeAspect="1" noChangeArrowheads="1"/>
            </p:cNvPicPr>
            <p:nvPr/>
          </p:nvPicPr>
          <p:blipFill>
            <a:blip r:embed="rId19" cstate="print"/>
            <a:srcRect/>
            <a:stretch>
              <a:fillRect/>
            </a:stretch>
          </p:blipFill>
          <p:spPr bwMode="auto">
            <a:xfrm>
              <a:off x="1295400" y="3124200"/>
              <a:ext cx="1308100" cy="2057400"/>
            </a:xfrm>
            <a:prstGeom prst="rect">
              <a:avLst/>
            </a:prstGeom>
            <a:noFill/>
            <a:ln w="9525">
              <a:solidFill>
                <a:srgbClr val="002060"/>
              </a:solidFill>
              <a:miter lim="800000"/>
              <a:headEnd/>
              <a:tailEnd/>
            </a:ln>
            <a:effectLst/>
          </p:spPr>
        </p:pic>
      </p:grpSp>
      <p:sp>
        <p:nvSpPr>
          <p:cNvPr id="40" name="TextBox 39"/>
          <p:cNvSpPr txBox="1"/>
          <p:nvPr/>
        </p:nvSpPr>
        <p:spPr>
          <a:xfrm>
            <a:off x="646684" y="2676398"/>
            <a:ext cx="1002197" cy="369332"/>
          </a:xfrm>
          <a:prstGeom prst="rect">
            <a:avLst/>
          </a:prstGeom>
          <a:noFill/>
        </p:spPr>
        <p:txBody>
          <a:bodyPr wrap="none" rtlCol="0">
            <a:spAutoFit/>
          </a:bodyPr>
          <a:lstStyle/>
          <a:p>
            <a:r>
              <a:rPr lang="en-US" dirty="0" smtClean="0">
                <a:solidFill>
                  <a:srgbClr val="0070C0"/>
                </a:solidFill>
              </a:rPr>
              <a:t>1</a:t>
            </a:r>
            <a:r>
              <a:rPr lang="en-US" baseline="30000" dirty="0" smtClean="0">
                <a:solidFill>
                  <a:srgbClr val="0070C0"/>
                </a:solidFill>
              </a:rPr>
              <a:t>st</a:t>
            </a:r>
            <a:r>
              <a:rPr lang="en-US" dirty="0" smtClean="0">
                <a:solidFill>
                  <a:srgbClr val="0070C0"/>
                </a:solidFill>
              </a:rPr>
              <a:t> book</a:t>
            </a:r>
            <a:endParaRPr lang="en-US" dirty="0">
              <a:solidFill>
                <a:srgbClr val="0070C0"/>
              </a:solidFill>
            </a:endParaRPr>
          </a:p>
        </p:txBody>
      </p:sp>
      <p:sp>
        <p:nvSpPr>
          <p:cNvPr id="41" name="TextBox 40"/>
          <p:cNvSpPr txBox="1"/>
          <p:nvPr/>
        </p:nvSpPr>
        <p:spPr>
          <a:xfrm>
            <a:off x="2843784" y="2727198"/>
            <a:ext cx="1055097" cy="369332"/>
          </a:xfrm>
          <a:prstGeom prst="rect">
            <a:avLst/>
          </a:prstGeom>
          <a:noFill/>
        </p:spPr>
        <p:txBody>
          <a:bodyPr wrap="none" rtlCol="0">
            <a:spAutoFit/>
          </a:bodyPr>
          <a:lstStyle/>
          <a:p>
            <a:r>
              <a:rPr lang="en-US" dirty="0" smtClean="0">
                <a:solidFill>
                  <a:srgbClr val="0070C0"/>
                </a:solidFill>
              </a:rPr>
              <a:t>2</a:t>
            </a:r>
            <a:r>
              <a:rPr lang="en-US" baseline="30000" dirty="0" smtClean="0">
                <a:solidFill>
                  <a:srgbClr val="0070C0"/>
                </a:solidFill>
              </a:rPr>
              <a:t>nd</a:t>
            </a:r>
            <a:r>
              <a:rPr lang="en-US" dirty="0" smtClean="0">
                <a:solidFill>
                  <a:srgbClr val="0070C0"/>
                </a:solidFill>
              </a:rPr>
              <a:t> book</a:t>
            </a:r>
            <a:endParaRPr lang="en-US" dirty="0">
              <a:solidFill>
                <a:srgbClr val="0070C0"/>
              </a:solidFill>
            </a:endParaRPr>
          </a:p>
        </p:txBody>
      </p:sp>
      <p:sp>
        <p:nvSpPr>
          <p:cNvPr id="42" name="Right Arrow 41"/>
          <p:cNvSpPr/>
          <p:nvPr/>
        </p:nvSpPr>
        <p:spPr>
          <a:xfrm>
            <a:off x="4824984" y="3946398"/>
            <a:ext cx="762000" cy="685800"/>
          </a:xfrm>
          <a:prstGeom prst="rightArrow">
            <a:avLst/>
          </a:prstGeom>
          <a:solidFill>
            <a:schemeClr val="bg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6729984" y="3184398"/>
            <a:ext cx="864339" cy="369332"/>
          </a:xfrm>
          <a:prstGeom prst="rect">
            <a:avLst/>
          </a:prstGeom>
          <a:noFill/>
        </p:spPr>
        <p:txBody>
          <a:bodyPr wrap="none" rtlCol="0">
            <a:spAutoFit/>
          </a:bodyPr>
          <a:lstStyle/>
          <a:p>
            <a:r>
              <a:rPr lang="en-US" dirty="0" smtClean="0">
                <a:solidFill>
                  <a:srgbClr val="0070C0"/>
                </a:solidFill>
              </a:rPr>
              <a:t>Motifs</a:t>
            </a:r>
            <a:endParaRPr lang="en-US" dirty="0">
              <a:solidFill>
                <a:srgbClr val="0070C0"/>
              </a:solidFill>
            </a:endParaRPr>
          </a:p>
        </p:txBody>
      </p:sp>
      <p:sp>
        <p:nvSpPr>
          <p:cNvPr id="44" name="Cross 43"/>
          <p:cNvSpPr/>
          <p:nvPr/>
        </p:nvSpPr>
        <p:spPr>
          <a:xfrm>
            <a:off x="2170684" y="4073398"/>
            <a:ext cx="381000" cy="381000"/>
          </a:xfrm>
          <a:prstGeom prst="plus">
            <a:avLst>
              <a:gd name="adj" fmla="val 35000"/>
            </a:avLst>
          </a:prstGeom>
          <a:solidFill>
            <a:schemeClr val="bg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720436" y="5469082"/>
            <a:ext cx="434734" cy="261610"/>
          </a:xfrm>
          <a:prstGeom prst="rect">
            <a:avLst/>
          </a:prstGeom>
          <a:noFill/>
        </p:spPr>
        <p:txBody>
          <a:bodyPr wrap="square" rtlCol="0">
            <a:spAutoFit/>
          </a:bodyPr>
          <a:lstStyle/>
          <a:p>
            <a:r>
              <a:rPr lang="en-US" sz="1100" dirty="0" smtClean="0"/>
              <a:t>[21]</a:t>
            </a:r>
            <a:endParaRPr lang="en-US" sz="1100" dirty="0"/>
          </a:p>
        </p:txBody>
      </p:sp>
      <p:sp>
        <p:nvSpPr>
          <p:cNvPr id="36" name="TextBox 35"/>
          <p:cNvSpPr txBox="1"/>
          <p:nvPr/>
        </p:nvSpPr>
        <p:spPr>
          <a:xfrm>
            <a:off x="3183081" y="5469082"/>
            <a:ext cx="434734" cy="261610"/>
          </a:xfrm>
          <a:prstGeom prst="rect">
            <a:avLst/>
          </a:prstGeom>
          <a:noFill/>
        </p:spPr>
        <p:txBody>
          <a:bodyPr wrap="square" rtlCol="0">
            <a:spAutoFit/>
          </a:bodyPr>
          <a:lstStyle/>
          <a:p>
            <a:r>
              <a:rPr lang="en-US" sz="1100" dirty="0" smtClean="0"/>
              <a:t>[13]</a:t>
            </a:r>
            <a:endParaRPr lang="en-US" sz="1100" dirty="0"/>
          </a:p>
        </p:txBody>
      </p:sp>
      <p:sp>
        <p:nvSpPr>
          <p:cNvPr id="37" name="TextBox 36"/>
          <p:cNvSpPr txBox="1"/>
          <p:nvPr/>
        </p:nvSpPr>
        <p:spPr>
          <a:xfrm>
            <a:off x="467590" y="6234545"/>
            <a:ext cx="8676409" cy="261610"/>
          </a:xfrm>
          <a:prstGeom prst="rect">
            <a:avLst/>
          </a:prstGeom>
          <a:noFill/>
        </p:spPr>
        <p:txBody>
          <a:bodyPr wrap="square" rtlCol="0">
            <a:spAutoFit/>
          </a:bodyPr>
          <a:lstStyle/>
          <a:p>
            <a:r>
              <a:rPr lang="en-US" sz="1100" dirty="0" smtClean="0"/>
              <a:t>[21] Indian Rock Art of Southern California with Selected </a:t>
            </a:r>
            <a:r>
              <a:rPr lang="en-US" sz="1100" dirty="0" err="1" smtClean="0"/>
              <a:t>Petroglyph</a:t>
            </a:r>
            <a:r>
              <a:rPr lang="en-US" sz="1100" dirty="0" smtClean="0"/>
              <a:t> Catalog, 1975.</a:t>
            </a:r>
            <a:endParaRPr lang="en-US" sz="1100" dirty="0"/>
          </a:p>
        </p:txBody>
      </p:sp>
      <p:sp>
        <p:nvSpPr>
          <p:cNvPr id="38" name="TextBox 37"/>
          <p:cNvSpPr txBox="1"/>
          <p:nvPr/>
        </p:nvSpPr>
        <p:spPr>
          <a:xfrm>
            <a:off x="467591" y="6452754"/>
            <a:ext cx="8676409" cy="261610"/>
          </a:xfrm>
          <a:prstGeom prst="rect">
            <a:avLst/>
          </a:prstGeom>
          <a:noFill/>
        </p:spPr>
        <p:txBody>
          <a:bodyPr wrap="square" rtlCol="0">
            <a:spAutoFit/>
          </a:bodyPr>
          <a:lstStyle/>
          <a:p>
            <a:r>
              <a:rPr lang="en-US" sz="1100" dirty="0" smtClean="0"/>
              <a:t>[13] </a:t>
            </a:r>
            <a:r>
              <a:rPr lang="en-US" sz="1100" dirty="0" err="1" smtClean="0"/>
              <a:t>Südamerikanische</a:t>
            </a:r>
            <a:r>
              <a:rPr lang="en-US" sz="1100" dirty="0" smtClean="0"/>
              <a:t> </a:t>
            </a:r>
            <a:r>
              <a:rPr lang="en-US" sz="1100" dirty="0" err="1" smtClean="0"/>
              <a:t>Felszeichnungen</a:t>
            </a:r>
            <a:r>
              <a:rPr lang="en-US" sz="1100" dirty="0" smtClean="0"/>
              <a:t>” (South American </a:t>
            </a:r>
            <a:r>
              <a:rPr lang="en-US" sz="1100" dirty="0" err="1" smtClean="0"/>
              <a:t>petroglyphs</a:t>
            </a:r>
            <a:r>
              <a:rPr lang="en-US" sz="1100" dirty="0" smtClean="0"/>
              <a:t>), Berlin, 1907.</a:t>
            </a:r>
            <a:endParaRPr lang="en-US" sz="1100" dirty="0"/>
          </a:p>
        </p:txBody>
      </p:sp>
      <p:sp>
        <p:nvSpPr>
          <p:cNvPr id="39" name="Slide Number Placeholder 38"/>
          <p:cNvSpPr>
            <a:spLocks noGrp="1"/>
          </p:cNvSpPr>
          <p:nvPr>
            <p:ph type="sldNum" sz="quarter" idx="15"/>
          </p:nvPr>
        </p:nvSpPr>
        <p:spPr/>
        <p:txBody>
          <a:bodyPr/>
          <a:lstStyle/>
          <a:p>
            <a:fld id="{2D63B8C5-3510-46A3-A367-588D93808B4C}" type="slidenum">
              <a:rPr lang="en-US" smtClean="0"/>
              <a:pPr/>
              <a:t>3</a:t>
            </a:fld>
            <a:endParaRPr lang="en-US"/>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pproxMotif_30sec.avi">
            <a:hlinkClick r:id="" action="ppaction://media"/>
          </p:cNvPr>
          <p:cNvPicPr>
            <a:picLocks noRot="1" noChangeAspect="1"/>
          </p:cNvPicPr>
          <p:nvPr>
            <a:videoFile r:link="rId1"/>
          </p:nvPr>
        </p:nvPicPr>
        <p:blipFill>
          <a:blip r:embed="rId3"/>
          <a:stretch>
            <a:fillRect/>
          </a:stretch>
        </p:blipFill>
        <p:spPr>
          <a:xfrm>
            <a:off x="8467" y="1638300"/>
            <a:ext cx="9135533" cy="4705350"/>
          </a:xfrm>
          <a:prstGeom prst="rect">
            <a:avLst/>
          </a:prstGeom>
        </p:spPr>
      </p:pic>
      <p:sp>
        <p:nvSpPr>
          <p:cNvPr id="6" name="Title 1"/>
          <p:cNvSpPr>
            <a:spLocks noGrp="1"/>
          </p:cNvSpPr>
          <p:nvPr>
            <p:ph type="title"/>
          </p:nvPr>
        </p:nvSpPr>
        <p:spPr>
          <a:xfrm>
            <a:off x="457200" y="274638"/>
            <a:ext cx="7467600" cy="715962"/>
          </a:xfrm>
        </p:spPr>
        <p:txBody>
          <a:bodyPr/>
          <a:lstStyle/>
          <a:p>
            <a:r>
              <a:rPr lang="en-US" dirty="0" smtClean="0"/>
              <a:t>Extended Motifs</a:t>
            </a:r>
            <a:endParaRPr lang="en-US" dirty="0"/>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normAutofit/>
          </a:bodyPr>
          <a:lstStyle/>
          <a:p>
            <a:r>
              <a:rPr lang="en-US" dirty="0" smtClean="0"/>
              <a:t>Extended Motifs: Warping</a:t>
            </a:r>
            <a:endParaRPr lang="en-US" dirty="0"/>
          </a:p>
        </p:txBody>
      </p:sp>
      <p:sp>
        <p:nvSpPr>
          <p:cNvPr id="3" name="Content Placeholder 2"/>
          <p:cNvSpPr>
            <a:spLocks noGrp="1"/>
          </p:cNvSpPr>
          <p:nvPr>
            <p:ph sz="quarter" idx="1"/>
          </p:nvPr>
        </p:nvSpPr>
        <p:spPr>
          <a:xfrm>
            <a:off x="533400" y="1018032"/>
            <a:ext cx="8229600" cy="1447800"/>
          </a:xfrm>
        </p:spPr>
        <p:txBody>
          <a:bodyPr>
            <a:normAutofit/>
          </a:bodyPr>
          <a:lstStyle/>
          <a:p>
            <a:r>
              <a:rPr lang="en-US" dirty="0" smtClean="0"/>
              <a:t>Each window of a seed can grow to different size.</a:t>
            </a:r>
          </a:p>
          <a:p>
            <a:r>
              <a:rPr lang="en-US" dirty="0" smtClean="0"/>
              <a:t>Seed also can slide a bit out of the line.</a:t>
            </a:r>
          </a:p>
          <a:p>
            <a:endParaRPr lang="en-US" dirty="0"/>
          </a:p>
        </p:txBody>
      </p:sp>
      <p:pic>
        <p:nvPicPr>
          <p:cNvPr id="8" name="Picture 4"/>
          <p:cNvPicPr>
            <a:picLocks noChangeAspect="1" noChangeArrowheads="1"/>
          </p:cNvPicPr>
          <p:nvPr/>
        </p:nvPicPr>
        <p:blipFill>
          <a:blip r:embed="rId3" cstate="print"/>
          <a:srcRect/>
          <a:stretch>
            <a:fillRect/>
          </a:stretch>
        </p:blipFill>
        <p:spPr bwMode="auto">
          <a:xfrm>
            <a:off x="381000" y="2057400"/>
            <a:ext cx="3581400" cy="1516010"/>
          </a:xfrm>
          <a:prstGeom prst="rect">
            <a:avLst/>
          </a:prstGeom>
          <a:noFill/>
          <a:ln w="9525">
            <a:noFill/>
            <a:miter lim="800000"/>
            <a:headEnd/>
            <a:tailEnd/>
          </a:ln>
          <a:effectLst/>
        </p:spPr>
      </p:pic>
      <p:pic>
        <p:nvPicPr>
          <p:cNvPr id="5" name="Picture 2"/>
          <p:cNvPicPr>
            <a:picLocks noChangeAspect="1" noChangeArrowheads="1"/>
          </p:cNvPicPr>
          <p:nvPr/>
        </p:nvPicPr>
        <p:blipFill>
          <a:blip r:embed="rId4" cstate="print"/>
          <a:srcRect/>
          <a:stretch>
            <a:fillRect/>
          </a:stretch>
        </p:blipFill>
        <p:spPr bwMode="auto">
          <a:xfrm>
            <a:off x="990600" y="3352800"/>
            <a:ext cx="3810000" cy="1672514"/>
          </a:xfrm>
          <a:prstGeom prst="rect">
            <a:avLst/>
          </a:prstGeom>
          <a:noFill/>
          <a:ln w="9525">
            <a:noFill/>
            <a:miter lim="800000"/>
            <a:headEnd/>
            <a:tailEnd/>
          </a:ln>
          <a:effectLst/>
        </p:spPr>
      </p:pic>
      <p:pic>
        <p:nvPicPr>
          <p:cNvPr id="7" name="Picture 6"/>
          <p:cNvPicPr>
            <a:picLocks noChangeAspect="1" noChangeArrowheads="1"/>
          </p:cNvPicPr>
          <p:nvPr/>
        </p:nvPicPr>
        <p:blipFill>
          <a:blip r:embed="rId5" cstate="print"/>
          <a:srcRect/>
          <a:stretch>
            <a:fillRect/>
          </a:stretch>
        </p:blipFill>
        <p:spPr bwMode="auto">
          <a:xfrm>
            <a:off x="1752599" y="4876800"/>
            <a:ext cx="4136163" cy="1676400"/>
          </a:xfrm>
          <a:prstGeom prst="rect">
            <a:avLst/>
          </a:prstGeom>
          <a:noFill/>
          <a:ln w="9525">
            <a:noFill/>
            <a:miter lim="800000"/>
            <a:headEnd/>
            <a:tailEnd/>
          </a:ln>
          <a:effectLst/>
        </p:spPr>
      </p:pic>
      <p:grpSp>
        <p:nvGrpSpPr>
          <p:cNvPr id="9" name="Group 10"/>
          <p:cNvGrpSpPr/>
          <p:nvPr/>
        </p:nvGrpSpPr>
        <p:grpSpPr>
          <a:xfrm>
            <a:off x="4572000" y="2057400"/>
            <a:ext cx="4191000" cy="2198132"/>
            <a:chOff x="4572000" y="1981200"/>
            <a:chExt cx="4191000" cy="2198132"/>
          </a:xfrm>
        </p:grpSpPr>
        <p:pic>
          <p:nvPicPr>
            <p:cNvPr id="6" name="Picture 5"/>
            <p:cNvPicPr>
              <a:picLocks noChangeAspect="1" noChangeArrowheads="1"/>
            </p:cNvPicPr>
            <p:nvPr/>
          </p:nvPicPr>
          <p:blipFill>
            <a:blip r:embed="rId6" cstate="print"/>
            <a:srcRect/>
            <a:stretch>
              <a:fillRect/>
            </a:stretch>
          </p:blipFill>
          <p:spPr bwMode="auto">
            <a:xfrm>
              <a:off x="4572000" y="1981200"/>
              <a:ext cx="4191000" cy="1759857"/>
            </a:xfrm>
            <a:prstGeom prst="rect">
              <a:avLst/>
            </a:prstGeom>
            <a:noFill/>
            <a:ln w="9525">
              <a:noFill/>
              <a:miter lim="800000"/>
              <a:headEnd/>
              <a:tailEnd/>
            </a:ln>
            <a:effectLst/>
          </p:spPr>
        </p:pic>
        <p:sp>
          <p:nvSpPr>
            <p:cNvPr id="10" name="TextBox 9"/>
            <p:cNvSpPr txBox="1"/>
            <p:nvPr/>
          </p:nvSpPr>
          <p:spPr>
            <a:xfrm>
              <a:off x="5715000" y="3810000"/>
              <a:ext cx="2743200" cy="369332"/>
            </a:xfrm>
            <a:prstGeom prst="rect">
              <a:avLst/>
            </a:prstGeom>
            <a:noFill/>
          </p:spPr>
          <p:txBody>
            <a:bodyPr wrap="square" rtlCol="0">
              <a:spAutoFit/>
            </a:bodyPr>
            <a:lstStyle/>
            <a:p>
              <a:r>
                <a:rPr lang="en-US" dirty="0" smtClean="0"/>
                <a:t>Another example</a:t>
              </a:r>
              <a:endParaRPr lang="en-US" dirty="0"/>
            </a:p>
          </p:txBody>
        </p:sp>
      </p:grpSp>
      <p:sp>
        <p:nvSpPr>
          <p:cNvPr id="11" name="Rectangle 10"/>
          <p:cNvSpPr/>
          <p:nvPr/>
        </p:nvSpPr>
        <p:spPr>
          <a:xfrm>
            <a:off x="533400" y="2362200"/>
            <a:ext cx="609600" cy="990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81000" y="1981200"/>
            <a:ext cx="720069" cy="369332"/>
          </a:xfrm>
          <a:prstGeom prst="rect">
            <a:avLst/>
          </a:prstGeom>
          <a:noFill/>
        </p:spPr>
        <p:txBody>
          <a:bodyPr wrap="none" rtlCol="0">
            <a:spAutoFit/>
          </a:bodyPr>
          <a:lstStyle/>
          <a:p>
            <a:r>
              <a:rPr lang="en-US" b="1" dirty="0" smtClean="0">
                <a:solidFill>
                  <a:srgbClr val="FF0000"/>
                </a:solidFill>
              </a:rPr>
              <a:t>seed</a:t>
            </a:r>
            <a:endParaRPr lang="en-US" b="1" dirty="0">
              <a:solidFill>
                <a:srgbClr val="FF0000"/>
              </a:solidFill>
            </a:endParaRPr>
          </a:p>
        </p:txBody>
      </p:sp>
      <p:sp>
        <p:nvSpPr>
          <p:cNvPr id="13" name="Slide Number Placeholder 12"/>
          <p:cNvSpPr>
            <a:spLocks noGrp="1"/>
          </p:cNvSpPr>
          <p:nvPr>
            <p:ph type="sldNum" sz="quarter" idx="15"/>
          </p:nvPr>
        </p:nvSpPr>
        <p:spPr/>
        <p:txBody>
          <a:bodyPr/>
          <a:lstStyle/>
          <a:p>
            <a:fld id="{2D63B8C5-3510-46A3-A367-588D93808B4C}" type="slidenum">
              <a:rPr lang="en-US" smtClean="0"/>
              <a:pPr/>
              <a:t>31</a:t>
            </a:fld>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5699760" y="810768"/>
            <a:ext cx="2590800" cy="896815"/>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cstate="print"/>
          <a:srcRect/>
          <a:stretch>
            <a:fillRect/>
          </a:stretch>
        </p:blipFill>
        <p:spPr bwMode="auto">
          <a:xfrm>
            <a:off x="304800" y="1555983"/>
            <a:ext cx="3352800" cy="3397017"/>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cstate="print"/>
          <a:srcRect/>
          <a:stretch>
            <a:fillRect/>
          </a:stretch>
        </p:blipFill>
        <p:spPr bwMode="auto">
          <a:xfrm>
            <a:off x="3962400" y="1676400"/>
            <a:ext cx="4332441" cy="5448300"/>
          </a:xfrm>
          <a:prstGeom prst="rect">
            <a:avLst/>
          </a:prstGeom>
          <a:noFill/>
          <a:ln w="9525">
            <a:noFill/>
            <a:miter lim="800000"/>
            <a:headEnd/>
            <a:tailEnd/>
          </a:ln>
          <a:effectLst/>
        </p:spPr>
      </p:pic>
      <p:pic>
        <p:nvPicPr>
          <p:cNvPr id="1032" name="Picture 8"/>
          <p:cNvPicPr>
            <a:picLocks noChangeAspect="1" noChangeArrowheads="1"/>
          </p:cNvPicPr>
          <p:nvPr/>
        </p:nvPicPr>
        <p:blipFill>
          <a:blip r:embed="rId5" cstate="print"/>
          <a:srcRect/>
          <a:stretch>
            <a:fillRect/>
          </a:stretch>
        </p:blipFill>
        <p:spPr bwMode="auto">
          <a:xfrm>
            <a:off x="2983992" y="855225"/>
            <a:ext cx="2590800" cy="653535"/>
          </a:xfrm>
          <a:prstGeom prst="rect">
            <a:avLst/>
          </a:prstGeom>
          <a:noFill/>
          <a:ln w="9525">
            <a:noFill/>
            <a:miter lim="800000"/>
            <a:headEnd/>
            <a:tailEnd/>
          </a:ln>
          <a:effectLst/>
        </p:spPr>
      </p:pic>
      <p:pic>
        <p:nvPicPr>
          <p:cNvPr id="1033" name="Picture 9"/>
          <p:cNvPicPr>
            <a:picLocks noChangeAspect="1" noChangeArrowheads="1"/>
          </p:cNvPicPr>
          <p:nvPr/>
        </p:nvPicPr>
        <p:blipFill>
          <a:blip r:embed="rId6" cstate="print"/>
          <a:srcRect/>
          <a:stretch>
            <a:fillRect/>
          </a:stretch>
        </p:blipFill>
        <p:spPr bwMode="auto">
          <a:xfrm>
            <a:off x="304800" y="5038725"/>
            <a:ext cx="3352800" cy="1743075"/>
          </a:xfrm>
          <a:prstGeom prst="rect">
            <a:avLst/>
          </a:prstGeom>
          <a:noFill/>
          <a:ln w="9525">
            <a:noFill/>
            <a:miter lim="800000"/>
            <a:headEnd/>
            <a:tailEnd/>
          </a:ln>
          <a:effectLst/>
        </p:spPr>
      </p:pic>
      <p:sp>
        <p:nvSpPr>
          <p:cNvPr id="8" name="Title 1"/>
          <p:cNvSpPr>
            <a:spLocks noGrp="1"/>
          </p:cNvSpPr>
          <p:nvPr>
            <p:ph type="title"/>
          </p:nvPr>
        </p:nvSpPr>
        <p:spPr>
          <a:xfrm>
            <a:off x="457200" y="152400"/>
            <a:ext cx="7467600" cy="563562"/>
          </a:xfrm>
        </p:spPr>
        <p:txBody>
          <a:bodyPr/>
          <a:lstStyle/>
          <a:p>
            <a:r>
              <a:rPr lang="en-US" dirty="0" smtClean="0"/>
              <a:t>Example Extended Motifs</a:t>
            </a:r>
            <a:endParaRPr lang="en-US" dirty="0"/>
          </a:p>
        </p:txBody>
      </p:sp>
      <p:sp>
        <p:nvSpPr>
          <p:cNvPr id="9" name="Slide Number Placeholder 8"/>
          <p:cNvSpPr>
            <a:spLocks noGrp="1"/>
          </p:cNvSpPr>
          <p:nvPr>
            <p:ph type="sldNum" sz="quarter" idx="15"/>
          </p:nvPr>
        </p:nvSpPr>
        <p:spPr/>
        <p:txBody>
          <a:bodyPr/>
          <a:lstStyle/>
          <a:p>
            <a:fld id="{2D63B8C5-3510-46A3-A367-588D93808B4C}" type="slidenum">
              <a:rPr lang="en-US" smtClean="0"/>
              <a:pPr/>
              <a:t>32</a:t>
            </a:fld>
            <a:endParaRPr lang="en-US"/>
          </a:p>
        </p:txBody>
      </p:sp>
      <p:sp>
        <p:nvSpPr>
          <p:cNvPr id="10" name="TextBox 9"/>
          <p:cNvSpPr txBox="1"/>
          <p:nvPr/>
        </p:nvSpPr>
        <p:spPr>
          <a:xfrm>
            <a:off x="6638544" y="566928"/>
            <a:ext cx="1327608" cy="261610"/>
          </a:xfrm>
          <a:prstGeom prst="rect">
            <a:avLst/>
          </a:prstGeom>
          <a:noFill/>
        </p:spPr>
        <p:txBody>
          <a:bodyPr wrap="none" rtlCol="0">
            <a:spAutoFit/>
          </a:bodyPr>
          <a:lstStyle/>
          <a:p>
            <a:r>
              <a:rPr lang="en-US" sz="1100" dirty="0" smtClean="0"/>
              <a:t>[31] IAM dataset</a:t>
            </a:r>
            <a:r>
              <a:rPr lang="en-US" sz="1100" dirty="0" smtClean="0">
                <a:solidFill>
                  <a:srgbClr val="FF0000"/>
                </a:solidFill>
              </a:rPr>
              <a:t> </a:t>
            </a:r>
            <a:endParaRPr lang="en-US" sz="1100" dirty="0">
              <a:solidFill>
                <a:srgbClr val="FF0000"/>
              </a:solidFill>
            </a:endParaRPr>
          </a:p>
        </p:txBody>
      </p:sp>
      <p:pic>
        <p:nvPicPr>
          <p:cNvPr id="11" name="Picture 3"/>
          <p:cNvPicPr>
            <a:picLocks noChangeAspect="1" noChangeArrowheads="1"/>
          </p:cNvPicPr>
          <p:nvPr/>
        </p:nvPicPr>
        <p:blipFill>
          <a:blip r:embed="rId7" cstate="print"/>
          <a:srcRect/>
          <a:stretch>
            <a:fillRect/>
          </a:stretch>
        </p:blipFill>
        <p:spPr bwMode="auto">
          <a:xfrm>
            <a:off x="304800" y="975360"/>
            <a:ext cx="1673352" cy="462374"/>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11162"/>
          </a:xfrm>
        </p:spPr>
        <p:txBody>
          <a:bodyPr>
            <a:normAutofit fontScale="90000"/>
          </a:bodyPr>
          <a:lstStyle/>
          <a:p>
            <a:r>
              <a:rPr lang="en-US" dirty="0" smtClean="0"/>
              <a:t>References</a:t>
            </a:r>
            <a:endParaRPr lang="en-US" dirty="0"/>
          </a:p>
        </p:txBody>
      </p:sp>
      <p:sp>
        <p:nvSpPr>
          <p:cNvPr id="3" name="Content Placeholder 2"/>
          <p:cNvSpPr>
            <a:spLocks noGrp="1"/>
          </p:cNvSpPr>
          <p:nvPr>
            <p:ph sz="quarter" idx="1"/>
          </p:nvPr>
        </p:nvSpPr>
        <p:spPr>
          <a:xfrm>
            <a:off x="457200" y="841248"/>
            <a:ext cx="8001000" cy="5788152"/>
          </a:xfrm>
        </p:spPr>
        <p:txBody>
          <a:bodyPr>
            <a:normAutofit fontScale="55000" lnSpcReduction="20000"/>
          </a:bodyPr>
          <a:lstStyle/>
          <a:p>
            <a:pPr marL="228600" indent="-228600">
              <a:buFont typeface="+mj-lt"/>
              <a:buAutoNum type="arabicPeriod"/>
            </a:pPr>
            <a:r>
              <a:rPr lang="en-US" dirty="0" smtClean="0"/>
              <a:t>G. </a:t>
            </a:r>
            <a:r>
              <a:rPr lang="en-US" dirty="0" err="1" smtClean="0"/>
              <a:t>Ramponi</a:t>
            </a:r>
            <a:r>
              <a:rPr lang="en-US" dirty="0" smtClean="0"/>
              <a:t>, F. </a:t>
            </a:r>
            <a:r>
              <a:rPr lang="en-US" dirty="0" err="1" smtClean="0"/>
              <a:t>Stanco</a:t>
            </a:r>
            <a:r>
              <a:rPr lang="en-US" dirty="0" smtClean="0"/>
              <a:t>, W. D. Russo, S. </a:t>
            </a:r>
            <a:r>
              <a:rPr lang="en-US" dirty="0" err="1" smtClean="0"/>
              <a:t>Pelusi</a:t>
            </a:r>
            <a:r>
              <a:rPr lang="en-US" dirty="0" smtClean="0"/>
              <a:t>, and P. Mauro, “Digital automated restoration of manuscripts and antique printed books,” EVA - Electronic Imaging and the Visual Arts, 2005.</a:t>
            </a:r>
          </a:p>
          <a:p>
            <a:pPr marL="228600" indent="-228600">
              <a:buFont typeface="+mj-lt"/>
              <a:buAutoNum type="arabicPeriod"/>
            </a:pPr>
            <a:r>
              <a:rPr lang="en-US" dirty="0" smtClean="0"/>
              <a:t>J. V. Richardson Jr., “Bookworms: The Most Common Insect Pests of Paper in Archives, Libraries, and Museums.” </a:t>
            </a:r>
          </a:p>
          <a:p>
            <a:pPr marL="228600" indent="-228600">
              <a:buFont typeface="+mj-lt"/>
              <a:buAutoNum type="arabicPeriod"/>
            </a:pPr>
            <a:r>
              <a:rPr lang="en-US" dirty="0" smtClean="0"/>
              <a:t>A. Pritchard, “A history of </a:t>
            </a:r>
            <a:r>
              <a:rPr lang="en-US" dirty="0" err="1" smtClean="0"/>
              <a:t>Infusoria</a:t>
            </a:r>
            <a:r>
              <a:rPr lang="en-US" dirty="0" smtClean="0"/>
              <a:t>, including </a:t>
            </a:r>
            <a:r>
              <a:rPr lang="en-US" dirty="0" err="1" smtClean="0"/>
              <a:t>Desmidiaceae</a:t>
            </a:r>
            <a:r>
              <a:rPr lang="en-US" dirty="0" smtClean="0"/>
              <a:t> and </a:t>
            </a:r>
            <a:r>
              <a:rPr lang="en-US" dirty="0" err="1" smtClean="0"/>
              <a:t>Diatomaceae</a:t>
            </a:r>
            <a:r>
              <a:rPr lang="en-US" dirty="0" smtClean="0"/>
              <a:t>,” British and foreign. Ed. IV. 968. London, 1861.</a:t>
            </a:r>
          </a:p>
          <a:p>
            <a:pPr marL="228600" indent="-228600">
              <a:buFont typeface="+mj-lt"/>
              <a:buAutoNum type="arabicPeriod"/>
            </a:pPr>
            <a:r>
              <a:rPr lang="en-US" dirty="0" smtClean="0"/>
              <a:t>W. Smith, “A synopsis of the British </a:t>
            </a:r>
            <a:r>
              <a:rPr lang="en-US" dirty="0" err="1" smtClean="0"/>
              <a:t>Diatomaceae</a:t>
            </a:r>
            <a:r>
              <a:rPr lang="en-US" dirty="0" smtClean="0"/>
              <a:t>; with remarks on their structure, function and distribution; and instructions for collecting and preserving specimens,” vol. 1 pp. [V]-XXXIII, pp. 1-89, 31 pls. London: John van </a:t>
            </a:r>
            <a:r>
              <a:rPr lang="en-US" dirty="0" err="1" smtClean="0"/>
              <a:t>Voorst</a:t>
            </a:r>
            <a:r>
              <a:rPr lang="en-US" dirty="0" smtClean="0"/>
              <a:t>, 1853.</a:t>
            </a:r>
          </a:p>
          <a:p>
            <a:pPr marL="228600" indent="-228600">
              <a:buFont typeface="+mj-lt"/>
              <a:buAutoNum type="arabicPeriod"/>
            </a:pPr>
            <a:r>
              <a:rPr lang="en-US" dirty="0" smtClean="0"/>
              <a:t>W. West, G S.. West, “A Monograph of the British </a:t>
            </a:r>
            <a:r>
              <a:rPr lang="en-US" dirty="0" err="1" smtClean="0"/>
              <a:t>Desmidiaceae</a:t>
            </a:r>
            <a:r>
              <a:rPr lang="en-US" dirty="0" smtClean="0"/>
              <a:t>,” Vols. I–V. Ray Society, London, 1904–1922.</a:t>
            </a:r>
          </a:p>
          <a:p>
            <a:pPr marL="228600" indent="-228600">
              <a:buFont typeface="+mj-lt"/>
              <a:buAutoNum type="arabicPeriod"/>
            </a:pPr>
            <a:r>
              <a:rPr lang="en-US" dirty="0" smtClean="0"/>
              <a:t>C. R. </a:t>
            </a:r>
            <a:r>
              <a:rPr lang="en-US" dirty="0" err="1" smtClean="0"/>
              <a:t>Dod</a:t>
            </a:r>
            <a:r>
              <a:rPr lang="en-US" dirty="0" smtClean="0"/>
              <a:t>, R. P. </a:t>
            </a:r>
            <a:r>
              <a:rPr lang="en-US" dirty="0" err="1" smtClean="0"/>
              <a:t>Dod</a:t>
            </a:r>
            <a:r>
              <a:rPr lang="en-US" dirty="0" smtClean="0"/>
              <a:t>, “</a:t>
            </a:r>
            <a:r>
              <a:rPr lang="en-US" dirty="0" err="1" smtClean="0"/>
              <a:t>Dod’s</a:t>
            </a:r>
            <a:r>
              <a:rPr lang="en-US" dirty="0" smtClean="0"/>
              <a:t> Peerage, Baronetage and </a:t>
            </a:r>
            <a:r>
              <a:rPr lang="en-US" dirty="0" err="1" smtClean="0"/>
              <a:t>Knightage</a:t>
            </a:r>
            <a:r>
              <a:rPr lang="en-US" dirty="0" smtClean="0"/>
              <a:t> of Great Britain and Ireland for 1915,” London: </a:t>
            </a:r>
            <a:r>
              <a:rPr lang="en-US" dirty="0" err="1" smtClean="0"/>
              <a:t>Simpkin</a:t>
            </a:r>
            <a:r>
              <a:rPr lang="en-US" dirty="0" smtClean="0"/>
              <a:t>, Marshall, Hamilton, Kent and co. ltd, 1915.</a:t>
            </a:r>
          </a:p>
          <a:p>
            <a:pPr marL="228600" indent="-228600">
              <a:buFont typeface="+mj-lt"/>
              <a:buAutoNum type="arabicPeriod"/>
            </a:pPr>
            <a:r>
              <a:rPr lang="en-US" dirty="0" smtClean="0"/>
              <a:t>J. B. Burke, “Book of Orders of Knighthood and Decorations of </a:t>
            </a:r>
            <a:r>
              <a:rPr lang="en-US" dirty="0" err="1" smtClean="0"/>
              <a:t>Honour</a:t>
            </a:r>
            <a:r>
              <a:rPr lang="en-US" dirty="0" smtClean="0"/>
              <a:t> of all Nations,” London: Hurst and </a:t>
            </a:r>
            <a:r>
              <a:rPr lang="en-US" dirty="0" err="1" smtClean="0"/>
              <a:t>Blackett</a:t>
            </a:r>
            <a:r>
              <a:rPr lang="en-US" dirty="0" smtClean="0"/>
              <a:t>, pp. 46-47, 1858.</a:t>
            </a:r>
          </a:p>
          <a:p>
            <a:pPr marL="228600" indent="-228600">
              <a:buFont typeface="+mj-lt"/>
              <a:buAutoNum type="arabicPeriod"/>
            </a:pPr>
            <a:r>
              <a:rPr lang="en-US" dirty="0" smtClean="0"/>
              <a:t>B. Gatos, I. </a:t>
            </a:r>
            <a:r>
              <a:rPr lang="en-US" dirty="0" err="1" smtClean="0"/>
              <a:t>Pratikakis</a:t>
            </a:r>
            <a:r>
              <a:rPr lang="en-US" dirty="0" smtClean="0"/>
              <a:t>, and S. J. </a:t>
            </a:r>
            <a:r>
              <a:rPr lang="en-US" dirty="0" err="1" smtClean="0"/>
              <a:t>Perantonis</a:t>
            </a:r>
            <a:r>
              <a:rPr lang="en-US" dirty="0" smtClean="0"/>
              <a:t>, “An adaptive </a:t>
            </a:r>
            <a:r>
              <a:rPr lang="en-US" dirty="0" err="1" smtClean="0"/>
              <a:t>binarisation</a:t>
            </a:r>
            <a:r>
              <a:rPr lang="en-US" dirty="0" smtClean="0"/>
              <a:t> technique for low quality historical documents,” Proc. of Int. Work. on Document Analysis Sys., pp. 102–13.</a:t>
            </a:r>
          </a:p>
          <a:p>
            <a:pPr marL="228600" indent="-228600">
              <a:buFont typeface="+mj-lt"/>
              <a:buAutoNum type="arabicPeriod"/>
            </a:pPr>
            <a:r>
              <a:rPr lang="en-US" dirty="0" smtClean="0"/>
              <a:t>E. </a:t>
            </a:r>
            <a:r>
              <a:rPr lang="en-US" dirty="0" err="1" smtClean="0"/>
              <a:t>Kavallieratou</a:t>
            </a:r>
            <a:r>
              <a:rPr lang="en-US" dirty="0" smtClean="0"/>
              <a:t> and E. </a:t>
            </a:r>
            <a:r>
              <a:rPr lang="en-US" dirty="0" err="1" smtClean="0"/>
              <a:t>Stamatatos</a:t>
            </a:r>
            <a:r>
              <a:rPr lang="en-US" dirty="0" smtClean="0"/>
              <a:t>, “Adaptive binarization of historical document images,” Proc. 18</a:t>
            </a:r>
            <a:r>
              <a:rPr lang="en-US" baseline="30000" dirty="0" smtClean="0"/>
              <a:t>th</a:t>
            </a:r>
            <a:r>
              <a:rPr lang="en-US" dirty="0" smtClean="0"/>
              <a:t> International Conf. of Pattern Recognition, pp. 742–745. </a:t>
            </a:r>
          </a:p>
          <a:p>
            <a:pPr marL="228600" indent="-228600">
              <a:buFont typeface="+mj-lt"/>
              <a:buAutoNum type="arabicPeriod"/>
            </a:pPr>
            <a:r>
              <a:rPr lang="en-US" dirty="0" smtClean="0"/>
              <a:t>H. J. </a:t>
            </a:r>
            <a:r>
              <a:rPr lang="en-US" dirty="0" err="1" smtClean="0"/>
              <a:t>Wolfson</a:t>
            </a:r>
            <a:r>
              <a:rPr lang="en-US" dirty="0" smtClean="0"/>
              <a:t> and I. </a:t>
            </a:r>
            <a:r>
              <a:rPr lang="en-US" dirty="0" err="1" smtClean="0"/>
              <a:t>Rigoutsos</a:t>
            </a:r>
            <a:r>
              <a:rPr lang="en-US" dirty="0" smtClean="0"/>
              <a:t>, “Geometric Hashing: An Overview,” IEEE Comp’ Science and Engineering, 4(4), pp. 10-21, 1997.</a:t>
            </a:r>
          </a:p>
          <a:p>
            <a:pPr marL="228600" indent="-228600">
              <a:buFont typeface="+mj-lt"/>
              <a:buAutoNum type="arabicPeriod"/>
            </a:pPr>
            <a:r>
              <a:rPr lang="en-US" dirty="0" smtClean="0"/>
              <a:t>X. </a:t>
            </a:r>
            <a:r>
              <a:rPr lang="en-US" dirty="0" err="1" smtClean="0"/>
              <a:t>Bai</a:t>
            </a:r>
            <a:r>
              <a:rPr lang="en-US" dirty="0" smtClean="0"/>
              <a:t>, X. Yang, L. J. </a:t>
            </a:r>
            <a:r>
              <a:rPr lang="en-US" dirty="0" err="1" smtClean="0"/>
              <a:t>Latecki</a:t>
            </a:r>
            <a:r>
              <a:rPr lang="en-US" dirty="0" smtClean="0"/>
              <a:t>, W. Liu, and Z. </a:t>
            </a:r>
            <a:r>
              <a:rPr lang="en-US" dirty="0" err="1" smtClean="0"/>
              <a:t>Tu</a:t>
            </a:r>
            <a:r>
              <a:rPr lang="en-US" dirty="0" smtClean="0"/>
              <a:t>, “Learning context sensitive shape similarity by graph transduction,” IEEE TPAMI, 2009.</a:t>
            </a:r>
          </a:p>
          <a:p>
            <a:pPr marL="228600" indent="-228600">
              <a:buFont typeface="+mj-lt"/>
              <a:buAutoNum type="arabicPeriod"/>
            </a:pPr>
            <a:r>
              <a:rPr lang="en-US" dirty="0" smtClean="0"/>
              <a:t>E. J. Keogh, L. Wei, X. Xi, M. Vlachos, S. Lee, and P.  </a:t>
            </a:r>
            <a:r>
              <a:rPr lang="en-US" dirty="0" err="1" smtClean="0"/>
              <a:t>Protopapas</a:t>
            </a:r>
            <a:r>
              <a:rPr lang="en-US" dirty="0" smtClean="0"/>
              <a:t>, “Supporting exact indexing of arbitrarily rotated shapes and periodic time series under Euclidean and warping distance measures,” VLDB J. 18(3), 611-630, 2009.</a:t>
            </a:r>
          </a:p>
          <a:p>
            <a:pPr marL="228600" indent="-228600">
              <a:buFont typeface="+mj-lt"/>
              <a:buAutoNum type="arabicPeriod"/>
            </a:pPr>
            <a:r>
              <a:rPr lang="en-US" dirty="0" smtClean="0"/>
              <a:t>P.</a:t>
            </a:r>
            <a:r>
              <a:rPr lang="th-TH" dirty="0" smtClean="0"/>
              <a:t> </a:t>
            </a:r>
            <a:r>
              <a:rPr lang="en-US" dirty="0" smtClean="0"/>
              <a:t>V.</a:t>
            </a:r>
            <a:r>
              <a:rPr lang="th-TH" dirty="0" smtClean="0"/>
              <a:t> </a:t>
            </a:r>
            <a:r>
              <a:rPr lang="en-US" dirty="0" smtClean="0"/>
              <a:t>C. Hough, “Method and mean for recognizing complex pattern,” USA patent 3069654, 1966.</a:t>
            </a:r>
          </a:p>
          <a:p>
            <a:pPr marL="228600" indent="-228600">
              <a:buFont typeface="+mj-lt"/>
              <a:buAutoNum type="arabicPeriod"/>
            </a:pPr>
            <a:endParaRPr lang="en-US" dirty="0"/>
          </a:p>
        </p:txBody>
      </p:sp>
      <p:sp>
        <p:nvSpPr>
          <p:cNvPr id="5" name="Slide Number Placeholder 4"/>
          <p:cNvSpPr>
            <a:spLocks noGrp="1"/>
          </p:cNvSpPr>
          <p:nvPr>
            <p:ph type="sldNum" sz="quarter" idx="15"/>
          </p:nvPr>
        </p:nvSpPr>
        <p:spPr/>
        <p:txBody>
          <a:bodyPr/>
          <a:lstStyle/>
          <a:p>
            <a:fld id="{2D63B8C5-3510-46A3-A367-588D93808B4C}" type="slidenum">
              <a:rPr lang="en-US" smtClean="0"/>
              <a:pPr/>
              <a:t>33</a:t>
            </a:fld>
            <a:endParaRPr lang="en-US"/>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914400"/>
            <a:ext cx="7772400" cy="5559552"/>
          </a:xfrm>
        </p:spPr>
        <p:txBody>
          <a:bodyPr>
            <a:normAutofit fontScale="55000" lnSpcReduction="20000"/>
          </a:bodyPr>
          <a:lstStyle/>
          <a:p>
            <a:pPr marL="290513" indent="-290513">
              <a:buFont typeface="+mj-lt"/>
              <a:buAutoNum type="arabicPeriod" startAt="14"/>
            </a:pPr>
            <a:r>
              <a:rPr lang="en-US" dirty="0" smtClean="0"/>
              <a:t>Q. Zhu, X. Wang, E. Keogh, and S. H. Lee, “Augmenting the Generalized Hough Transform to Enable the Mining of Petroglyphs,” SIGKDD, 2009.</a:t>
            </a:r>
          </a:p>
          <a:p>
            <a:pPr marL="290513" indent="-290513">
              <a:buFont typeface="+mj-lt"/>
              <a:buAutoNum type="arabicPeriod" startAt="14"/>
            </a:pPr>
            <a:r>
              <a:rPr lang="en-US" dirty="0" smtClean="0"/>
              <a:t>R. O. </a:t>
            </a:r>
            <a:r>
              <a:rPr lang="en-US" dirty="0" err="1" smtClean="0"/>
              <a:t>Duda</a:t>
            </a:r>
            <a:r>
              <a:rPr lang="en-US" dirty="0" smtClean="0"/>
              <a:t> and P. E. Hart, “Use of the Hough transform to detect lines and curves in pictures,” Comm. ACM 15(1), pp.11-15, 1972.</a:t>
            </a:r>
          </a:p>
          <a:p>
            <a:pPr marL="290513" indent="-290513">
              <a:buFont typeface="+mj-lt"/>
              <a:buAutoNum type="arabicPeriod" startAt="14"/>
            </a:pPr>
            <a:r>
              <a:rPr lang="en-US" dirty="0" smtClean="0"/>
              <a:t>D. H. Ballard, “Generalizing the Hough transform to detect arbitrary shapes,” Pattern Recognition 13, 1981, pp. 111-122. </a:t>
            </a:r>
          </a:p>
          <a:p>
            <a:pPr marL="290513" indent="-290513">
              <a:buFont typeface="+mj-lt"/>
              <a:buAutoNum type="arabicPeriod" startAt="14"/>
            </a:pPr>
            <a:r>
              <a:rPr lang="en-US" dirty="0" smtClean="0"/>
              <a:t>M. </a:t>
            </a:r>
            <a:r>
              <a:rPr lang="en-US" dirty="0" err="1" smtClean="0"/>
              <a:t>Tompa</a:t>
            </a:r>
            <a:r>
              <a:rPr lang="en-US" dirty="0" smtClean="0"/>
              <a:t> and J. Buhler, “Finding motifs using random projections,” In proceedings of the 5</a:t>
            </a:r>
            <a:r>
              <a:rPr lang="en-US" baseline="30000" dirty="0" smtClean="0"/>
              <a:t>th</a:t>
            </a:r>
            <a:r>
              <a:rPr lang="en-US" dirty="0" smtClean="0"/>
              <a:t> Int. Conference on Computational Molecular Biology. pp 67-74, 2001.</a:t>
            </a:r>
          </a:p>
          <a:p>
            <a:pPr marL="290513" indent="-290513">
              <a:buFont typeface="+mj-lt"/>
              <a:buAutoNum type="arabicPeriod" startAt="14"/>
            </a:pPr>
            <a:r>
              <a:rPr lang="en-US" dirty="0" smtClean="0"/>
              <a:t>T. Koch-</a:t>
            </a:r>
            <a:r>
              <a:rPr lang="en-US" dirty="0" err="1" smtClean="0"/>
              <a:t>Grunberg</a:t>
            </a:r>
            <a:r>
              <a:rPr lang="en-US" dirty="0" smtClean="0"/>
              <a:t>, “</a:t>
            </a:r>
            <a:r>
              <a:rPr lang="en-US" dirty="0" err="1" smtClean="0"/>
              <a:t>Südamerikanische</a:t>
            </a:r>
            <a:r>
              <a:rPr lang="en-US" dirty="0" smtClean="0"/>
              <a:t> </a:t>
            </a:r>
            <a:r>
              <a:rPr lang="en-US" dirty="0" err="1" smtClean="0"/>
              <a:t>Felszeichnungen</a:t>
            </a:r>
            <a:r>
              <a:rPr lang="en-US" dirty="0" smtClean="0"/>
              <a:t>” (South American petroglyphs), Berlin, E. </a:t>
            </a:r>
            <a:r>
              <a:rPr lang="en-US" dirty="0" err="1" smtClean="0"/>
              <a:t>Wasmuth</a:t>
            </a:r>
            <a:r>
              <a:rPr lang="en-US" dirty="0" smtClean="0"/>
              <a:t> A.-G, 1907.</a:t>
            </a:r>
          </a:p>
          <a:p>
            <a:pPr marL="290513" indent="-290513">
              <a:buFont typeface="+mj-lt"/>
              <a:buAutoNum type="arabicPeriod" startAt="14"/>
            </a:pPr>
            <a:r>
              <a:rPr lang="en-US" dirty="0" smtClean="0"/>
              <a:t>A. </a:t>
            </a:r>
            <a:r>
              <a:rPr lang="en-US" dirty="0" err="1" smtClean="0"/>
              <a:t>Fornés</a:t>
            </a:r>
            <a:r>
              <a:rPr lang="en-US" dirty="0" smtClean="0"/>
              <a:t>, J. </a:t>
            </a:r>
            <a:r>
              <a:rPr lang="en-US" dirty="0" err="1" smtClean="0"/>
              <a:t>Lladós</a:t>
            </a:r>
            <a:r>
              <a:rPr lang="en-US" dirty="0" smtClean="0"/>
              <a:t>, and G. Sanchez, “Old Handwritten Musical Symbol Classification by a Dynamic Time Warping Based Method. in Graphics Recognition: Recent Advances and New Opportunities,” Lecture Notes in Computer Science, vol. 5046, pp. 51-60, 2008.</a:t>
            </a:r>
          </a:p>
          <a:p>
            <a:pPr marL="290513" indent="-290513">
              <a:buFont typeface="+mj-lt"/>
              <a:buAutoNum type="arabicPeriod" startAt="14"/>
            </a:pPr>
            <a:r>
              <a:rPr lang="en-US" dirty="0" smtClean="0"/>
              <a:t>G. Sanchez, E. </a:t>
            </a:r>
            <a:r>
              <a:rPr lang="en-US" dirty="0" err="1" smtClean="0"/>
              <a:t>Valveny</a:t>
            </a:r>
            <a:r>
              <a:rPr lang="en-US" dirty="0" smtClean="0"/>
              <a:t>, J. </a:t>
            </a:r>
            <a:r>
              <a:rPr lang="en-US" dirty="0" err="1" smtClean="0"/>
              <a:t>Llados</a:t>
            </a:r>
            <a:r>
              <a:rPr lang="en-US" dirty="0" smtClean="0"/>
              <a:t>, J. M. </a:t>
            </a:r>
            <a:r>
              <a:rPr lang="en-US" dirty="0" err="1" smtClean="0"/>
              <a:t>Romeu</a:t>
            </a:r>
            <a:r>
              <a:rPr lang="en-US" dirty="0" smtClean="0"/>
              <a:t>, and  N. Lozano, “A platform to extract knowledge from graphic documents. application to an architectural sketch understanding scenario,” Document Analysis Systems VI, Vol. 3163, pp. 389 -400, 2004.</a:t>
            </a:r>
          </a:p>
          <a:p>
            <a:pPr marL="290513" indent="-290513">
              <a:buFont typeface="+mj-lt"/>
              <a:buAutoNum type="arabicPeriod" startAt="14"/>
            </a:pPr>
            <a:r>
              <a:rPr lang="en-US" dirty="0" smtClean="0"/>
              <a:t>J. </a:t>
            </a:r>
            <a:r>
              <a:rPr lang="en-US" dirty="0" err="1" smtClean="0"/>
              <a:t>Mas</a:t>
            </a:r>
            <a:r>
              <a:rPr lang="en-US" dirty="0" smtClean="0"/>
              <a:t>, G. Sanchez, and J. </a:t>
            </a:r>
            <a:r>
              <a:rPr lang="en-US" dirty="0" err="1" smtClean="0"/>
              <a:t>Llados</a:t>
            </a:r>
            <a:r>
              <a:rPr lang="en-US" dirty="0" smtClean="0"/>
              <a:t>, “An Incremental Parser to Recognize Diagram Symbols and Gestures represented by Adjacency Grammars,” Graphics Recognition: Ten Year Review. Lecture Notes in Computer Science, vol. 3926, pp. 252-263, 2006.</a:t>
            </a:r>
          </a:p>
          <a:p>
            <a:pPr marL="290513" indent="-290513">
              <a:buFont typeface="+mj-lt"/>
              <a:buAutoNum type="arabicPeriod" startAt="14"/>
            </a:pPr>
            <a:r>
              <a:rPr lang="en-US" dirty="0" smtClean="0"/>
              <a:t>K. B. Schroeder et al., “</a:t>
            </a:r>
            <a:r>
              <a:rPr lang="en-US" dirty="0" err="1" smtClean="0"/>
              <a:t>Haplotypic</a:t>
            </a:r>
            <a:r>
              <a:rPr lang="en-US" dirty="0" smtClean="0"/>
              <a:t> Background of a Private Allele at High Frequency,” the Americas, Molecular Biology and Evolution, 26 (5), pp. 995-1016, 2009.</a:t>
            </a:r>
          </a:p>
          <a:p>
            <a:pPr marL="290513" indent="-290513">
              <a:buFont typeface="+mj-lt"/>
              <a:buAutoNum type="arabicPeriod" startAt="14"/>
            </a:pPr>
            <a:r>
              <a:rPr lang="en-US" dirty="0" smtClean="0"/>
              <a:t>G. A. Smith, and W. G. Turner, “Indian Rock Art of Southern California with Selected </a:t>
            </a:r>
            <a:r>
              <a:rPr lang="en-US" dirty="0" err="1" smtClean="0"/>
              <a:t>Petroglyph</a:t>
            </a:r>
            <a:r>
              <a:rPr lang="en-US" dirty="0" smtClean="0"/>
              <a:t> Catalog,” San Bernardino County, Museum Association, 1975. </a:t>
            </a:r>
          </a:p>
          <a:p>
            <a:pPr marL="290513" indent="-290513">
              <a:buFont typeface="+mj-lt"/>
              <a:buAutoNum type="arabicPeriod" startAt="14"/>
            </a:pPr>
            <a:r>
              <a:rPr lang="en-US" dirty="0" smtClean="0"/>
              <a:t>C.  Davenport, “British Heraldry,” London Methuen, 1912.</a:t>
            </a:r>
          </a:p>
          <a:p>
            <a:pPr marL="290513" indent="-290513">
              <a:buFont typeface="+mj-lt"/>
              <a:buAutoNum type="arabicPeriod" startAt="14"/>
            </a:pPr>
            <a:r>
              <a:rPr lang="en-US" dirty="0" smtClean="0"/>
              <a:t>C. Davenport, “English heraldic book-stamps, figured and described,” London : Archibald Constable and co. ltd, 1909.</a:t>
            </a:r>
          </a:p>
          <a:p>
            <a:pPr marL="290513" indent="-290513">
              <a:buFont typeface="+mj-lt"/>
              <a:buAutoNum type="arabicPeriod" startAt="14"/>
            </a:pPr>
            <a:r>
              <a:rPr lang="en-US" dirty="0" smtClean="0"/>
              <a:t>X. Xi, E. J. Keogh, L. Wei, and A. </a:t>
            </a:r>
            <a:r>
              <a:rPr lang="en-US" dirty="0" err="1" smtClean="0"/>
              <a:t>Mafra-Neto</a:t>
            </a:r>
            <a:r>
              <a:rPr lang="en-US" dirty="0" smtClean="0"/>
              <a:t>, “Finding Motifs in a Database of Shapes,” Prof. of Siam Conf. Data Mining, 2007.</a:t>
            </a:r>
          </a:p>
          <a:p>
            <a:pPr marL="290513" indent="-290513">
              <a:buFont typeface="+mj-lt"/>
              <a:buAutoNum type="arabicPeriod" startAt="14"/>
            </a:pPr>
            <a:endParaRPr lang="en-US" dirty="0"/>
          </a:p>
        </p:txBody>
      </p:sp>
      <p:sp>
        <p:nvSpPr>
          <p:cNvPr id="5" name="Title 1"/>
          <p:cNvSpPr txBox="1">
            <a:spLocks/>
          </p:cNvSpPr>
          <p:nvPr/>
        </p:nvSpPr>
        <p:spPr>
          <a:xfrm>
            <a:off x="457200" y="228600"/>
            <a:ext cx="7467600" cy="533400"/>
          </a:xfrm>
          <a:prstGeom prst="rect">
            <a:avLst/>
          </a:prstGeom>
        </p:spPr>
        <p:txBody>
          <a:bodyPr vert="horz" anchor="b">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small" spc="0" normalizeH="0" baseline="0" noProof="0" dirty="0" smtClean="0">
                <a:ln>
                  <a:noFill/>
                </a:ln>
                <a:solidFill>
                  <a:schemeClr val="tx2"/>
                </a:solidFill>
                <a:effectLst/>
                <a:uLnTx/>
                <a:uFillTx/>
                <a:latin typeface="+mj-lt"/>
                <a:ea typeface="+mj-ea"/>
                <a:cs typeface="+mj-cs"/>
              </a:rPr>
              <a:t>Reference</a:t>
            </a:r>
            <a:endParaRPr kumimoji="0" lang="en-US" sz="2800" b="0" i="0" u="none" strike="noStrike" kern="1200" cap="small" spc="0" normalizeH="0" baseline="0" noProof="0" dirty="0">
              <a:ln>
                <a:noFill/>
              </a:ln>
              <a:solidFill>
                <a:schemeClr val="tx2"/>
              </a:solidFill>
              <a:effectLst/>
              <a:uLnTx/>
              <a:uFillTx/>
              <a:latin typeface="+mj-lt"/>
              <a:ea typeface="+mj-ea"/>
              <a:cs typeface="+mj-cs"/>
            </a:endParaRPr>
          </a:p>
        </p:txBody>
      </p:sp>
      <p:sp>
        <p:nvSpPr>
          <p:cNvPr id="6" name="Slide Number Placeholder 5"/>
          <p:cNvSpPr>
            <a:spLocks noGrp="1"/>
          </p:cNvSpPr>
          <p:nvPr>
            <p:ph type="sldNum" sz="quarter" idx="15"/>
          </p:nvPr>
        </p:nvSpPr>
        <p:spPr/>
        <p:txBody>
          <a:bodyPr/>
          <a:lstStyle/>
          <a:p>
            <a:fld id="{2D63B8C5-3510-46A3-A367-588D93808B4C}" type="slidenum">
              <a:rPr lang="en-US" smtClean="0"/>
              <a:pPr/>
              <a:t>34</a:t>
            </a:fld>
            <a:endParaRPr lang="en-US"/>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E:\_temp\sawasdee_2.jpeg"/>
          <p:cNvPicPr>
            <a:picLocks noChangeAspect="1" noChangeArrowheads="1"/>
          </p:cNvPicPr>
          <p:nvPr/>
        </p:nvPicPr>
        <p:blipFill>
          <a:blip r:embed="rId2"/>
          <a:srcRect/>
          <a:stretch>
            <a:fillRect/>
          </a:stretch>
        </p:blipFill>
        <p:spPr bwMode="auto">
          <a:xfrm>
            <a:off x="6081562" y="2226892"/>
            <a:ext cx="2665771" cy="4131375"/>
          </a:xfrm>
          <a:prstGeom prst="rect">
            <a:avLst/>
          </a:prstGeom>
          <a:noFill/>
        </p:spPr>
      </p:pic>
      <p:sp>
        <p:nvSpPr>
          <p:cNvPr id="6" name="Rectangle 5"/>
          <p:cNvSpPr/>
          <p:nvPr/>
        </p:nvSpPr>
        <p:spPr>
          <a:xfrm>
            <a:off x="1346790" y="1190847"/>
            <a:ext cx="6074735" cy="1107996"/>
          </a:xfrm>
          <a:prstGeom prst="rect">
            <a:avLst/>
          </a:prstGeom>
          <a:noFill/>
        </p:spPr>
        <p:txBody>
          <a:bodyPr wrap="square" lIns="91440" tIns="45720" rIns="91440" bIns="45720">
            <a:spAutoFit/>
          </a:bodyPr>
          <a:lstStyle/>
          <a:p>
            <a:pPr algn="ctr"/>
            <a:r>
              <a:rPr lang="en-US" sz="6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Thank you!</a:t>
            </a:r>
            <a:endParaRPr lang="en-US" sz="6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71206" y="2967335"/>
            <a:ext cx="5808000"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Supplementary</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Slide Number Placeholder 3"/>
          <p:cNvSpPr>
            <a:spLocks noGrp="1"/>
          </p:cNvSpPr>
          <p:nvPr>
            <p:ph type="sldNum" sz="quarter" idx="15"/>
          </p:nvPr>
        </p:nvSpPr>
        <p:spPr/>
        <p:txBody>
          <a:bodyPr/>
          <a:lstStyle/>
          <a:p>
            <a:fld id="{2D63B8C5-3510-46A3-A367-588D93808B4C}" type="slidenum">
              <a:rPr lang="en-US" smtClean="0"/>
              <a:pPr/>
              <a:t>36</a:t>
            </a:fld>
            <a:endParaRPr lang="en-US"/>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dirty="0" smtClean="0"/>
              <a:t>Other Project</a:t>
            </a:r>
            <a:endParaRPr lang="en-US" dirty="0"/>
          </a:p>
        </p:txBody>
      </p:sp>
      <p:sp>
        <p:nvSpPr>
          <p:cNvPr id="3" name="Content Placeholder 2"/>
          <p:cNvSpPr>
            <a:spLocks noGrp="1"/>
          </p:cNvSpPr>
          <p:nvPr>
            <p:ph sz="quarter" idx="1"/>
          </p:nvPr>
        </p:nvSpPr>
        <p:spPr>
          <a:xfrm>
            <a:off x="457200" y="1219200"/>
            <a:ext cx="8001000" cy="5254752"/>
          </a:xfrm>
        </p:spPr>
        <p:txBody>
          <a:bodyPr/>
          <a:lstStyle/>
          <a:p>
            <a:r>
              <a:rPr lang="en-US" dirty="0" smtClean="0"/>
              <a:t>Online Motif Discovery</a:t>
            </a:r>
          </a:p>
          <a:p>
            <a:pPr>
              <a:buNone/>
            </a:pPr>
            <a:endParaRPr lang="en-US" dirty="0" smtClean="0"/>
          </a:p>
          <a:p>
            <a:pPr>
              <a:buNone/>
            </a:pPr>
            <a:r>
              <a:rPr lang="en-US" dirty="0" smtClean="0"/>
              <a:t>Complexity:			Time		Space</a:t>
            </a:r>
          </a:p>
          <a:p>
            <a:pPr>
              <a:buNone/>
            </a:pPr>
            <a:r>
              <a:rPr lang="en-US" sz="2000" dirty="0" smtClean="0"/>
              <a:t>Brute Force 			 O(w</a:t>
            </a:r>
            <a:r>
              <a:rPr lang="en-US" sz="2000" baseline="30000" dirty="0" smtClean="0"/>
              <a:t>2</a:t>
            </a:r>
            <a:r>
              <a:rPr lang="en-US" sz="2000" dirty="0" smtClean="0"/>
              <a:t>m)	O(w)</a:t>
            </a:r>
          </a:p>
          <a:p>
            <a:pPr>
              <a:buNone/>
            </a:pPr>
            <a:r>
              <a:rPr lang="en-US" sz="2000" dirty="0" err="1" smtClean="0"/>
              <a:t>Mueen</a:t>
            </a:r>
            <a:r>
              <a:rPr lang="en-US" sz="2000" dirty="0" smtClean="0"/>
              <a:t> and Keogh 2006</a:t>
            </a:r>
            <a:r>
              <a:rPr lang="en-US" sz="1600" dirty="0" smtClean="0">
                <a:solidFill>
                  <a:schemeClr val="bg1">
                    <a:lumMod val="50000"/>
                  </a:schemeClr>
                </a:solidFill>
              </a:rPr>
              <a:t>	</a:t>
            </a:r>
            <a:r>
              <a:rPr lang="en-US" sz="2000" dirty="0" smtClean="0"/>
              <a:t> O(wm)		O(w</a:t>
            </a:r>
            <a:r>
              <a:rPr lang="en-US" sz="2000" baseline="30000" dirty="0" smtClean="0"/>
              <a:t>3/2</a:t>
            </a:r>
            <a:r>
              <a:rPr lang="en-US" sz="2000" dirty="0" smtClean="0"/>
              <a:t>)</a:t>
            </a:r>
          </a:p>
          <a:p>
            <a:pPr>
              <a:buNone/>
            </a:pPr>
            <a:r>
              <a:rPr lang="en-US" sz="2000" dirty="0" smtClean="0"/>
              <a:t>Lam, </a:t>
            </a:r>
            <a:r>
              <a:rPr lang="en-US" sz="2000" dirty="0" err="1" smtClean="0"/>
              <a:t>Pham,and</a:t>
            </a:r>
            <a:r>
              <a:rPr lang="en-US" sz="2000" dirty="0" smtClean="0"/>
              <a:t> </a:t>
            </a:r>
            <a:r>
              <a:rPr lang="en-US" sz="2000" dirty="0" err="1" smtClean="0"/>
              <a:t>Calders</a:t>
            </a:r>
            <a:r>
              <a:rPr lang="en-US" sz="2000" dirty="0" smtClean="0"/>
              <a:t> 2010	 O(wm)		O(w)</a:t>
            </a:r>
          </a:p>
          <a:p>
            <a:pPr>
              <a:buNone/>
            </a:pPr>
            <a:r>
              <a:rPr lang="en-US" sz="2000" dirty="0" smtClean="0">
                <a:solidFill>
                  <a:srgbClr val="FF0000"/>
                </a:solidFill>
              </a:rPr>
              <a:t>Our algorithm			 O(w)		O(w)</a:t>
            </a:r>
          </a:p>
          <a:p>
            <a:pPr>
              <a:buNone/>
            </a:pPr>
            <a:endParaRPr lang="en-US" sz="2000" dirty="0" smtClean="0"/>
          </a:p>
          <a:p>
            <a:r>
              <a:rPr lang="en-US" dirty="0" smtClean="0"/>
              <a:t>Key Idea:</a:t>
            </a:r>
          </a:p>
          <a:p>
            <a:pPr lvl="1"/>
            <a:r>
              <a:rPr lang="en-US" dirty="0" smtClean="0"/>
              <a:t>Using dynamic programming to save both time and space.</a:t>
            </a:r>
            <a:endParaRPr lang="en-US" dirty="0"/>
          </a:p>
        </p:txBody>
      </p:sp>
      <p:sp>
        <p:nvSpPr>
          <p:cNvPr id="6" name="Freeform 150"/>
          <p:cNvSpPr>
            <a:spLocks/>
          </p:cNvSpPr>
          <p:nvPr/>
        </p:nvSpPr>
        <p:spPr bwMode="auto">
          <a:xfrm>
            <a:off x="4419600" y="990600"/>
            <a:ext cx="4267200" cy="372786"/>
          </a:xfrm>
          <a:custGeom>
            <a:avLst/>
            <a:gdLst/>
            <a:ahLst/>
            <a:cxnLst>
              <a:cxn ang="0">
                <a:pos x="24" y="606"/>
              </a:cxn>
              <a:cxn ang="0">
                <a:pos x="84" y="618"/>
              </a:cxn>
              <a:cxn ang="0">
                <a:pos x="138" y="408"/>
              </a:cxn>
              <a:cxn ang="0">
                <a:pos x="198" y="276"/>
              </a:cxn>
              <a:cxn ang="0">
                <a:pos x="252" y="180"/>
              </a:cxn>
              <a:cxn ang="0">
                <a:pos x="312" y="204"/>
              </a:cxn>
              <a:cxn ang="0">
                <a:pos x="366" y="36"/>
              </a:cxn>
              <a:cxn ang="0">
                <a:pos x="426" y="72"/>
              </a:cxn>
              <a:cxn ang="0">
                <a:pos x="480" y="156"/>
              </a:cxn>
              <a:cxn ang="0">
                <a:pos x="540" y="48"/>
              </a:cxn>
              <a:cxn ang="0">
                <a:pos x="594" y="126"/>
              </a:cxn>
              <a:cxn ang="0">
                <a:pos x="654" y="186"/>
              </a:cxn>
              <a:cxn ang="0">
                <a:pos x="708" y="432"/>
              </a:cxn>
              <a:cxn ang="0">
                <a:pos x="768" y="402"/>
              </a:cxn>
              <a:cxn ang="0">
                <a:pos x="822" y="636"/>
              </a:cxn>
              <a:cxn ang="0">
                <a:pos x="882" y="678"/>
              </a:cxn>
              <a:cxn ang="0">
                <a:pos x="936" y="780"/>
              </a:cxn>
              <a:cxn ang="0">
                <a:pos x="996" y="930"/>
              </a:cxn>
              <a:cxn ang="0">
                <a:pos x="1050" y="1092"/>
              </a:cxn>
              <a:cxn ang="0">
                <a:pos x="1104" y="1128"/>
              </a:cxn>
              <a:cxn ang="0">
                <a:pos x="1164" y="1236"/>
              </a:cxn>
              <a:cxn ang="0">
                <a:pos x="1218" y="1230"/>
              </a:cxn>
              <a:cxn ang="0">
                <a:pos x="1278" y="1314"/>
              </a:cxn>
              <a:cxn ang="0">
                <a:pos x="1332" y="1368"/>
              </a:cxn>
              <a:cxn ang="0">
                <a:pos x="1392" y="1326"/>
              </a:cxn>
              <a:cxn ang="0">
                <a:pos x="1446" y="1230"/>
              </a:cxn>
              <a:cxn ang="0">
                <a:pos x="1506" y="1170"/>
              </a:cxn>
              <a:cxn ang="0">
                <a:pos x="1560" y="1164"/>
              </a:cxn>
              <a:cxn ang="0">
                <a:pos x="1620" y="978"/>
              </a:cxn>
              <a:cxn ang="0">
                <a:pos x="1674" y="990"/>
              </a:cxn>
              <a:cxn ang="0">
                <a:pos x="1734" y="876"/>
              </a:cxn>
              <a:cxn ang="0">
                <a:pos x="1788" y="786"/>
              </a:cxn>
              <a:cxn ang="0">
                <a:pos x="1848" y="528"/>
              </a:cxn>
              <a:cxn ang="0">
                <a:pos x="1902" y="480"/>
              </a:cxn>
              <a:cxn ang="0">
                <a:pos x="1962" y="336"/>
              </a:cxn>
              <a:cxn ang="0">
                <a:pos x="2016" y="318"/>
              </a:cxn>
              <a:cxn ang="0">
                <a:pos x="2076" y="198"/>
              </a:cxn>
              <a:cxn ang="0">
                <a:pos x="2130" y="210"/>
              </a:cxn>
              <a:cxn ang="0">
                <a:pos x="2190" y="78"/>
              </a:cxn>
              <a:cxn ang="0">
                <a:pos x="2244" y="12"/>
              </a:cxn>
              <a:cxn ang="0">
                <a:pos x="2304" y="186"/>
              </a:cxn>
              <a:cxn ang="0">
                <a:pos x="2358" y="180"/>
              </a:cxn>
              <a:cxn ang="0">
                <a:pos x="2418" y="204"/>
              </a:cxn>
              <a:cxn ang="0">
                <a:pos x="2472" y="228"/>
              </a:cxn>
              <a:cxn ang="0">
                <a:pos x="2532" y="468"/>
              </a:cxn>
              <a:cxn ang="0">
                <a:pos x="2586" y="594"/>
              </a:cxn>
              <a:cxn ang="0">
                <a:pos x="2646" y="564"/>
              </a:cxn>
              <a:cxn ang="0">
                <a:pos x="2700" y="672"/>
              </a:cxn>
              <a:cxn ang="0">
                <a:pos x="2760" y="942"/>
              </a:cxn>
              <a:cxn ang="0">
                <a:pos x="2814" y="1038"/>
              </a:cxn>
              <a:cxn ang="0">
                <a:pos x="2874" y="1128"/>
              </a:cxn>
              <a:cxn ang="0">
                <a:pos x="2928" y="1158"/>
              </a:cxn>
              <a:cxn ang="0">
                <a:pos x="2988" y="1236"/>
              </a:cxn>
              <a:cxn ang="0">
                <a:pos x="3042" y="1266"/>
              </a:cxn>
              <a:cxn ang="0">
                <a:pos x="3096" y="1248"/>
              </a:cxn>
              <a:cxn ang="0">
                <a:pos x="3156" y="1422"/>
              </a:cxn>
              <a:cxn ang="0">
                <a:pos x="3210" y="1326"/>
              </a:cxn>
              <a:cxn ang="0">
                <a:pos x="3270" y="1332"/>
              </a:cxn>
              <a:cxn ang="0">
                <a:pos x="3324" y="1140"/>
              </a:cxn>
              <a:cxn ang="0">
                <a:pos x="3384" y="1128"/>
              </a:cxn>
              <a:cxn ang="0">
                <a:pos x="3438" y="978"/>
              </a:cxn>
              <a:cxn ang="0">
                <a:pos x="3498" y="786"/>
              </a:cxn>
              <a:cxn ang="0">
                <a:pos x="3552" y="840"/>
              </a:cxn>
            </a:cxnLst>
            <a:rect l="0" t="0" r="r" b="b"/>
            <a:pathLst>
              <a:path w="3552" h="1422">
                <a:moveTo>
                  <a:pt x="0" y="798"/>
                </a:moveTo>
                <a:lnTo>
                  <a:pt x="24" y="606"/>
                </a:lnTo>
                <a:lnTo>
                  <a:pt x="54" y="606"/>
                </a:lnTo>
                <a:lnTo>
                  <a:pt x="84" y="618"/>
                </a:lnTo>
                <a:lnTo>
                  <a:pt x="108" y="552"/>
                </a:lnTo>
                <a:lnTo>
                  <a:pt x="138" y="408"/>
                </a:lnTo>
                <a:lnTo>
                  <a:pt x="168" y="372"/>
                </a:lnTo>
                <a:lnTo>
                  <a:pt x="198" y="276"/>
                </a:lnTo>
                <a:lnTo>
                  <a:pt x="222" y="342"/>
                </a:lnTo>
                <a:lnTo>
                  <a:pt x="252" y="180"/>
                </a:lnTo>
                <a:lnTo>
                  <a:pt x="282" y="108"/>
                </a:lnTo>
                <a:lnTo>
                  <a:pt x="312" y="204"/>
                </a:lnTo>
                <a:lnTo>
                  <a:pt x="336" y="66"/>
                </a:lnTo>
                <a:lnTo>
                  <a:pt x="366" y="36"/>
                </a:lnTo>
                <a:lnTo>
                  <a:pt x="396" y="66"/>
                </a:lnTo>
                <a:lnTo>
                  <a:pt x="426" y="72"/>
                </a:lnTo>
                <a:lnTo>
                  <a:pt x="450" y="0"/>
                </a:lnTo>
                <a:lnTo>
                  <a:pt x="480" y="156"/>
                </a:lnTo>
                <a:lnTo>
                  <a:pt x="510" y="90"/>
                </a:lnTo>
                <a:lnTo>
                  <a:pt x="540" y="48"/>
                </a:lnTo>
                <a:lnTo>
                  <a:pt x="564" y="144"/>
                </a:lnTo>
                <a:lnTo>
                  <a:pt x="594" y="126"/>
                </a:lnTo>
                <a:lnTo>
                  <a:pt x="624" y="210"/>
                </a:lnTo>
                <a:lnTo>
                  <a:pt x="654" y="186"/>
                </a:lnTo>
                <a:lnTo>
                  <a:pt x="678" y="354"/>
                </a:lnTo>
                <a:lnTo>
                  <a:pt x="708" y="432"/>
                </a:lnTo>
                <a:lnTo>
                  <a:pt x="738" y="480"/>
                </a:lnTo>
                <a:lnTo>
                  <a:pt x="768" y="402"/>
                </a:lnTo>
                <a:lnTo>
                  <a:pt x="792" y="546"/>
                </a:lnTo>
                <a:lnTo>
                  <a:pt x="822" y="636"/>
                </a:lnTo>
                <a:lnTo>
                  <a:pt x="852" y="576"/>
                </a:lnTo>
                <a:lnTo>
                  <a:pt x="882" y="678"/>
                </a:lnTo>
                <a:lnTo>
                  <a:pt x="906" y="714"/>
                </a:lnTo>
                <a:lnTo>
                  <a:pt x="936" y="780"/>
                </a:lnTo>
                <a:lnTo>
                  <a:pt x="966" y="924"/>
                </a:lnTo>
                <a:lnTo>
                  <a:pt x="996" y="930"/>
                </a:lnTo>
                <a:lnTo>
                  <a:pt x="1020" y="948"/>
                </a:lnTo>
                <a:lnTo>
                  <a:pt x="1050" y="1092"/>
                </a:lnTo>
                <a:lnTo>
                  <a:pt x="1080" y="1080"/>
                </a:lnTo>
                <a:lnTo>
                  <a:pt x="1104" y="1128"/>
                </a:lnTo>
                <a:lnTo>
                  <a:pt x="1134" y="1188"/>
                </a:lnTo>
                <a:lnTo>
                  <a:pt x="1164" y="1236"/>
                </a:lnTo>
                <a:lnTo>
                  <a:pt x="1194" y="1164"/>
                </a:lnTo>
                <a:lnTo>
                  <a:pt x="1218" y="1230"/>
                </a:lnTo>
                <a:lnTo>
                  <a:pt x="1248" y="1392"/>
                </a:lnTo>
                <a:lnTo>
                  <a:pt x="1278" y="1314"/>
                </a:lnTo>
                <a:lnTo>
                  <a:pt x="1308" y="1398"/>
                </a:lnTo>
                <a:lnTo>
                  <a:pt x="1332" y="1368"/>
                </a:lnTo>
                <a:lnTo>
                  <a:pt x="1362" y="1296"/>
                </a:lnTo>
                <a:lnTo>
                  <a:pt x="1392" y="1326"/>
                </a:lnTo>
                <a:lnTo>
                  <a:pt x="1422" y="1278"/>
                </a:lnTo>
                <a:lnTo>
                  <a:pt x="1446" y="1230"/>
                </a:lnTo>
                <a:lnTo>
                  <a:pt x="1476" y="1248"/>
                </a:lnTo>
                <a:lnTo>
                  <a:pt x="1506" y="1170"/>
                </a:lnTo>
                <a:lnTo>
                  <a:pt x="1536" y="1134"/>
                </a:lnTo>
                <a:lnTo>
                  <a:pt x="1560" y="1164"/>
                </a:lnTo>
                <a:lnTo>
                  <a:pt x="1590" y="1176"/>
                </a:lnTo>
                <a:lnTo>
                  <a:pt x="1620" y="978"/>
                </a:lnTo>
                <a:lnTo>
                  <a:pt x="1650" y="1086"/>
                </a:lnTo>
                <a:lnTo>
                  <a:pt x="1674" y="990"/>
                </a:lnTo>
                <a:lnTo>
                  <a:pt x="1704" y="912"/>
                </a:lnTo>
                <a:lnTo>
                  <a:pt x="1734" y="876"/>
                </a:lnTo>
                <a:lnTo>
                  <a:pt x="1764" y="786"/>
                </a:lnTo>
                <a:lnTo>
                  <a:pt x="1788" y="786"/>
                </a:lnTo>
                <a:lnTo>
                  <a:pt x="1818" y="558"/>
                </a:lnTo>
                <a:lnTo>
                  <a:pt x="1848" y="528"/>
                </a:lnTo>
                <a:lnTo>
                  <a:pt x="1878" y="588"/>
                </a:lnTo>
                <a:lnTo>
                  <a:pt x="1902" y="480"/>
                </a:lnTo>
                <a:lnTo>
                  <a:pt x="1932" y="438"/>
                </a:lnTo>
                <a:lnTo>
                  <a:pt x="1962" y="336"/>
                </a:lnTo>
                <a:lnTo>
                  <a:pt x="1986" y="288"/>
                </a:lnTo>
                <a:lnTo>
                  <a:pt x="2016" y="318"/>
                </a:lnTo>
                <a:lnTo>
                  <a:pt x="2046" y="300"/>
                </a:lnTo>
                <a:lnTo>
                  <a:pt x="2076" y="198"/>
                </a:lnTo>
                <a:lnTo>
                  <a:pt x="2100" y="60"/>
                </a:lnTo>
                <a:lnTo>
                  <a:pt x="2130" y="210"/>
                </a:lnTo>
                <a:lnTo>
                  <a:pt x="2160" y="78"/>
                </a:lnTo>
                <a:lnTo>
                  <a:pt x="2190" y="78"/>
                </a:lnTo>
                <a:lnTo>
                  <a:pt x="2214" y="36"/>
                </a:lnTo>
                <a:lnTo>
                  <a:pt x="2244" y="12"/>
                </a:lnTo>
                <a:lnTo>
                  <a:pt x="2274" y="36"/>
                </a:lnTo>
                <a:lnTo>
                  <a:pt x="2304" y="186"/>
                </a:lnTo>
                <a:lnTo>
                  <a:pt x="2328" y="36"/>
                </a:lnTo>
                <a:lnTo>
                  <a:pt x="2358" y="180"/>
                </a:lnTo>
                <a:lnTo>
                  <a:pt x="2388" y="108"/>
                </a:lnTo>
                <a:lnTo>
                  <a:pt x="2418" y="204"/>
                </a:lnTo>
                <a:lnTo>
                  <a:pt x="2442" y="204"/>
                </a:lnTo>
                <a:lnTo>
                  <a:pt x="2472" y="228"/>
                </a:lnTo>
                <a:lnTo>
                  <a:pt x="2502" y="258"/>
                </a:lnTo>
                <a:lnTo>
                  <a:pt x="2532" y="468"/>
                </a:lnTo>
                <a:lnTo>
                  <a:pt x="2556" y="522"/>
                </a:lnTo>
                <a:lnTo>
                  <a:pt x="2586" y="594"/>
                </a:lnTo>
                <a:lnTo>
                  <a:pt x="2616" y="480"/>
                </a:lnTo>
                <a:lnTo>
                  <a:pt x="2646" y="564"/>
                </a:lnTo>
                <a:lnTo>
                  <a:pt x="2670" y="738"/>
                </a:lnTo>
                <a:lnTo>
                  <a:pt x="2700" y="672"/>
                </a:lnTo>
                <a:lnTo>
                  <a:pt x="2730" y="738"/>
                </a:lnTo>
                <a:lnTo>
                  <a:pt x="2760" y="942"/>
                </a:lnTo>
                <a:lnTo>
                  <a:pt x="2784" y="1026"/>
                </a:lnTo>
                <a:lnTo>
                  <a:pt x="2814" y="1038"/>
                </a:lnTo>
                <a:lnTo>
                  <a:pt x="2844" y="1020"/>
                </a:lnTo>
                <a:lnTo>
                  <a:pt x="2874" y="1128"/>
                </a:lnTo>
                <a:lnTo>
                  <a:pt x="2898" y="1092"/>
                </a:lnTo>
                <a:lnTo>
                  <a:pt x="2928" y="1158"/>
                </a:lnTo>
                <a:lnTo>
                  <a:pt x="2958" y="1242"/>
                </a:lnTo>
                <a:lnTo>
                  <a:pt x="2988" y="1236"/>
                </a:lnTo>
                <a:lnTo>
                  <a:pt x="3012" y="1350"/>
                </a:lnTo>
                <a:lnTo>
                  <a:pt x="3042" y="1266"/>
                </a:lnTo>
                <a:lnTo>
                  <a:pt x="3072" y="1284"/>
                </a:lnTo>
                <a:lnTo>
                  <a:pt x="3096" y="1248"/>
                </a:lnTo>
                <a:lnTo>
                  <a:pt x="3126" y="1368"/>
                </a:lnTo>
                <a:lnTo>
                  <a:pt x="3156" y="1422"/>
                </a:lnTo>
                <a:lnTo>
                  <a:pt x="3186" y="1314"/>
                </a:lnTo>
                <a:lnTo>
                  <a:pt x="3210" y="1326"/>
                </a:lnTo>
                <a:lnTo>
                  <a:pt x="3240" y="1320"/>
                </a:lnTo>
                <a:lnTo>
                  <a:pt x="3270" y="1332"/>
                </a:lnTo>
                <a:lnTo>
                  <a:pt x="3300" y="1140"/>
                </a:lnTo>
                <a:lnTo>
                  <a:pt x="3324" y="1140"/>
                </a:lnTo>
                <a:lnTo>
                  <a:pt x="3354" y="1236"/>
                </a:lnTo>
                <a:lnTo>
                  <a:pt x="3384" y="1128"/>
                </a:lnTo>
                <a:lnTo>
                  <a:pt x="3414" y="984"/>
                </a:lnTo>
                <a:lnTo>
                  <a:pt x="3438" y="978"/>
                </a:lnTo>
                <a:lnTo>
                  <a:pt x="3468" y="930"/>
                </a:lnTo>
                <a:lnTo>
                  <a:pt x="3498" y="786"/>
                </a:lnTo>
                <a:lnTo>
                  <a:pt x="3528" y="804"/>
                </a:lnTo>
                <a:lnTo>
                  <a:pt x="3552" y="84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152"/>
          <p:cNvSpPr>
            <a:spLocks/>
          </p:cNvSpPr>
          <p:nvPr/>
        </p:nvSpPr>
        <p:spPr bwMode="auto">
          <a:xfrm>
            <a:off x="4722341" y="990600"/>
            <a:ext cx="684770" cy="166731"/>
          </a:xfrm>
          <a:custGeom>
            <a:avLst/>
            <a:gdLst/>
            <a:ahLst/>
            <a:cxnLst>
              <a:cxn ang="0">
                <a:pos x="0" y="180"/>
              </a:cxn>
              <a:cxn ang="0">
                <a:pos x="30" y="108"/>
              </a:cxn>
              <a:cxn ang="0">
                <a:pos x="60" y="204"/>
              </a:cxn>
              <a:cxn ang="0">
                <a:pos x="84" y="66"/>
              </a:cxn>
              <a:cxn ang="0">
                <a:pos x="114" y="36"/>
              </a:cxn>
              <a:cxn ang="0">
                <a:pos x="144" y="66"/>
              </a:cxn>
              <a:cxn ang="0">
                <a:pos x="174" y="72"/>
              </a:cxn>
              <a:cxn ang="0">
                <a:pos x="198" y="0"/>
              </a:cxn>
              <a:cxn ang="0">
                <a:pos x="228" y="156"/>
              </a:cxn>
              <a:cxn ang="0">
                <a:pos x="258" y="90"/>
              </a:cxn>
              <a:cxn ang="0">
                <a:pos x="288" y="48"/>
              </a:cxn>
              <a:cxn ang="0">
                <a:pos x="312" y="144"/>
              </a:cxn>
              <a:cxn ang="0">
                <a:pos x="342" y="126"/>
              </a:cxn>
              <a:cxn ang="0">
                <a:pos x="372" y="210"/>
              </a:cxn>
              <a:cxn ang="0">
                <a:pos x="402" y="186"/>
              </a:cxn>
              <a:cxn ang="0">
                <a:pos x="426" y="354"/>
              </a:cxn>
              <a:cxn ang="0">
                <a:pos x="456" y="432"/>
              </a:cxn>
              <a:cxn ang="0">
                <a:pos x="486" y="480"/>
              </a:cxn>
              <a:cxn ang="0">
                <a:pos x="516" y="402"/>
              </a:cxn>
              <a:cxn ang="0">
                <a:pos x="540" y="546"/>
              </a:cxn>
              <a:cxn ang="0">
                <a:pos x="570" y="636"/>
              </a:cxn>
            </a:cxnLst>
            <a:rect l="0" t="0" r="r" b="b"/>
            <a:pathLst>
              <a:path w="570" h="636">
                <a:moveTo>
                  <a:pt x="0" y="180"/>
                </a:moveTo>
                <a:lnTo>
                  <a:pt x="30" y="108"/>
                </a:lnTo>
                <a:lnTo>
                  <a:pt x="60" y="204"/>
                </a:lnTo>
                <a:lnTo>
                  <a:pt x="84" y="66"/>
                </a:lnTo>
                <a:lnTo>
                  <a:pt x="114" y="36"/>
                </a:lnTo>
                <a:lnTo>
                  <a:pt x="144" y="66"/>
                </a:lnTo>
                <a:lnTo>
                  <a:pt x="174" y="72"/>
                </a:lnTo>
                <a:lnTo>
                  <a:pt x="198" y="0"/>
                </a:lnTo>
                <a:lnTo>
                  <a:pt x="228" y="156"/>
                </a:lnTo>
                <a:lnTo>
                  <a:pt x="258" y="90"/>
                </a:lnTo>
                <a:lnTo>
                  <a:pt x="288" y="48"/>
                </a:lnTo>
                <a:lnTo>
                  <a:pt x="312" y="144"/>
                </a:lnTo>
                <a:lnTo>
                  <a:pt x="342" y="126"/>
                </a:lnTo>
                <a:lnTo>
                  <a:pt x="372" y="210"/>
                </a:lnTo>
                <a:lnTo>
                  <a:pt x="402" y="186"/>
                </a:lnTo>
                <a:lnTo>
                  <a:pt x="426" y="354"/>
                </a:lnTo>
                <a:lnTo>
                  <a:pt x="456" y="432"/>
                </a:lnTo>
                <a:lnTo>
                  <a:pt x="486" y="480"/>
                </a:lnTo>
                <a:lnTo>
                  <a:pt x="516" y="402"/>
                </a:lnTo>
                <a:lnTo>
                  <a:pt x="540" y="546"/>
                </a:lnTo>
                <a:lnTo>
                  <a:pt x="570" y="636"/>
                </a:lnTo>
              </a:path>
            </a:pathLst>
          </a:custGeom>
          <a:noFill/>
          <a:ln w="24"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10"/>
          <p:cNvSpPr/>
          <p:nvPr/>
        </p:nvSpPr>
        <p:spPr>
          <a:xfrm>
            <a:off x="4572000" y="838200"/>
            <a:ext cx="3157728" cy="734568"/>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12"/>
          <p:cNvSpPr>
            <a:spLocks noGrp="1"/>
          </p:cNvSpPr>
          <p:nvPr>
            <p:ph type="sldNum" sz="quarter" idx="15"/>
          </p:nvPr>
        </p:nvSpPr>
        <p:spPr/>
        <p:txBody>
          <a:bodyPr/>
          <a:lstStyle/>
          <a:p>
            <a:fld id="{2D63B8C5-3510-46A3-A367-588D93808B4C}" type="slidenum">
              <a:rPr lang="en-US" smtClean="0"/>
              <a:pPr/>
              <a:t>37</a:t>
            </a:fld>
            <a:endParaRPr lang="en-US"/>
          </a:p>
        </p:txBody>
      </p:sp>
      <p:cxnSp>
        <p:nvCxnSpPr>
          <p:cNvPr id="15" name="Straight Arrow Connector 14"/>
          <p:cNvCxnSpPr/>
          <p:nvPr/>
        </p:nvCxnSpPr>
        <p:spPr>
          <a:xfrm>
            <a:off x="4572000" y="646176"/>
            <a:ext cx="3133344" cy="1588"/>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062472" y="457200"/>
            <a:ext cx="364202" cy="369332"/>
          </a:xfrm>
          <a:prstGeom prst="rect">
            <a:avLst/>
          </a:prstGeom>
          <a:solidFill>
            <a:schemeClr val="bg1"/>
          </a:solidFill>
        </p:spPr>
        <p:txBody>
          <a:bodyPr wrap="none" rtlCol="0">
            <a:spAutoFit/>
          </a:bodyPr>
          <a:lstStyle/>
          <a:p>
            <a:r>
              <a:rPr lang="en-US" dirty="0" smtClean="0"/>
              <a:t>w</a:t>
            </a:r>
            <a:endParaRPr lang="en-US" dirty="0"/>
          </a:p>
        </p:txBody>
      </p:sp>
      <p:sp>
        <p:nvSpPr>
          <p:cNvPr id="10" name="Freeform 153"/>
          <p:cNvSpPr>
            <a:spLocks/>
          </p:cNvSpPr>
          <p:nvPr/>
        </p:nvSpPr>
        <p:spPr bwMode="auto">
          <a:xfrm>
            <a:off x="6904709" y="983476"/>
            <a:ext cx="684770" cy="187180"/>
          </a:xfrm>
          <a:custGeom>
            <a:avLst/>
            <a:gdLst/>
            <a:ahLst/>
            <a:cxnLst>
              <a:cxn ang="0">
                <a:pos x="0" y="234"/>
              </a:cxn>
              <a:cxn ang="0">
                <a:pos x="30" y="288"/>
              </a:cxn>
              <a:cxn ang="0">
                <a:pos x="60" y="258"/>
              </a:cxn>
              <a:cxn ang="0">
                <a:pos x="84" y="114"/>
              </a:cxn>
              <a:cxn ang="0">
                <a:pos x="114" y="96"/>
              </a:cxn>
              <a:cxn ang="0">
                <a:pos x="144" y="150"/>
              </a:cxn>
              <a:cxn ang="0">
                <a:pos x="174" y="0"/>
              </a:cxn>
              <a:cxn ang="0">
                <a:pos x="198" y="168"/>
              </a:cxn>
              <a:cxn ang="0">
                <a:pos x="228" y="150"/>
              </a:cxn>
              <a:cxn ang="0">
                <a:pos x="258" y="258"/>
              </a:cxn>
              <a:cxn ang="0">
                <a:pos x="288" y="60"/>
              </a:cxn>
              <a:cxn ang="0">
                <a:pos x="312" y="252"/>
              </a:cxn>
              <a:cxn ang="0">
                <a:pos x="342" y="162"/>
              </a:cxn>
              <a:cxn ang="0">
                <a:pos x="372" y="324"/>
              </a:cxn>
              <a:cxn ang="0">
                <a:pos x="402" y="186"/>
              </a:cxn>
              <a:cxn ang="0">
                <a:pos x="426" y="216"/>
              </a:cxn>
              <a:cxn ang="0">
                <a:pos x="456" y="390"/>
              </a:cxn>
              <a:cxn ang="0">
                <a:pos x="486" y="492"/>
              </a:cxn>
              <a:cxn ang="0">
                <a:pos x="516" y="432"/>
              </a:cxn>
              <a:cxn ang="0">
                <a:pos x="540" y="582"/>
              </a:cxn>
              <a:cxn ang="0">
                <a:pos x="570" y="714"/>
              </a:cxn>
            </a:cxnLst>
            <a:rect l="0" t="0" r="r" b="b"/>
            <a:pathLst>
              <a:path w="570" h="714">
                <a:moveTo>
                  <a:pt x="0" y="234"/>
                </a:moveTo>
                <a:lnTo>
                  <a:pt x="30" y="288"/>
                </a:lnTo>
                <a:lnTo>
                  <a:pt x="60" y="258"/>
                </a:lnTo>
                <a:lnTo>
                  <a:pt x="84" y="114"/>
                </a:lnTo>
                <a:lnTo>
                  <a:pt x="114" y="96"/>
                </a:lnTo>
                <a:lnTo>
                  <a:pt x="144" y="150"/>
                </a:lnTo>
                <a:lnTo>
                  <a:pt x="174" y="0"/>
                </a:lnTo>
                <a:lnTo>
                  <a:pt x="198" y="168"/>
                </a:lnTo>
                <a:lnTo>
                  <a:pt x="228" y="150"/>
                </a:lnTo>
                <a:lnTo>
                  <a:pt x="258" y="258"/>
                </a:lnTo>
                <a:lnTo>
                  <a:pt x="288" y="60"/>
                </a:lnTo>
                <a:lnTo>
                  <a:pt x="312" y="252"/>
                </a:lnTo>
                <a:lnTo>
                  <a:pt x="342" y="162"/>
                </a:lnTo>
                <a:lnTo>
                  <a:pt x="372" y="324"/>
                </a:lnTo>
                <a:lnTo>
                  <a:pt x="402" y="186"/>
                </a:lnTo>
                <a:lnTo>
                  <a:pt x="426" y="216"/>
                </a:lnTo>
                <a:lnTo>
                  <a:pt x="456" y="390"/>
                </a:lnTo>
                <a:lnTo>
                  <a:pt x="486" y="492"/>
                </a:lnTo>
                <a:lnTo>
                  <a:pt x="516" y="432"/>
                </a:lnTo>
                <a:lnTo>
                  <a:pt x="540" y="582"/>
                </a:lnTo>
                <a:lnTo>
                  <a:pt x="570" y="714"/>
                </a:lnTo>
              </a:path>
            </a:pathLst>
          </a:custGeom>
          <a:noFill/>
          <a:ln w="24" cap="flat">
            <a:solidFill>
              <a:srgbClr val="00FF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18" name="Straight Arrow Connector 17"/>
          <p:cNvCxnSpPr/>
          <p:nvPr/>
        </p:nvCxnSpPr>
        <p:spPr>
          <a:xfrm flipV="1">
            <a:off x="4700016" y="1365504"/>
            <a:ext cx="713232" cy="6096"/>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873752" y="1170432"/>
            <a:ext cx="367408" cy="338554"/>
          </a:xfrm>
          <a:prstGeom prst="rect">
            <a:avLst/>
          </a:prstGeom>
          <a:solidFill>
            <a:schemeClr val="bg1"/>
          </a:solidFill>
        </p:spPr>
        <p:txBody>
          <a:bodyPr wrap="none" rtlCol="0">
            <a:spAutoFit/>
          </a:bodyPr>
          <a:lstStyle/>
          <a:p>
            <a:r>
              <a:rPr lang="en-US" sz="1600" dirty="0" smtClean="0"/>
              <a:t>m</a:t>
            </a:r>
            <a:endParaRPr lang="en-US" sz="1600"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09" y="243465"/>
            <a:ext cx="7467600" cy="463117"/>
          </a:xfrm>
        </p:spPr>
        <p:txBody>
          <a:bodyPr>
            <a:normAutofit fontScale="90000"/>
          </a:bodyPr>
          <a:lstStyle/>
          <a:p>
            <a:r>
              <a:rPr lang="en-US" dirty="0" smtClean="0"/>
              <a:t>GHT Distance on </a:t>
            </a:r>
            <a:r>
              <a:rPr lang="en-US" dirty="0" err="1" smtClean="0"/>
              <a:t>Petroglyph</a:t>
            </a:r>
            <a:r>
              <a:rPr lang="en-US" dirty="0" smtClean="0"/>
              <a:t> Dataset</a:t>
            </a:r>
            <a:endParaRPr lang="en-US" dirty="0"/>
          </a:p>
        </p:txBody>
      </p:sp>
      <p:sp>
        <p:nvSpPr>
          <p:cNvPr id="4" name="Slide Number Placeholder 3"/>
          <p:cNvSpPr>
            <a:spLocks noGrp="1"/>
          </p:cNvSpPr>
          <p:nvPr>
            <p:ph type="sldNum" sz="quarter" idx="15"/>
          </p:nvPr>
        </p:nvSpPr>
        <p:spPr/>
        <p:txBody>
          <a:bodyPr/>
          <a:lstStyle/>
          <a:p>
            <a:fld id="{2D63B8C5-3510-46A3-A367-588D93808B4C}" type="slidenum">
              <a:rPr lang="en-US" smtClean="0"/>
              <a:pPr/>
              <a:t>38</a:t>
            </a:fld>
            <a:endParaRPr lang="en-US"/>
          </a:p>
        </p:txBody>
      </p:sp>
      <p:pic>
        <p:nvPicPr>
          <p:cNvPr id="1028" name="Picture 4"/>
          <p:cNvPicPr>
            <a:picLocks noChangeAspect="1" noChangeArrowheads="1"/>
          </p:cNvPicPr>
          <p:nvPr/>
        </p:nvPicPr>
        <p:blipFill>
          <a:blip r:embed="rId2"/>
          <a:srcRect/>
          <a:stretch>
            <a:fillRect/>
          </a:stretch>
        </p:blipFill>
        <p:spPr bwMode="auto">
          <a:xfrm>
            <a:off x="2629018" y="935182"/>
            <a:ext cx="3502917" cy="5200650"/>
          </a:xfrm>
          <a:prstGeom prst="rect">
            <a:avLst/>
          </a:prstGeom>
          <a:noFill/>
          <a:ln w="9525">
            <a:noFill/>
            <a:miter lim="800000"/>
            <a:headEnd/>
            <a:tailEnd/>
          </a:ln>
          <a:effectLst/>
        </p:spPr>
      </p:pic>
      <p:sp>
        <p:nvSpPr>
          <p:cNvPr id="8" name="TextBox 7"/>
          <p:cNvSpPr txBox="1"/>
          <p:nvPr/>
        </p:nvSpPr>
        <p:spPr>
          <a:xfrm>
            <a:off x="2836717" y="6172201"/>
            <a:ext cx="1156086" cy="246221"/>
          </a:xfrm>
          <a:prstGeom prst="rect">
            <a:avLst/>
          </a:prstGeom>
          <a:noFill/>
        </p:spPr>
        <p:txBody>
          <a:bodyPr wrap="none" rtlCol="0">
            <a:spAutoFit/>
          </a:bodyPr>
          <a:lstStyle/>
          <a:p>
            <a:r>
              <a:rPr lang="en-US" sz="1000" dirty="0" smtClean="0"/>
              <a:t>Figure from [14]</a:t>
            </a:r>
            <a:endParaRPr lang="en-US" sz="1000"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5"/>
          <p:cNvPicPr>
            <a:picLocks noChangeAspect="1" noChangeArrowheads="1"/>
          </p:cNvPicPr>
          <p:nvPr/>
        </p:nvPicPr>
        <p:blipFill>
          <a:blip r:embed="rId2" cstate="print"/>
          <a:srcRect/>
          <a:stretch>
            <a:fillRect/>
          </a:stretch>
        </p:blipFill>
        <p:spPr bwMode="auto">
          <a:xfrm>
            <a:off x="0" y="206375"/>
            <a:ext cx="9144000" cy="6651625"/>
          </a:xfrm>
          <a:prstGeom prst="rect">
            <a:avLst/>
          </a:prstGeom>
          <a:noFill/>
          <a:ln w="9525">
            <a:noFill/>
            <a:miter lim="800000"/>
            <a:headEnd/>
            <a:tailEnd/>
          </a:ln>
          <a:effectLst/>
        </p:spPr>
      </p:pic>
      <p:sp>
        <p:nvSpPr>
          <p:cNvPr id="15366" name="Rectangle 6"/>
          <p:cNvSpPr>
            <a:spLocks noChangeArrowheads="1"/>
          </p:cNvSpPr>
          <p:nvPr/>
        </p:nvSpPr>
        <p:spPr bwMode="auto">
          <a:xfrm>
            <a:off x="4191000" y="5334000"/>
            <a:ext cx="1295400" cy="457200"/>
          </a:xfrm>
          <a:prstGeom prst="rect">
            <a:avLst/>
          </a:prstGeom>
          <a:noFill/>
          <a:ln w="12700">
            <a:solidFill>
              <a:srgbClr val="FF0000"/>
            </a:solidFill>
            <a:miter lim="800000"/>
            <a:headEnd/>
            <a:tailEnd/>
          </a:ln>
          <a:effectLst/>
        </p:spPr>
        <p:txBody>
          <a:bodyPr wrap="none" anchor="ctr"/>
          <a:lstStyle/>
          <a:p>
            <a:endParaRPr lang="en-US"/>
          </a:p>
        </p:txBody>
      </p:sp>
      <p:sp>
        <p:nvSpPr>
          <p:cNvPr id="15367" name="Rectangle 7"/>
          <p:cNvSpPr>
            <a:spLocks noChangeArrowheads="1"/>
          </p:cNvSpPr>
          <p:nvPr/>
        </p:nvSpPr>
        <p:spPr bwMode="auto">
          <a:xfrm>
            <a:off x="6781800" y="5334000"/>
            <a:ext cx="609600" cy="457200"/>
          </a:xfrm>
          <a:prstGeom prst="rect">
            <a:avLst/>
          </a:prstGeom>
          <a:noFill/>
          <a:ln w="12700">
            <a:solidFill>
              <a:srgbClr val="FF0000"/>
            </a:solidFill>
            <a:miter lim="800000"/>
            <a:headEnd/>
            <a:tailEnd/>
          </a:ln>
          <a:effectLst/>
        </p:spPr>
        <p:txBody>
          <a:bodyPr wrap="none" anchor="ctr"/>
          <a:lstStyle/>
          <a:p>
            <a:endParaRPr lang="en-US"/>
          </a:p>
        </p:txBody>
      </p:sp>
      <p:sp>
        <p:nvSpPr>
          <p:cNvPr id="15368" name="Rectangle 8"/>
          <p:cNvSpPr>
            <a:spLocks noChangeArrowheads="1"/>
          </p:cNvSpPr>
          <p:nvPr/>
        </p:nvSpPr>
        <p:spPr bwMode="auto">
          <a:xfrm>
            <a:off x="7467600" y="5348288"/>
            <a:ext cx="1585913" cy="457200"/>
          </a:xfrm>
          <a:prstGeom prst="rect">
            <a:avLst/>
          </a:prstGeom>
          <a:noFill/>
          <a:ln w="12700">
            <a:solidFill>
              <a:srgbClr val="FF0000"/>
            </a:solidFill>
            <a:miter lim="800000"/>
            <a:headEnd/>
            <a:tailEnd/>
          </a:ln>
          <a:effectLst/>
        </p:spPr>
        <p:txBody>
          <a:bodyPr wrap="none" anchor="ctr"/>
          <a:lstStyle/>
          <a:p>
            <a:endParaRPr lang="en-US"/>
          </a:p>
        </p:txBody>
      </p:sp>
      <p:sp>
        <p:nvSpPr>
          <p:cNvPr id="15369" name="Rectangle 9"/>
          <p:cNvSpPr>
            <a:spLocks noChangeArrowheads="1"/>
          </p:cNvSpPr>
          <p:nvPr/>
        </p:nvSpPr>
        <p:spPr bwMode="auto">
          <a:xfrm>
            <a:off x="5821363" y="5334000"/>
            <a:ext cx="960437" cy="457200"/>
          </a:xfrm>
          <a:prstGeom prst="rect">
            <a:avLst/>
          </a:prstGeom>
          <a:noFill/>
          <a:ln w="12700">
            <a:solidFill>
              <a:srgbClr val="FF0000"/>
            </a:solidFill>
            <a:miter lim="800000"/>
            <a:headEnd/>
            <a:tailEnd/>
          </a:ln>
          <a:effectLst/>
        </p:spPr>
        <p:txBody>
          <a:bodyPr wrap="none" anchor="ctr"/>
          <a:lstStyle/>
          <a:p>
            <a:endParaRPr lang="en-US"/>
          </a:p>
        </p:txBody>
      </p:sp>
      <p:sp>
        <p:nvSpPr>
          <p:cNvPr id="15370" name="Rectangle 10"/>
          <p:cNvSpPr>
            <a:spLocks noChangeArrowheads="1"/>
          </p:cNvSpPr>
          <p:nvPr/>
        </p:nvSpPr>
        <p:spPr bwMode="auto">
          <a:xfrm>
            <a:off x="3276600" y="5334000"/>
            <a:ext cx="609600" cy="457200"/>
          </a:xfrm>
          <a:prstGeom prst="rect">
            <a:avLst/>
          </a:prstGeom>
          <a:noFill/>
          <a:ln w="12700">
            <a:solidFill>
              <a:srgbClr val="FF0000"/>
            </a:solidFill>
            <a:miter lim="800000"/>
            <a:headEnd/>
            <a:tailEnd/>
          </a:ln>
          <a:effectLst/>
        </p:spPr>
        <p:txBody>
          <a:bodyPr wrap="none" anchor="ctr"/>
          <a:lstStyle/>
          <a:p>
            <a:endParaRPr lang="en-US"/>
          </a:p>
        </p:txBody>
      </p:sp>
      <p:sp>
        <p:nvSpPr>
          <p:cNvPr id="15371" name="Rectangle 11"/>
          <p:cNvSpPr>
            <a:spLocks noChangeArrowheads="1"/>
          </p:cNvSpPr>
          <p:nvPr/>
        </p:nvSpPr>
        <p:spPr bwMode="auto">
          <a:xfrm>
            <a:off x="36513" y="5311775"/>
            <a:ext cx="2233612" cy="479425"/>
          </a:xfrm>
          <a:prstGeom prst="rect">
            <a:avLst/>
          </a:prstGeom>
          <a:noFill/>
          <a:ln w="12700">
            <a:solidFill>
              <a:srgbClr val="FF0000"/>
            </a:solidFill>
            <a:miter lim="800000"/>
            <a:headEnd/>
            <a:tailEnd/>
          </a:ln>
          <a:effectLst/>
        </p:spPr>
        <p:txBody>
          <a:bodyPr wrap="none" anchor="ctr"/>
          <a:lstStyle/>
          <a:p>
            <a:endParaRPr lang="en-US"/>
          </a:p>
        </p:txBody>
      </p:sp>
      <p:sp>
        <p:nvSpPr>
          <p:cNvPr id="10" name="TextBox 9"/>
          <p:cNvSpPr txBox="1"/>
          <p:nvPr/>
        </p:nvSpPr>
        <p:spPr>
          <a:xfrm>
            <a:off x="2572513" y="234002"/>
            <a:ext cx="4278732" cy="369332"/>
          </a:xfrm>
          <a:prstGeom prst="rect">
            <a:avLst/>
          </a:prstGeom>
          <a:solidFill>
            <a:schemeClr val="bg1">
              <a:lumMod val="95000"/>
            </a:schemeClr>
          </a:solidFill>
          <a:ln>
            <a:solidFill>
              <a:schemeClr val="bg1">
                <a:lumMod val="50000"/>
              </a:schemeClr>
            </a:solidFill>
          </a:ln>
        </p:spPr>
        <p:txBody>
          <a:bodyPr wrap="square" rtlCol="0">
            <a:spAutoFit/>
          </a:bodyPr>
          <a:lstStyle/>
          <a:p>
            <a:pPr algn="ctr"/>
            <a:r>
              <a:rPr lang="en-US" b="1" dirty="0" smtClean="0">
                <a:solidFill>
                  <a:srgbClr val="FF0000"/>
                </a:solidFill>
              </a:rPr>
              <a:t>GHT Distance on Diatom dataset</a:t>
            </a:r>
            <a:endParaRPr lang="en-US" b="1" dirty="0">
              <a:solidFill>
                <a:srgbClr val="FF0000"/>
              </a:solidFill>
            </a:endParaRPr>
          </a:p>
        </p:txBody>
      </p:sp>
      <p:sp>
        <p:nvSpPr>
          <p:cNvPr id="11" name="Slide Number Placeholder 10"/>
          <p:cNvSpPr>
            <a:spLocks noGrp="1"/>
          </p:cNvSpPr>
          <p:nvPr>
            <p:ph type="sldNum" sz="quarter" idx="12"/>
          </p:nvPr>
        </p:nvSpPr>
        <p:spPr/>
        <p:txBody>
          <a:bodyPr/>
          <a:lstStyle/>
          <a:p>
            <a:fld id="{2D63B8C5-3510-46A3-A367-588D93808B4C}" type="slidenum">
              <a:rPr lang="en-US" smtClean="0"/>
              <a:pPr/>
              <a:t>39</a:t>
            </a:fld>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dirty="0" smtClean="0">
                <a:solidFill>
                  <a:schemeClr val="bg1">
                    <a:lumMod val="65000"/>
                  </a:schemeClr>
                </a:solidFill>
              </a:rPr>
              <a:t>Problem Statement</a:t>
            </a:r>
            <a:r>
              <a:rPr lang="en-US" dirty="0" smtClean="0"/>
              <a:t>	</a:t>
            </a:r>
            <a:endParaRPr lang="en-US" dirty="0"/>
          </a:p>
        </p:txBody>
      </p:sp>
      <p:sp>
        <p:nvSpPr>
          <p:cNvPr id="3" name="Content Placeholder 2"/>
          <p:cNvSpPr>
            <a:spLocks noGrp="1"/>
          </p:cNvSpPr>
          <p:nvPr>
            <p:ph sz="quarter" idx="1"/>
          </p:nvPr>
        </p:nvSpPr>
        <p:spPr>
          <a:xfrm>
            <a:off x="457199" y="1222248"/>
            <a:ext cx="7916333" cy="5559552"/>
          </a:xfrm>
        </p:spPr>
        <p:txBody>
          <a:bodyPr/>
          <a:lstStyle/>
          <a:p>
            <a:r>
              <a:rPr lang="en-US" dirty="0" smtClean="0">
                <a:solidFill>
                  <a:schemeClr val="bg1">
                    <a:lumMod val="65000"/>
                  </a:schemeClr>
                </a:solidFill>
              </a:rPr>
              <a:t>Given 2 books and user defined parameters (i.e. size of motifs), find similar pattern/figures between these books in </a:t>
            </a:r>
            <a:r>
              <a:rPr lang="en-US" dirty="0" smtClean="0"/>
              <a:t>reasonable amount of time.</a:t>
            </a:r>
          </a:p>
          <a:p>
            <a:endParaRPr lang="en-US" dirty="0" smtClean="0"/>
          </a:p>
          <a:p>
            <a:r>
              <a:rPr lang="en-US" dirty="0" smtClean="0"/>
              <a:t>What is a “reasonable amount of time”?</a:t>
            </a:r>
          </a:p>
          <a:p>
            <a:endParaRPr lang="en-US" dirty="0" smtClean="0"/>
          </a:p>
          <a:p>
            <a:r>
              <a:rPr lang="en-US" dirty="0" smtClean="0"/>
              <a:t>Given that it can take minutes to hours to scan the books. And, given that this could be done offline (a ‘screensaver’ could work on you personal library at night), we would like to be able to process two books in minutes or tens of minutes. </a:t>
            </a:r>
            <a:endParaRPr lang="en-US" dirty="0"/>
          </a:p>
        </p:txBody>
      </p:sp>
      <p:sp>
        <p:nvSpPr>
          <p:cNvPr id="4" name="Slide Number Placeholder 3"/>
          <p:cNvSpPr>
            <a:spLocks noGrp="1"/>
          </p:cNvSpPr>
          <p:nvPr>
            <p:ph type="sldNum" sz="quarter" idx="15"/>
          </p:nvPr>
        </p:nvSpPr>
        <p:spPr/>
        <p:txBody>
          <a:bodyPr/>
          <a:lstStyle/>
          <a:p>
            <a:fld id="{2D63B8C5-3510-46A3-A367-588D93808B4C}" type="slidenum">
              <a:rPr lang="en-US" smtClean="0"/>
              <a:pPr/>
              <a:t>4</a:t>
            </a:fld>
            <a:endParaRPr lang="en-US"/>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152400"/>
            <a:ext cx="8153400" cy="838200"/>
          </a:xfrm>
        </p:spPr>
        <p:txBody>
          <a:bodyPr/>
          <a:lstStyle/>
          <a:p>
            <a:pPr eaLnBrk="1" hangingPunct="1"/>
            <a:r>
              <a:rPr lang="en-US" sz="3200" smtClean="0"/>
              <a:t>Dataset</a:t>
            </a:r>
          </a:p>
        </p:txBody>
      </p:sp>
      <p:pic>
        <p:nvPicPr>
          <p:cNvPr id="3075" name="Picture 2"/>
          <p:cNvPicPr>
            <a:picLocks noChangeAspect="1" noChangeArrowheads="1"/>
          </p:cNvPicPr>
          <p:nvPr/>
        </p:nvPicPr>
        <p:blipFill>
          <a:blip r:embed="rId3" cstate="print"/>
          <a:srcRect/>
          <a:stretch>
            <a:fillRect/>
          </a:stretch>
        </p:blipFill>
        <p:spPr bwMode="auto">
          <a:xfrm>
            <a:off x="228600" y="2286000"/>
            <a:ext cx="3941763" cy="3605213"/>
          </a:xfrm>
          <a:prstGeom prst="rect">
            <a:avLst/>
          </a:prstGeom>
          <a:noFill/>
          <a:ln w="9525">
            <a:noFill/>
            <a:miter lim="800000"/>
            <a:headEnd/>
            <a:tailEnd/>
          </a:ln>
        </p:spPr>
      </p:pic>
      <p:pic>
        <p:nvPicPr>
          <p:cNvPr id="3076" name="Picture 3"/>
          <p:cNvPicPr>
            <a:picLocks noChangeAspect="1" noChangeArrowheads="1"/>
          </p:cNvPicPr>
          <p:nvPr/>
        </p:nvPicPr>
        <p:blipFill>
          <a:blip r:embed="rId4" cstate="print"/>
          <a:srcRect/>
          <a:stretch>
            <a:fillRect/>
          </a:stretch>
        </p:blipFill>
        <p:spPr bwMode="auto">
          <a:xfrm>
            <a:off x="4343400" y="2209800"/>
            <a:ext cx="4505325" cy="4389438"/>
          </a:xfrm>
          <a:prstGeom prst="rect">
            <a:avLst/>
          </a:prstGeom>
          <a:noFill/>
          <a:ln w="9525">
            <a:noFill/>
            <a:miter lim="800000"/>
            <a:headEnd/>
            <a:tailEnd/>
          </a:ln>
        </p:spPr>
      </p:pic>
      <p:sp>
        <p:nvSpPr>
          <p:cNvPr id="3077" name="TextBox 4"/>
          <p:cNvSpPr txBox="1">
            <a:spLocks noChangeArrowheads="1"/>
          </p:cNvSpPr>
          <p:nvPr/>
        </p:nvSpPr>
        <p:spPr bwMode="auto">
          <a:xfrm>
            <a:off x="381000" y="1066800"/>
            <a:ext cx="3657600" cy="923925"/>
          </a:xfrm>
          <a:prstGeom prst="rect">
            <a:avLst/>
          </a:prstGeom>
          <a:noFill/>
          <a:ln w="9525">
            <a:noFill/>
            <a:miter lim="800000"/>
            <a:headEnd/>
            <a:tailEnd/>
          </a:ln>
        </p:spPr>
        <p:txBody>
          <a:bodyPr>
            <a:spAutoFit/>
          </a:bodyPr>
          <a:lstStyle/>
          <a:p>
            <a:pPr algn="ctr"/>
            <a:r>
              <a:rPr lang="en-US">
                <a:latin typeface="Calibri" pitchFamily="34" charset="0"/>
              </a:rPr>
              <a:t>1</a:t>
            </a:r>
            <a:r>
              <a:rPr lang="en-US" baseline="30000">
                <a:latin typeface="Calibri" pitchFamily="34" charset="0"/>
              </a:rPr>
              <a:t>st</a:t>
            </a:r>
            <a:r>
              <a:rPr lang="en-US">
                <a:latin typeface="Calibri" pitchFamily="34" charset="0"/>
              </a:rPr>
              <a:t> Book: </a:t>
            </a:r>
            <a:r>
              <a:rPr lang="en-US" i="1">
                <a:latin typeface="Calibri" pitchFamily="34" charset="0"/>
              </a:rPr>
              <a:t>Selected Petroglyph Catalog </a:t>
            </a:r>
          </a:p>
          <a:p>
            <a:pPr algn="ctr"/>
            <a:r>
              <a:rPr lang="en-US">
                <a:latin typeface="Calibri" pitchFamily="34" charset="0"/>
              </a:rPr>
              <a:t>by Wilson G. Turner</a:t>
            </a:r>
          </a:p>
          <a:p>
            <a:pPr algn="ctr"/>
            <a:r>
              <a:rPr lang="en-US">
                <a:latin typeface="Calibri" pitchFamily="34" charset="0"/>
              </a:rPr>
              <a:t>(233 images)</a:t>
            </a:r>
          </a:p>
        </p:txBody>
      </p:sp>
      <p:sp>
        <p:nvSpPr>
          <p:cNvPr id="3078" name="TextBox 5"/>
          <p:cNvSpPr txBox="1">
            <a:spLocks noChangeArrowheads="1"/>
          </p:cNvSpPr>
          <p:nvPr/>
        </p:nvSpPr>
        <p:spPr bwMode="auto">
          <a:xfrm>
            <a:off x="4648200" y="1143000"/>
            <a:ext cx="4114800" cy="923925"/>
          </a:xfrm>
          <a:prstGeom prst="rect">
            <a:avLst/>
          </a:prstGeom>
          <a:noFill/>
          <a:ln w="9525">
            <a:noFill/>
            <a:miter lim="800000"/>
            <a:headEnd/>
            <a:tailEnd/>
          </a:ln>
        </p:spPr>
        <p:txBody>
          <a:bodyPr>
            <a:spAutoFit/>
          </a:bodyPr>
          <a:lstStyle/>
          <a:p>
            <a:pPr algn="ctr"/>
            <a:r>
              <a:rPr lang="en-US">
                <a:latin typeface="Calibri" pitchFamily="34" charset="0"/>
              </a:rPr>
              <a:t>2</a:t>
            </a:r>
            <a:r>
              <a:rPr lang="en-US" baseline="30000">
                <a:latin typeface="Calibri" pitchFamily="34" charset="0"/>
              </a:rPr>
              <a:t>nd</a:t>
            </a:r>
            <a:r>
              <a:rPr lang="en-US">
                <a:latin typeface="Calibri" pitchFamily="34" charset="0"/>
              </a:rPr>
              <a:t> Book: </a:t>
            </a:r>
            <a:r>
              <a:rPr lang="en-US" i="1">
                <a:latin typeface="Calibri" pitchFamily="34" charset="0"/>
              </a:rPr>
              <a:t>Petroglyphs</a:t>
            </a:r>
          </a:p>
          <a:p>
            <a:pPr algn="ctr"/>
            <a:r>
              <a:rPr lang="en-US">
                <a:latin typeface="Calibri" pitchFamily="34" charset="0"/>
              </a:rPr>
              <a:t>by Koch-Gru</a:t>
            </a:r>
            <a:r>
              <a:rPr lang="th-TH">
                <a:latin typeface="Calibri" pitchFamily="34" charset="0"/>
                <a:cs typeface="Cordia New" pitchFamily="34" charset="-34"/>
              </a:rPr>
              <a:t>จ</a:t>
            </a:r>
            <a:r>
              <a:rPr lang="en-US">
                <a:latin typeface="Calibri" pitchFamily="34" charset="0"/>
              </a:rPr>
              <a:t>nberg, Theodor, 1872-1924</a:t>
            </a:r>
          </a:p>
          <a:p>
            <a:pPr algn="ctr"/>
            <a:r>
              <a:rPr lang="en-US">
                <a:latin typeface="Calibri" pitchFamily="34" charset="0"/>
              </a:rPr>
              <a:t>(2852 images)</a:t>
            </a:r>
          </a:p>
        </p:txBody>
      </p:sp>
      <p:sp>
        <p:nvSpPr>
          <p:cNvPr id="8" name="Slide Number Placeholder 7"/>
          <p:cNvSpPr>
            <a:spLocks noGrp="1"/>
          </p:cNvSpPr>
          <p:nvPr>
            <p:ph type="sldNum" sz="quarter" idx="15"/>
          </p:nvPr>
        </p:nvSpPr>
        <p:spPr/>
        <p:txBody>
          <a:bodyPr/>
          <a:lstStyle/>
          <a:p>
            <a:fld id="{2D63B8C5-3510-46A3-A367-588D93808B4C}" type="slidenum">
              <a:rPr lang="en-US" smtClean="0"/>
              <a:pPr/>
              <a:t>40</a:t>
            </a:fld>
            <a:endParaRPr lang="en-US"/>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38"/>
            <a:ext cx="7467600" cy="627062"/>
          </a:xfrm>
        </p:spPr>
        <p:txBody>
          <a:bodyPr/>
          <a:lstStyle/>
          <a:p>
            <a:r>
              <a:rPr lang="en-US" dirty="0" smtClean="0"/>
              <a:t>How to </a:t>
            </a:r>
            <a:r>
              <a:rPr lang="en-US" dirty="0" err="1" smtClean="0"/>
              <a:t>binarize</a:t>
            </a:r>
            <a:r>
              <a:rPr lang="en-US" dirty="0" smtClean="0"/>
              <a:t> documents?</a:t>
            </a:r>
            <a:endParaRPr lang="en-US" dirty="0"/>
          </a:p>
        </p:txBody>
      </p:sp>
      <p:sp>
        <p:nvSpPr>
          <p:cNvPr id="3" name="Content Placeholder 2"/>
          <p:cNvSpPr>
            <a:spLocks noGrp="1"/>
          </p:cNvSpPr>
          <p:nvPr>
            <p:ph sz="quarter" idx="1"/>
          </p:nvPr>
        </p:nvSpPr>
        <p:spPr>
          <a:xfrm>
            <a:off x="457200" y="711200"/>
            <a:ext cx="7759700" cy="914400"/>
          </a:xfrm>
        </p:spPr>
        <p:txBody>
          <a:bodyPr/>
          <a:lstStyle/>
          <a:p>
            <a:r>
              <a:rPr lang="en-US" dirty="0" smtClean="0"/>
              <a:t>Adaptive degraded document image </a:t>
            </a:r>
            <a:r>
              <a:rPr lang="en-US" dirty="0" err="1" smtClean="0"/>
              <a:t>binarization</a:t>
            </a:r>
            <a:r>
              <a:rPr lang="en-US" dirty="0" smtClean="0"/>
              <a:t>,</a:t>
            </a:r>
          </a:p>
          <a:p>
            <a:pPr>
              <a:buNone/>
            </a:pPr>
            <a:r>
              <a:rPr lang="en-US" sz="1600" dirty="0" smtClean="0"/>
              <a:t>      by B. Gatos, I. </a:t>
            </a:r>
            <a:r>
              <a:rPr lang="en-US" sz="1600" dirty="0" err="1" smtClean="0"/>
              <a:t>Pratikakis</a:t>
            </a:r>
            <a:r>
              <a:rPr lang="en-US" sz="1600" dirty="0" smtClean="0"/>
              <a:t>, and S.J. </a:t>
            </a:r>
            <a:r>
              <a:rPr lang="en-US" sz="1600" dirty="0" err="1" smtClean="0"/>
              <a:t>Perantonis</a:t>
            </a:r>
            <a:r>
              <a:rPr lang="en-US" sz="1600" dirty="0" smtClean="0"/>
              <a:t> in Pattern Recognition, 2005.</a:t>
            </a:r>
            <a:endParaRPr lang="en-US" sz="1600" dirty="0"/>
          </a:p>
        </p:txBody>
      </p:sp>
      <p:sp>
        <p:nvSpPr>
          <p:cNvPr id="4" name="Slide Number Placeholder 3"/>
          <p:cNvSpPr>
            <a:spLocks noGrp="1"/>
          </p:cNvSpPr>
          <p:nvPr>
            <p:ph type="sldNum" sz="quarter" idx="15"/>
          </p:nvPr>
        </p:nvSpPr>
        <p:spPr/>
        <p:txBody>
          <a:bodyPr/>
          <a:lstStyle/>
          <a:p>
            <a:fld id="{2D63B8C5-3510-46A3-A367-588D93808B4C}" type="slidenum">
              <a:rPr lang="en-US" smtClean="0"/>
              <a:pPr/>
              <a:t>41</a:t>
            </a:fld>
            <a:endParaRPr lang="en-US"/>
          </a:p>
        </p:txBody>
      </p:sp>
      <p:pic>
        <p:nvPicPr>
          <p:cNvPr id="6146" name="Picture 2"/>
          <p:cNvPicPr>
            <a:picLocks noChangeAspect="1" noChangeArrowheads="1"/>
          </p:cNvPicPr>
          <p:nvPr/>
        </p:nvPicPr>
        <p:blipFill>
          <a:blip r:embed="rId2"/>
          <a:srcRect/>
          <a:stretch>
            <a:fillRect/>
          </a:stretch>
        </p:blipFill>
        <p:spPr bwMode="auto">
          <a:xfrm>
            <a:off x="1663700" y="1570897"/>
            <a:ext cx="5995988" cy="5287103"/>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838200"/>
            <a:ext cx="8293100" cy="876300"/>
          </a:xfrm>
        </p:spPr>
        <p:txBody>
          <a:bodyPr/>
          <a:lstStyle/>
          <a:p>
            <a:r>
              <a:rPr lang="en-US" dirty="0" smtClean="0"/>
              <a:t>Jain and </a:t>
            </a:r>
            <a:r>
              <a:rPr lang="en-US" dirty="0" err="1" smtClean="0"/>
              <a:t>Bhattacharjee</a:t>
            </a:r>
            <a:r>
              <a:rPr lang="en-US" dirty="0" smtClean="0"/>
              <a:t> apply </a:t>
            </a:r>
            <a:r>
              <a:rPr lang="en-US" dirty="0" smtClean="0">
                <a:solidFill>
                  <a:srgbClr val="FF0000"/>
                </a:solidFill>
              </a:rPr>
              <a:t>Gabor filter </a:t>
            </a:r>
            <a:r>
              <a:rPr lang="en-US" dirty="0" smtClean="0"/>
              <a:t>to segment text from a document.</a:t>
            </a:r>
            <a:endParaRPr lang="en-US" dirty="0"/>
          </a:p>
        </p:txBody>
      </p:sp>
      <p:sp>
        <p:nvSpPr>
          <p:cNvPr id="4" name="Slide Number Placeholder 3"/>
          <p:cNvSpPr>
            <a:spLocks noGrp="1"/>
          </p:cNvSpPr>
          <p:nvPr>
            <p:ph type="sldNum" sz="quarter" idx="15"/>
          </p:nvPr>
        </p:nvSpPr>
        <p:spPr>
          <a:xfrm>
            <a:off x="7557516" y="5734050"/>
            <a:ext cx="609600" cy="521208"/>
          </a:xfrm>
        </p:spPr>
        <p:txBody>
          <a:bodyPr/>
          <a:lstStyle/>
          <a:p>
            <a:fld id="{2D63B8C5-3510-46A3-A367-588D93808B4C}" type="slidenum">
              <a:rPr lang="en-US" smtClean="0"/>
              <a:pPr/>
              <a:t>42</a:t>
            </a:fld>
            <a:endParaRPr lang="en-US"/>
          </a:p>
        </p:txBody>
      </p:sp>
      <p:pic>
        <p:nvPicPr>
          <p:cNvPr id="4099" name="Picture 3"/>
          <p:cNvPicPr>
            <a:picLocks noChangeAspect="1" noChangeArrowheads="1"/>
          </p:cNvPicPr>
          <p:nvPr/>
        </p:nvPicPr>
        <p:blipFill>
          <a:blip r:embed="rId2"/>
          <a:srcRect/>
          <a:stretch>
            <a:fillRect/>
          </a:stretch>
        </p:blipFill>
        <p:spPr bwMode="auto">
          <a:xfrm>
            <a:off x="487363" y="4041775"/>
            <a:ext cx="1053133" cy="2155825"/>
          </a:xfrm>
          <a:prstGeom prst="rect">
            <a:avLst/>
          </a:prstGeom>
          <a:noFill/>
          <a:ln w="9525">
            <a:noFill/>
            <a:miter lim="800000"/>
            <a:headEnd/>
            <a:tailEnd/>
          </a:ln>
          <a:effectLst/>
        </p:spPr>
      </p:pic>
      <p:sp>
        <p:nvSpPr>
          <p:cNvPr id="7" name="TextBox 6"/>
          <p:cNvSpPr txBox="1"/>
          <p:nvPr/>
        </p:nvSpPr>
        <p:spPr>
          <a:xfrm>
            <a:off x="317500" y="6337300"/>
            <a:ext cx="1454244" cy="230832"/>
          </a:xfrm>
          <a:prstGeom prst="rect">
            <a:avLst/>
          </a:prstGeom>
          <a:noFill/>
        </p:spPr>
        <p:txBody>
          <a:bodyPr wrap="none" rtlCol="0">
            <a:spAutoFit/>
          </a:bodyPr>
          <a:lstStyle/>
          <a:p>
            <a:r>
              <a:rPr lang="en-US" sz="900" dirty="0" smtClean="0"/>
              <a:t>Figures from Wikipedia</a:t>
            </a:r>
            <a:endParaRPr lang="en-US" sz="900" dirty="0"/>
          </a:p>
        </p:txBody>
      </p:sp>
      <p:sp>
        <p:nvSpPr>
          <p:cNvPr id="8" name="TextBox 7"/>
          <p:cNvSpPr txBox="1"/>
          <p:nvPr/>
        </p:nvSpPr>
        <p:spPr>
          <a:xfrm>
            <a:off x="5753100" y="2514601"/>
            <a:ext cx="3390900" cy="830997"/>
          </a:xfrm>
          <a:prstGeom prst="rect">
            <a:avLst/>
          </a:prstGeom>
          <a:noFill/>
        </p:spPr>
        <p:txBody>
          <a:bodyPr wrap="square" rtlCol="0">
            <a:spAutoFit/>
          </a:bodyPr>
          <a:lstStyle/>
          <a:p>
            <a:r>
              <a:rPr lang="en-US" sz="1200" dirty="0" smtClean="0"/>
              <a:t>A. K. Jain and S. </a:t>
            </a:r>
            <a:r>
              <a:rPr lang="en-US" sz="1200" dirty="0" err="1" smtClean="0"/>
              <a:t>Bhattacharjee</a:t>
            </a:r>
            <a:r>
              <a:rPr lang="en-US" sz="1200" dirty="0" smtClean="0"/>
              <a:t>,</a:t>
            </a:r>
          </a:p>
          <a:p>
            <a:r>
              <a:rPr lang="en-US" sz="1200" dirty="0" smtClean="0"/>
              <a:t>Text </a:t>
            </a:r>
            <a:r>
              <a:rPr lang="en-US" sz="1200" dirty="0" err="1" smtClean="0"/>
              <a:t>Segmentatioin</a:t>
            </a:r>
            <a:r>
              <a:rPr lang="en-US" sz="1200" dirty="0" smtClean="0"/>
              <a:t> Using Gabor </a:t>
            </a:r>
            <a:r>
              <a:rPr lang="en-US" sz="1200" dirty="0" err="1" smtClean="0"/>
              <a:t>Filtor</a:t>
            </a:r>
            <a:r>
              <a:rPr lang="en-US" sz="1200" dirty="0" smtClean="0"/>
              <a:t> </a:t>
            </a:r>
          </a:p>
          <a:p>
            <a:r>
              <a:rPr lang="en-US" sz="1200" dirty="0" smtClean="0"/>
              <a:t>For Automatic Document Processing,</a:t>
            </a:r>
          </a:p>
          <a:p>
            <a:r>
              <a:rPr lang="en-US" sz="1200" dirty="0" smtClean="0"/>
              <a:t>Machine Vision and Applications, 1992.</a:t>
            </a:r>
            <a:endParaRPr lang="en-US" sz="1200" dirty="0"/>
          </a:p>
        </p:txBody>
      </p:sp>
      <p:pic>
        <p:nvPicPr>
          <p:cNvPr id="4101" name="Picture 5"/>
          <p:cNvPicPr>
            <a:picLocks noChangeAspect="1" noChangeArrowheads="1"/>
          </p:cNvPicPr>
          <p:nvPr/>
        </p:nvPicPr>
        <p:blipFill>
          <a:blip r:embed="rId3"/>
          <a:srcRect/>
          <a:stretch>
            <a:fillRect/>
          </a:stretch>
        </p:blipFill>
        <p:spPr bwMode="auto">
          <a:xfrm>
            <a:off x="3883737" y="4959351"/>
            <a:ext cx="3882313" cy="1898649"/>
          </a:xfrm>
          <a:prstGeom prst="rect">
            <a:avLst/>
          </a:prstGeom>
          <a:noFill/>
          <a:ln w="9525">
            <a:noFill/>
            <a:miter lim="800000"/>
            <a:headEnd/>
            <a:tailEnd/>
          </a:ln>
          <a:effectLst/>
        </p:spPr>
      </p:pic>
      <p:pic>
        <p:nvPicPr>
          <p:cNvPr id="4102" name="Picture 6"/>
          <p:cNvPicPr>
            <a:picLocks noChangeAspect="1" noChangeArrowheads="1"/>
          </p:cNvPicPr>
          <p:nvPr/>
        </p:nvPicPr>
        <p:blipFill>
          <a:blip r:embed="rId4"/>
          <a:srcRect/>
          <a:stretch>
            <a:fillRect/>
          </a:stretch>
        </p:blipFill>
        <p:spPr bwMode="auto">
          <a:xfrm>
            <a:off x="2679699" y="3649343"/>
            <a:ext cx="3883025" cy="1870395"/>
          </a:xfrm>
          <a:prstGeom prst="rect">
            <a:avLst/>
          </a:prstGeom>
          <a:noFill/>
          <a:ln w="9525">
            <a:noFill/>
            <a:miter lim="800000"/>
            <a:headEnd/>
            <a:tailEnd/>
          </a:ln>
          <a:effectLst/>
        </p:spPr>
      </p:pic>
      <p:pic>
        <p:nvPicPr>
          <p:cNvPr id="4100" name="Picture 4"/>
          <p:cNvPicPr>
            <a:picLocks noChangeAspect="1" noChangeArrowheads="1"/>
          </p:cNvPicPr>
          <p:nvPr/>
        </p:nvPicPr>
        <p:blipFill>
          <a:blip r:embed="rId5"/>
          <a:srcRect/>
          <a:stretch>
            <a:fillRect/>
          </a:stretch>
        </p:blipFill>
        <p:spPr bwMode="auto">
          <a:xfrm>
            <a:off x="1698625" y="1770064"/>
            <a:ext cx="4016375" cy="1980584"/>
          </a:xfrm>
          <a:prstGeom prst="rect">
            <a:avLst/>
          </a:prstGeom>
          <a:noFill/>
          <a:ln w="9525">
            <a:noFill/>
            <a:miter lim="800000"/>
            <a:headEnd/>
            <a:tailEnd/>
          </a:ln>
          <a:effectLst/>
        </p:spPr>
      </p:pic>
      <p:sp>
        <p:nvSpPr>
          <p:cNvPr id="13" name="Title 1"/>
          <p:cNvSpPr txBox="1">
            <a:spLocks/>
          </p:cNvSpPr>
          <p:nvPr/>
        </p:nvSpPr>
        <p:spPr>
          <a:xfrm>
            <a:off x="457200" y="274638"/>
            <a:ext cx="7467600" cy="525462"/>
          </a:xfrm>
          <a:prstGeom prst="rect">
            <a:avLst/>
          </a:prstGeom>
        </p:spPr>
        <p:txBody>
          <a:bodyPr vert="horz" anchor="b">
            <a:normAutofit fontScale="97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tx2"/>
                </a:solidFill>
                <a:effectLst/>
                <a:uLnTx/>
                <a:uFillTx/>
                <a:latin typeface="+mj-lt"/>
                <a:ea typeface="+mj-ea"/>
                <a:cs typeface="+mj-cs"/>
              </a:rPr>
              <a:t>How to remove text? (1)</a:t>
            </a:r>
            <a:endParaRPr kumimoji="0" lang="en-US" sz="3000" b="0" i="0" u="none" strike="noStrike" kern="1200" cap="small" spc="0" normalizeH="0" baseline="0" noProof="0" dirty="0">
              <a:ln>
                <a:noFill/>
              </a:ln>
              <a:solidFill>
                <a:schemeClr val="tx2"/>
              </a:solidFill>
              <a:effectLst/>
              <a:uLnTx/>
              <a:uFillTx/>
              <a:latin typeface="+mj-lt"/>
              <a:ea typeface="+mj-ea"/>
              <a:cs typeface="+mj-cs"/>
            </a:endParaRPr>
          </a:p>
        </p:txBody>
      </p:sp>
      <p:sp>
        <p:nvSpPr>
          <p:cNvPr id="14" name="TextBox 13"/>
          <p:cNvSpPr txBox="1"/>
          <p:nvPr/>
        </p:nvSpPr>
        <p:spPr>
          <a:xfrm>
            <a:off x="508000" y="3759200"/>
            <a:ext cx="994183" cy="261610"/>
          </a:xfrm>
          <a:prstGeom prst="rect">
            <a:avLst/>
          </a:prstGeom>
          <a:noFill/>
        </p:spPr>
        <p:txBody>
          <a:bodyPr wrap="none" rtlCol="0">
            <a:spAutoFit/>
          </a:bodyPr>
          <a:lstStyle/>
          <a:p>
            <a:r>
              <a:rPr lang="en-US" sz="1100" dirty="0" smtClean="0"/>
              <a:t>Gabor Filter</a:t>
            </a:r>
            <a:endParaRPr lang="en-US" sz="1100"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25462"/>
          </a:xfrm>
        </p:spPr>
        <p:txBody>
          <a:bodyPr>
            <a:normAutofit fontScale="90000"/>
          </a:bodyPr>
          <a:lstStyle/>
          <a:p>
            <a:r>
              <a:rPr lang="en-US" dirty="0" smtClean="0"/>
              <a:t>How to remove text? (2)</a:t>
            </a:r>
            <a:endParaRPr lang="en-US" dirty="0"/>
          </a:p>
        </p:txBody>
      </p:sp>
      <p:sp>
        <p:nvSpPr>
          <p:cNvPr id="3" name="Content Placeholder 2"/>
          <p:cNvSpPr>
            <a:spLocks noGrp="1"/>
          </p:cNvSpPr>
          <p:nvPr>
            <p:ph sz="quarter" idx="1"/>
          </p:nvPr>
        </p:nvSpPr>
        <p:spPr>
          <a:xfrm>
            <a:off x="495300" y="794327"/>
            <a:ext cx="8128000" cy="539173"/>
          </a:xfrm>
        </p:spPr>
        <p:txBody>
          <a:bodyPr>
            <a:noAutofit/>
          </a:bodyPr>
          <a:lstStyle/>
          <a:p>
            <a:r>
              <a:rPr lang="en-US" dirty="0" smtClean="0"/>
              <a:t>There is a lot of techniques to do text segmentation from image.</a:t>
            </a:r>
          </a:p>
        </p:txBody>
      </p:sp>
      <p:sp>
        <p:nvSpPr>
          <p:cNvPr id="4" name="Slide Number Placeholder 3"/>
          <p:cNvSpPr>
            <a:spLocks noGrp="1"/>
          </p:cNvSpPr>
          <p:nvPr>
            <p:ph type="sldNum" sz="quarter" idx="15"/>
          </p:nvPr>
        </p:nvSpPr>
        <p:spPr/>
        <p:txBody>
          <a:bodyPr/>
          <a:lstStyle/>
          <a:p>
            <a:fld id="{2D63B8C5-3510-46A3-A367-588D93808B4C}" type="slidenum">
              <a:rPr lang="en-US" smtClean="0"/>
              <a:pPr/>
              <a:t>43</a:t>
            </a:fld>
            <a:endParaRPr lang="en-US"/>
          </a:p>
        </p:txBody>
      </p:sp>
      <p:pic>
        <p:nvPicPr>
          <p:cNvPr id="3074" name="Picture 2"/>
          <p:cNvPicPr>
            <a:picLocks noChangeAspect="1" noChangeArrowheads="1"/>
          </p:cNvPicPr>
          <p:nvPr/>
        </p:nvPicPr>
        <p:blipFill>
          <a:blip r:embed="rId2"/>
          <a:srcRect/>
          <a:stretch>
            <a:fillRect/>
          </a:stretch>
        </p:blipFill>
        <p:spPr bwMode="auto">
          <a:xfrm>
            <a:off x="795850" y="1243012"/>
            <a:ext cx="4862000" cy="5614988"/>
          </a:xfrm>
          <a:prstGeom prst="rect">
            <a:avLst/>
          </a:prstGeom>
          <a:noFill/>
          <a:ln w="9525">
            <a:noFill/>
            <a:miter lim="800000"/>
            <a:headEnd/>
            <a:tailEnd/>
          </a:ln>
          <a:effectLst/>
        </p:spPr>
      </p:pic>
      <p:sp>
        <p:nvSpPr>
          <p:cNvPr id="8" name="TextBox 7"/>
          <p:cNvSpPr txBox="1"/>
          <p:nvPr/>
        </p:nvSpPr>
        <p:spPr>
          <a:xfrm>
            <a:off x="5626100" y="4622800"/>
            <a:ext cx="3198311" cy="738664"/>
          </a:xfrm>
          <a:prstGeom prst="rect">
            <a:avLst/>
          </a:prstGeom>
          <a:noFill/>
        </p:spPr>
        <p:txBody>
          <a:bodyPr wrap="none" rtlCol="0">
            <a:spAutoFit/>
          </a:bodyPr>
          <a:lstStyle/>
          <a:p>
            <a:pPr algn="ctr"/>
            <a:r>
              <a:rPr lang="en-US" sz="1400" dirty="0" smtClean="0"/>
              <a:t>Z. Liu and S. </a:t>
            </a:r>
            <a:r>
              <a:rPr lang="en-US" sz="1400" dirty="0" err="1" smtClean="0"/>
              <a:t>Sarkar</a:t>
            </a:r>
            <a:r>
              <a:rPr lang="en-US" sz="1400" dirty="0" smtClean="0"/>
              <a:t>, 2008.</a:t>
            </a:r>
          </a:p>
          <a:p>
            <a:r>
              <a:rPr lang="en-US" sz="1400" dirty="0" smtClean="0"/>
              <a:t>Robust Outdoor Text </a:t>
            </a:r>
            <a:r>
              <a:rPr lang="en-US" sz="1400" dirty="0" err="1" smtClean="0"/>
              <a:t>Dection</a:t>
            </a:r>
            <a:r>
              <a:rPr lang="en-US" sz="1400" dirty="0" smtClean="0"/>
              <a:t> Using </a:t>
            </a:r>
          </a:p>
          <a:p>
            <a:r>
              <a:rPr lang="en-US" sz="1400" dirty="0" smtClean="0"/>
              <a:t>Text Intensity and Shape Features</a:t>
            </a:r>
            <a:endParaRPr lang="en-US" sz="1400"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838200"/>
            <a:ext cx="8293100" cy="876300"/>
          </a:xfrm>
        </p:spPr>
        <p:txBody>
          <a:bodyPr>
            <a:normAutofit/>
          </a:bodyPr>
          <a:lstStyle/>
          <a:p>
            <a:r>
              <a:rPr lang="en-US" sz="1600" dirty="0" smtClean="0"/>
              <a:t>N. Nikolaou, M. </a:t>
            </a:r>
            <a:r>
              <a:rPr lang="en-US" sz="1600" dirty="0" err="1" smtClean="0"/>
              <a:t>Makridis</a:t>
            </a:r>
            <a:r>
              <a:rPr lang="en-US" sz="1600" dirty="0" smtClean="0"/>
              <a:t>, B. Gatos, N. </a:t>
            </a:r>
            <a:r>
              <a:rPr lang="en-US" sz="1600" dirty="0" err="1" smtClean="0"/>
              <a:t>Stamatopoulos</a:t>
            </a:r>
            <a:r>
              <a:rPr lang="en-US" sz="1600" dirty="0" smtClean="0"/>
              <a:t>, and N. </a:t>
            </a:r>
            <a:r>
              <a:rPr lang="en-US" sz="1600" dirty="0" err="1" smtClean="0"/>
              <a:t>Papamarkos</a:t>
            </a:r>
            <a:r>
              <a:rPr lang="en-US" sz="1600" dirty="0" smtClean="0"/>
              <a:t>, </a:t>
            </a:r>
            <a:r>
              <a:rPr lang="en-US" sz="1600" dirty="0" smtClean="0">
                <a:solidFill>
                  <a:srgbClr val="FF0000"/>
                </a:solidFill>
              </a:rPr>
              <a:t>Segmentation</a:t>
            </a:r>
            <a:r>
              <a:rPr lang="en-US" sz="1600" dirty="0" smtClean="0"/>
              <a:t> of historical machine-printed documents using Adaptive Run Length Smoothing and skeleton </a:t>
            </a:r>
            <a:r>
              <a:rPr lang="en-US" sz="1600" dirty="0" err="1" smtClean="0"/>
              <a:t>segmentationi</a:t>
            </a:r>
            <a:r>
              <a:rPr lang="en-US" sz="1600" dirty="0" smtClean="0"/>
              <a:t> paths, Image and Vision Computing, 2009.</a:t>
            </a:r>
            <a:endParaRPr lang="en-US" sz="1600" dirty="0"/>
          </a:p>
        </p:txBody>
      </p:sp>
      <p:sp>
        <p:nvSpPr>
          <p:cNvPr id="4" name="Slide Number Placeholder 3"/>
          <p:cNvSpPr>
            <a:spLocks noGrp="1"/>
          </p:cNvSpPr>
          <p:nvPr>
            <p:ph type="sldNum" sz="quarter" idx="15"/>
          </p:nvPr>
        </p:nvSpPr>
        <p:spPr>
          <a:xfrm>
            <a:off x="8078216" y="5734050"/>
            <a:ext cx="609600" cy="521208"/>
          </a:xfrm>
        </p:spPr>
        <p:txBody>
          <a:bodyPr/>
          <a:lstStyle/>
          <a:p>
            <a:fld id="{2D63B8C5-3510-46A3-A367-588D93808B4C}" type="slidenum">
              <a:rPr lang="en-US" smtClean="0"/>
              <a:pPr/>
              <a:t>44</a:t>
            </a:fld>
            <a:endParaRPr lang="en-US"/>
          </a:p>
        </p:txBody>
      </p:sp>
      <p:sp>
        <p:nvSpPr>
          <p:cNvPr id="13" name="Title 1"/>
          <p:cNvSpPr txBox="1">
            <a:spLocks/>
          </p:cNvSpPr>
          <p:nvPr/>
        </p:nvSpPr>
        <p:spPr>
          <a:xfrm>
            <a:off x="457200" y="274638"/>
            <a:ext cx="7467600" cy="525462"/>
          </a:xfrm>
          <a:prstGeom prst="rect">
            <a:avLst/>
          </a:prstGeom>
        </p:spPr>
        <p:txBody>
          <a:bodyPr vert="horz" anchor="b">
            <a:normAutofit fontScale="97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tx2"/>
                </a:solidFill>
                <a:effectLst/>
                <a:uLnTx/>
                <a:uFillTx/>
                <a:latin typeface="+mj-lt"/>
                <a:ea typeface="+mj-ea"/>
                <a:cs typeface="+mj-cs"/>
              </a:rPr>
              <a:t>How to remove text? (3)</a:t>
            </a:r>
            <a:endParaRPr kumimoji="0" lang="en-US" sz="3000" b="0" i="0" u="none" strike="noStrike" kern="1200" cap="small" spc="0" normalizeH="0" baseline="0" noProof="0" dirty="0">
              <a:ln>
                <a:noFill/>
              </a:ln>
              <a:solidFill>
                <a:schemeClr val="tx2"/>
              </a:solidFill>
              <a:effectLst/>
              <a:uLnTx/>
              <a:uFillTx/>
              <a:latin typeface="+mj-lt"/>
              <a:ea typeface="+mj-ea"/>
              <a:cs typeface="+mj-cs"/>
            </a:endParaRPr>
          </a:p>
        </p:txBody>
      </p:sp>
      <p:pic>
        <p:nvPicPr>
          <p:cNvPr id="7170" name="Picture 2"/>
          <p:cNvPicPr>
            <a:picLocks noChangeAspect="1" noChangeArrowheads="1"/>
          </p:cNvPicPr>
          <p:nvPr/>
        </p:nvPicPr>
        <p:blipFill>
          <a:blip r:embed="rId2"/>
          <a:srcRect/>
          <a:stretch>
            <a:fillRect/>
          </a:stretch>
        </p:blipFill>
        <p:spPr bwMode="auto">
          <a:xfrm>
            <a:off x="520700" y="1885950"/>
            <a:ext cx="3181350" cy="4972050"/>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a:stretch>
            <a:fillRect/>
          </a:stretch>
        </p:blipFill>
        <p:spPr bwMode="auto">
          <a:xfrm>
            <a:off x="3970635" y="1879600"/>
            <a:ext cx="2595265" cy="3647192"/>
          </a:xfrm>
          <a:prstGeom prst="rect">
            <a:avLst/>
          </a:prstGeom>
          <a:noFill/>
          <a:ln w="9525">
            <a:solidFill>
              <a:srgbClr val="002060"/>
            </a:solidFill>
            <a:miter lim="800000"/>
            <a:headEnd/>
            <a:tailEnd/>
          </a:ln>
          <a:effectLst/>
        </p:spPr>
      </p:pic>
      <p:pic>
        <p:nvPicPr>
          <p:cNvPr id="7172" name="Picture 4"/>
          <p:cNvPicPr>
            <a:picLocks noChangeAspect="1" noChangeArrowheads="1"/>
          </p:cNvPicPr>
          <p:nvPr/>
        </p:nvPicPr>
        <p:blipFill>
          <a:blip r:embed="rId4"/>
          <a:srcRect/>
          <a:stretch>
            <a:fillRect/>
          </a:stretch>
        </p:blipFill>
        <p:spPr bwMode="auto">
          <a:xfrm>
            <a:off x="5283200" y="5118798"/>
            <a:ext cx="2863850" cy="151060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690562"/>
          </a:xfrm>
        </p:spPr>
        <p:txBody>
          <a:bodyPr/>
          <a:lstStyle/>
          <a:p>
            <a:r>
              <a:rPr lang="en-US" dirty="0" smtClean="0"/>
              <a:t>More Literatures (1)</a:t>
            </a:r>
            <a:endParaRPr lang="en-US" dirty="0"/>
          </a:p>
        </p:txBody>
      </p:sp>
      <p:sp>
        <p:nvSpPr>
          <p:cNvPr id="3" name="Content Placeholder 2"/>
          <p:cNvSpPr>
            <a:spLocks noGrp="1"/>
          </p:cNvSpPr>
          <p:nvPr>
            <p:ph sz="quarter" idx="1"/>
          </p:nvPr>
        </p:nvSpPr>
        <p:spPr>
          <a:xfrm>
            <a:off x="469900" y="685800"/>
            <a:ext cx="7467600" cy="5470652"/>
          </a:xfrm>
        </p:spPr>
        <p:txBody>
          <a:bodyPr/>
          <a:lstStyle/>
          <a:p>
            <a:r>
              <a:rPr lang="en-US" dirty="0" smtClean="0"/>
              <a:t>Nearest Neighbor based Collection OCR</a:t>
            </a:r>
          </a:p>
          <a:p>
            <a:pPr>
              <a:buNone/>
            </a:pPr>
            <a:r>
              <a:rPr lang="en-US" dirty="0" smtClean="0"/>
              <a:t>	</a:t>
            </a:r>
            <a:r>
              <a:rPr lang="en-US" sz="1600" dirty="0" smtClean="0"/>
              <a:t>by K. P. </a:t>
            </a:r>
            <a:r>
              <a:rPr lang="en-US" sz="1600" dirty="0" err="1" smtClean="0"/>
              <a:t>Sankar</a:t>
            </a:r>
            <a:r>
              <a:rPr lang="en-US" sz="1600" dirty="0" smtClean="0"/>
              <a:t>, C. V. </a:t>
            </a:r>
            <a:r>
              <a:rPr lang="en-US" sz="1600" dirty="0" err="1" smtClean="0"/>
              <a:t>Jawahar</a:t>
            </a:r>
            <a:r>
              <a:rPr lang="en-US" sz="1600" dirty="0" smtClean="0"/>
              <a:t>, and R. </a:t>
            </a:r>
            <a:r>
              <a:rPr lang="en-US" sz="1600" dirty="0" err="1" smtClean="0"/>
              <a:t>Manmatha</a:t>
            </a:r>
            <a:r>
              <a:rPr lang="en-US" sz="1600" dirty="0" smtClean="0"/>
              <a:t> in DAS 2010.</a:t>
            </a:r>
            <a:endParaRPr lang="en-US" sz="1600" dirty="0"/>
          </a:p>
        </p:txBody>
      </p:sp>
      <p:sp>
        <p:nvSpPr>
          <p:cNvPr id="4" name="Slide Number Placeholder 3"/>
          <p:cNvSpPr>
            <a:spLocks noGrp="1"/>
          </p:cNvSpPr>
          <p:nvPr>
            <p:ph type="sldNum" sz="quarter" idx="15"/>
          </p:nvPr>
        </p:nvSpPr>
        <p:spPr/>
        <p:txBody>
          <a:bodyPr/>
          <a:lstStyle/>
          <a:p>
            <a:fld id="{2D63B8C5-3510-46A3-A367-588D93808B4C}" type="slidenum">
              <a:rPr lang="en-US" smtClean="0"/>
              <a:pPr/>
              <a:t>45</a:t>
            </a:fld>
            <a:endParaRPr lang="en-US"/>
          </a:p>
        </p:txBody>
      </p:sp>
      <p:pic>
        <p:nvPicPr>
          <p:cNvPr id="5123" name="Picture 3"/>
          <p:cNvPicPr>
            <a:picLocks noChangeAspect="1" noChangeArrowheads="1"/>
          </p:cNvPicPr>
          <p:nvPr/>
        </p:nvPicPr>
        <p:blipFill>
          <a:blip r:embed="rId2"/>
          <a:srcRect/>
          <a:stretch>
            <a:fillRect/>
          </a:stretch>
        </p:blipFill>
        <p:spPr bwMode="auto">
          <a:xfrm>
            <a:off x="876301" y="1673591"/>
            <a:ext cx="6985000" cy="2355484"/>
          </a:xfrm>
          <a:prstGeom prst="rect">
            <a:avLst/>
          </a:prstGeom>
          <a:noFill/>
          <a:ln w="9525">
            <a:noFill/>
            <a:miter lim="800000"/>
            <a:headEnd/>
            <a:tailEnd/>
          </a:ln>
          <a:effectLst/>
        </p:spPr>
      </p:pic>
      <p:pic>
        <p:nvPicPr>
          <p:cNvPr id="5125" name="Picture 5"/>
          <p:cNvPicPr>
            <a:picLocks noChangeAspect="1" noChangeArrowheads="1"/>
          </p:cNvPicPr>
          <p:nvPr/>
        </p:nvPicPr>
        <p:blipFill>
          <a:blip r:embed="rId3"/>
          <a:srcRect/>
          <a:stretch>
            <a:fillRect/>
          </a:stretch>
        </p:blipFill>
        <p:spPr bwMode="auto">
          <a:xfrm>
            <a:off x="1600200" y="4167646"/>
            <a:ext cx="6143625" cy="2690353"/>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76262"/>
          </a:xfrm>
        </p:spPr>
        <p:txBody>
          <a:bodyPr/>
          <a:lstStyle/>
          <a:p>
            <a:r>
              <a:rPr lang="en-US" dirty="0" smtClean="0"/>
              <a:t>More Literatures (2)</a:t>
            </a:r>
            <a:endParaRPr lang="en-US" dirty="0"/>
          </a:p>
        </p:txBody>
      </p:sp>
      <p:sp>
        <p:nvSpPr>
          <p:cNvPr id="3" name="Content Placeholder 2"/>
          <p:cNvSpPr>
            <a:spLocks noGrp="1"/>
          </p:cNvSpPr>
          <p:nvPr>
            <p:ph sz="quarter" idx="1"/>
          </p:nvPr>
        </p:nvSpPr>
        <p:spPr>
          <a:xfrm>
            <a:off x="444499" y="901700"/>
            <a:ext cx="8104077" cy="2298700"/>
          </a:xfrm>
        </p:spPr>
        <p:txBody>
          <a:bodyPr>
            <a:normAutofit/>
          </a:bodyPr>
          <a:lstStyle/>
          <a:p>
            <a:r>
              <a:rPr lang="en-US" sz="2000" dirty="0" smtClean="0"/>
              <a:t>M. Cho, Y. M. Shin and K. M. Lee, Unsupervised Detection and Segmentation of Identical Objects, CPVR 2010.</a:t>
            </a:r>
            <a:endParaRPr lang="en-US" sz="2000" dirty="0"/>
          </a:p>
        </p:txBody>
      </p:sp>
      <p:sp>
        <p:nvSpPr>
          <p:cNvPr id="4" name="Slide Number Placeholder 3"/>
          <p:cNvSpPr>
            <a:spLocks noGrp="1"/>
          </p:cNvSpPr>
          <p:nvPr>
            <p:ph type="sldNum" sz="quarter" idx="15"/>
          </p:nvPr>
        </p:nvSpPr>
        <p:spPr>
          <a:xfrm>
            <a:off x="8065516" y="5873750"/>
            <a:ext cx="609600" cy="521208"/>
          </a:xfrm>
        </p:spPr>
        <p:txBody>
          <a:bodyPr/>
          <a:lstStyle/>
          <a:p>
            <a:fld id="{2D63B8C5-3510-46A3-A367-588D93808B4C}" type="slidenum">
              <a:rPr lang="en-US" smtClean="0"/>
              <a:pPr/>
              <a:t>46</a:t>
            </a:fld>
            <a:endParaRPr lang="en-US"/>
          </a:p>
        </p:txBody>
      </p:sp>
      <p:pic>
        <p:nvPicPr>
          <p:cNvPr id="8194" name="Picture 2"/>
          <p:cNvPicPr>
            <a:picLocks noChangeAspect="1" noChangeArrowheads="1"/>
          </p:cNvPicPr>
          <p:nvPr/>
        </p:nvPicPr>
        <p:blipFill>
          <a:blip r:embed="rId2"/>
          <a:srcRect/>
          <a:stretch>
            <a:fillRect/>
          </a:stretch>
        </p:blipFill>
        <p:spPr bwMode="auto">
          <a:xfrm>
            <a:off x="158750" y="2705100"/>
            <a:ext cx="2032773" cy="3543300"/>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a:srcRect/>
          <a:stretch>
            <a:fillRect/>
          </a:stretch>
        </p:blipFill>
        <p:spPr bwMode="auto">
          <a:xfrm>
            <a:off x="2320925" y="2625725"/>
            <a:ext cx="2073275" cy="3648075"/>
          </a:xfrm>
          <a:prstGeom prst="rect">
            <a:avLst/>
          </a:prstGeom>
          <a:noFill/>
          <a:ln w="9525">
            <a:noFill/>
            <a:miter lim="800000"/>
            <a:headEnd/>
            <a:tailEnd/>
          </a:ln>
          <a:effectLst/>
        </p:spPr>
      </p:pic>
      <p:sp>
        <p:nvSpPr>
          <p:cNvPr id="8" name="Content Placeholder 2"/>
          <p:cNvSpPr txBox="1">
            <a:spLocks/>
          </p:cNvSpPr>
          <p:nvPr/>
        </p:nvSpPr>
        <p:spPr>
          <a:xfrm>
            <a:off x="901700" y="2247900"/>
            <a:ext cx="2768600" cy="635000"/>
          </a:xfrm>
          <a:prstGeom prst="rect">
            <a:avLst/>
          </a:prstGeom>
        </p:spPr>
        <p:txBody>
          <a:bodyPr vert="horz">
            <a:normAutofit/>
          </a:bodyPr>
          <a:lstStyle/>
          <a:p>
            <a:pPr marL="274320" marR="0" lvl="0" indent="-274320" algn="ctr" defTabSz="914400" rtl="0" eaLnBrk="1" fontAlgn="auto" latinLnBrk="0" hangingPunct="1">
              <a:lnSpc>
                <a:spcPct val="100000"/>
              </a:lnSpc>
              <a:spcBef>
                <a:spcPts val="600"/>
              </a:spcBef>
              <a:spcAft>
                <a:spcPts val="0"/>
              </a:spcAft>
              <a:buClr>
                <a:schemeClr val="accent1"/>
              </a:buClr>
              <a:buSzPct val="70000"/>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In single </a:t>
            </a:r>
            <a:r>
              <a:rPr lang="en-US" sz="2400" dirty="0" err="1" smtClean="0"/>
              <a:t>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mage</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9" name="Picture 8"/>
          <p:cNvPicPr>
            <a:picLocks noChangeAspect="1" noChangeArrowheads="1"/>
          </p:cNvPicPr>
          <p:nvPr/>
        </p:nvPicPr>
        <p:blipFill>
          <a:blip r:embed="rId4"/>
          <a:srcRect/>
          <a:stretch>
            <a:fillRect/>
          </a:stretch>
        </p:blipFill>
        <p:spPr bwMode="auto">
          <a:xfrm>
            <a:off x="4639120" y="2603501"/>
            <a:ext cx="4441380" cy="3724274"/>
          </a:xfrm>
          <a:prstGeom prst="rect">
            <a:avLst/>
          </a:prstGeom>
          <a:noFill/>
          <a:ln w="9525">
            <a:noFill/>
            <a:miter lim="800000"/>
            <a:headEnd/>
            <a:tailEnd/>
          </a:ln>
          <a:effectLst/>
        </p:spPr>
      </p:pic>
      <p:sp>
        <p:nvSpPr>
          <p:cNvPr id="10" name="Content Placeholder 2"/>
          <p:cNvSpPr txBox="1">
            <a:spLocks/>
          </p:cNvSpPr>
          <p:nvPr/>
        </p:nvSpPr>
        <p:spPr>
          <a:xfrm>
            <a:off x="5600700" y="2197100"/>
            <a:ext cx="2768600" cy="635000"/>
          </a:xfrm>
          <a:prstGeom prst="rect">
            <a:avLst/>
          </a:prstGeom>
        </p:spPr>
        <p:txBody>
          <a:bodyPr vert="horz">
            <a:normAutofit/>
          </a:bodyPr>
          <a:lstStyle/>
          <a:p>
            <a:pPr marL="274320" marR="0" lvl="0" indent="-274320" algn="ctr" defTabSz="914400" rtl="0" eaLnBrk="1" fontAlgn="auto" latinLnBrk="0" hangingPunct="1">
              <a:lnSpc>
                <a:spcPct val="100000"/>
              </a:lnSpc>
              <a:spcBef>
                <a:spcPts val="600"/>
              </a:spcBef>
              <a:spcAft>
                <a:spcPts val="0"/>
              </a:spcAft>
              <a:buClr>
                <a:schemeClr val="accent1"/>
              </a:buClr>
              <a:buSzPct val="70000"/>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Across 2 </a:t>
            </a:r>
            <a:r>
              <a:rPr lang="en-US" sz="2400" dirty="0" err="1" smtClean="0"/>
              <a:t>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mages</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12" name="Straight Connector 11"/>
          <p:cNvCxnSpPr/>
          <p:nvPr/>
        </p:nvCxnSpPr>
        <p:spPr>
          <a:xfrm rot="16200000" flipH="1">
            <a:off x="2292350" y="4591050"/>
            <a:ext cx="4406900" cy="25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371600"/>
            <a:ext cx="8385464" cy="5102352"/>
          </a:xfrm>
        </p:spPr>
        <p:txBody>
          <a:bodyPr>
            <a:normAutofit/>
          </a:bodyPr>
          <a:lstStyle/>
          <a:p>
            <a:pPr>
              <a:tabLst>
                <a:tab pos="2347913" algn="l"/>
              </a:tabLst>
            </a:pPr>
            <a:r>
              <a:rPr lang="en-US" dirty="0" smtClean="0"/>
              <a:t>Evolution of Pattern Discoveries</a:t>
            </a:r>
          </a:p>
          <a:p>
            <a:pPr lvl="1">
              <a:tabLst>
                <a:tab pos="2347913" algn="l"/>
              </a:tabLst>
            </a:pPr>
            <a:r>
              <a:rPr lang="en-US" dirty="0" smtClean="0"/>
              <a:t>Transactions:  	Frequent </a:t>
            </a:r>
            <a:r>
              <a:rPr lang="en-US" dirty="0" err="1" smtClean="0"/>
              <a:t>itemsets</a:t>
            </a:r>
            <a:r>
              <a:rPr lang="en-US" dirty="0" smtClean="0"/>
              <a:t> </a:t>
            </a:r>
            <a:r>
              <a:rPr lang="en-US" sz="1800" dirty="0" smtClean="0"/>
              <a:t>(</a:t>
            </a:r>
            <a:r>
              <a:rPr lang="en-US" sz="1800" dirty="0" err="1" smtClean="0"/>
              <a:t>Agrawal</a:t>
            </a:r>
            <a:r>
              <a:rPr lang="en-US" sz="1800" dirty="0" smtClean="0"/>
              <a:t> 1993)</a:t>
            </a:r>
            <a:endParaRPr lang="en-US" dirty="0" smtClean="0"/>
          </a:p>
          <a:p>
            <a:pPr lvl="1">
              <a:tabLst>
                <a:tab pos="2347913" algn="l"/>
              </a:tabLst>
            </a:pPr>
            <a:r>
              <a:rPr lang="en-US" dirty="0" smtClean="0"/>
              <a:t>Sequences:		Frequent sequences </a:t>
            </a:r>
            <a:r>
              <a:rPr lang="en-US" sz="1800" dirty="0" smtClean="0"/>
              <a:t>(</a:t>
            </a:r>
            <a:r>
              <a:rPr lang="en-US" sz="1800" dirty="0" err="1" smtClean="0"/>
              <a:t>Zaki</a:t>
            </a:r>
            <a:r>
              <a:rPr lang="en-US" sz="1800" dirty="0" smtClean="0"/>
              <a:t> 1998)</a:t>
            </a:r>
            <a:endParaRPr lang="en-US" dirty="0" smtClean="0"/>
          </a:p>
          <a:p>
            <a:pPr lvl="1">
              <a:tabLst>
                <a:tab pos="2347913" algn="l"/>
              </a:tabLst>
            </a:pPr>
            <a:r>
              <a:rPr lang="en-US" dirty="0" smtClean="0"/>
              <a:t>Time series:		Time series motifs </a:t>
            </a:r>
            <a:r>
              <a:rPr lang="en-US" sz="1800" dirty="0" smtClean="0"/>
              <a:t>(Keogh, </a:t>
            </a:r>
            <a:r>
              <a:rPr lang="en-US" sz="1800" dirty="0" err="1" smtClean="0"/>
              <a:t>Lonardi</a:t>
            </a:r>
            <a:r>
              <a:rPr lang="en-US" sz="1800" dirty="0" smtClean="0"/>
              <a:t> 2002)</a:t>
            </a:r>
            <a:endParaRPr lang="en-US" dirty="0" smtClean="0"/>
          </a:p>
          <a:p>
            <a:pPr lvl="1">
              <a:tabLst>
                <a:tab pos="2347913" algn="l"/>
              </a:tabLst>
            </a:pPr>
            <a:r>
              <a:rPr lang="en-US" dirty="0" smtClean="0">
                <a:solidFill>
                  <a:srgbClr val="FF0000"/>
                </a:solidFill>
              </a:rPr>
              <a:t>Documents:		Approximate shape motifs</a:t>
            </a:r>
          </a:p>
          <a:p>
            <a:pPr>
              <a:buNone/>
              <a:tabLst>
                <a:tab pos="2347913" algn="l"/>
              </a:tabLst>
            </a:pPr>
            <a:endParaRPr lang="en-US" dirty="0" smtClean="0"/>
          </a:p>
          <a:p>
            <a:pPr marL="274320" lvl="1">
              <a:spcBef>
                <a:spcPts val="600"/>
              </a:spcBef>
              <a:buSzPct val="70000"/>
              <a:buFont typeface="Wingdings"/>
              <a:buChar char=""/>
              <a:tabLst>
                <a:tab pos="2347913" algn="l"/>
              </a:tabLst>
            </a:pPr>
            <a:r>
              <a:rPr lang="en-US" sz="2400" dirty="0" smtClean="0"/>
              <a:t>Shape/Block detection</a:t>
            </a:r>
            <a:r>
              <a:rPr lang="en-US" sz="2000" dirty="0" smtClean="0"/>
              <a:t> </a:t>
            </a:r>
            <a:r>
              <a:rPr lang="en-US" dirty="0" smtClean="0"/>
              <a:t>(in </a:t>
            </a:r>
            <a:r>
              <a:rPr lang="en-US" sz="2000" dirty="0" smtClean="0"/>
              <a:t>Multimedia research area</a:t>
            </a:r>
            <a:r>
              <a:rPr lang="en-US" dirty="0" smtClean="0"/>
              <a:t>)</a:t>
            </a:r>
          </a:p>
          <a:p>
            <a:pPr lvl="1">
              <a:tabLst>
                <a:tab pos="2347913" algn="l"/>
              </a:tabLst>
            </a:pPr>
            <a:r>
              <a:rPr lang="en-US" dirty="0" smtClean="0"/>
              <a:t>High complexity</a:t>
            </a:r>
          </a:p>
          <a:p>
            <a:pPr lvl="1">
              <a:tabLst>
                <a:tab pos="2347913" algn="l"/>
              </a:tabLst>
            </a:pPr>
            <a:r>
              <a:rPr lang="en-US" dirty="0" smtClean="0"/>
              <a:t>Time consuming</a:t>
            </a:r>
          </a:p>
          <a:p>
            <a:pPr lvl="1">
              <a:tabLst>
                <a:tab pos="2347913" algn="l"/>
              </a:tabLst>
            </a:pPr>
            <a:r>
              <a:rPr lang="en-US" dirty="0" smtClean="0"/>
              <a:t>Cannot scale up to find motifs in books</a:t>
            </a:r>
          </a:p>
          <a:p>
            <a:pPr lvl="1">
              <a:tabLst>
                <a:tab pos="2347913" algn="l"/>
              </a:tabLst>
            </a:pPr>
            <a:endParaRPr lang="en-US" dirty="0" smtClean="0"/>
          </a:p>
          <a:p>
            <a:pPr>
              <a:buNone/>
              <a:tabLst>
                <a:tab pos="2347913" algn="l"/>
              </a:tabLst>
            </a:pPr>
            <a:endParaRPr lang="en-US" dirty="0" smtClean="0"/>
          </a:p>
        </p:txBody>
      </p:sp>
      <p:sp>
        <p:nvSpPr>
          <p:cNvPr id="6" name="Title 1"/>
          <p:cNvSpPr txBox="1">
            <a:spLocks/>
          </p:cNvSpPr>
          <p:nvPr/>
        </p:nvSpPr>
        <p:spPr>
          <a:xfrm>
            <a:off x="457200" y="274638"/>
            <a:ext cx="7467600" cy="7159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smtClean="0">
                <a:ln>
                  <a:noFill/>
                </a:ln>
                <a:solidFill>
                  <a:schemeClr val="tx2"/>
                </a:solidFill>
                <a:effectLst/>
                <a:uLnTx/>
                <a:uFillTx/>
                <a:latin typeface="+mj-lt"/>
                <a:ea typeface="+mj-ea"/>
                <a:cs typeface="+mj-cs"/>
              </a:rPr>
              <a:t>Related Work</a:t>
            </a:r>
            <a:endParaRPr kumimoji="0" lang="en-US" sz="3000" b="0" i="0" u="none" strike="noStrike" kern="1200" cap="small" spc="0" normalizeH="0" baseline="0" noProof="0" dirty="0">
              <a:ln>
                <a:noFill/>
              </a:ln>
              <a:solidFill>
                <a:schemeClr val="tx2"/>
              </a:solidFill>
              <a:effectLst/>
              <a:uLnTx/>
              <a:uFillTx/>
              <a:latin typeface="+mj-lt"/>
              <a:ea typeface="+mj-ea"/>
              <a:cs typeface="+mj-cs"/>
            </a:endParaRPr>
          </a:p>
        </p:txBody>
      </p:sp>
      <p:sp>
        <p:nvSpPr>
          <p:cNvPr id="5" name="Slide Number Placeholder 4"/>
          <p:cNvSpPr>
            <a:spLocks noGrp="1"/>
          </p:cNvSpPr>
          <p:nvPr>
            <p:ph type="sldNum" sz="quarter" idx="15"/>
          </p:nvPr>
        </p:nvSpPr>
        <p:spPr/>
        <p:txBody>
          <a:bodyPr/>
          <a:lstStyle/>
          <a:p>
            <a:fld id="{2D63B8C5-3510-46A3-A367-588D93808B4C}" type="slidenum">
              <a:rPr lang="en-US" smtClean="0"/>
              <a:pPr/>
              <a:t>5</a:t>
            </a:fld>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Arrow Connector 21"/>
          <p:cNvCxnSpPr/>
          <p:nvPr/>
        </p:nvCxnSpPr>
        <p:spPr>
          <a:xfrm>
            <a:off x="4395216" y="1740195"/>
            <a:ext cx="719328" cy="1588"/>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584192" y="1560363"/>
            <a:ext cx="341376" cy="307777"/>
          </a:xfrm>
          <a:prstGeom prst="rect">
            <a:avLst/>
          </a:prstGeom>
          <a:solidFill>
            <a:schemeClr val="bg1"/>
          </a:solidFill>
        </p:spPr>
        <p:txBody>
          <a:bodyPr wrap="square" rtlCol="0">
            <a:spAutoFit/>
          </a:bodyPr>
          <a:lstStyle/>
          <a:p>
            <a:r>
              <a:rPr lang="en-US" sz="1400" i="1" dirty="0" smtClean="0"/>
              <a:t>m</a:t>
            </a:r>
            <a:endParaRPr lang="en-US" sz="1400" i="1" dirty="0"/>
          </a:p>
        </p:txBody>
      </p:sp>
      <p:sp>
        <p:nvSpPr>
          <p:cNvPr id="2" name="Title 1"/>
          <p:cNvSpPr>
            <a:spLocks noGrp="1"/>
          </p:cNvSpPr>
          <p:nvPr>
            <p:ph type="title"/>
          </p:nvPr>
        </p:nvSpPr>
        <p:spPr>
          <a:xfrm>
            <a:off x="457200" y="115824"/>
            <a:ext cx="7467600" cy="1143000"/>
          </a:xfrm>
        </p:spPr>
        <p:txBody>
          <a:bodyPr>
            <a:normAutofit/>
          </a:bodyPr>
          <a:lstStyle/>
          <a:p>
            <a:r>
              <a:rPr lang="en-US" sz="3200" dirty="0" smtClean="0"/>
              <a:t>Is it possible to find the exact motif by Brute Force Algorithm?</a:t>
            </a:r>
            <a:endParaRPr lang="en-US" sz="3200" dirty="0"/>
          </a:p>
        </p:txBody>
      </p:sp>
      <p:sp>
        <p:nvSpPr>
          <p:cNvPr id="3" name="Content Placeholder 2"/>
          <p:cNvSpPr>
            <a:spLocks noGrp="1"/>
          </p:cNvSpPr>
          <p:nvPr>
            <p:ph sz="quarter" idx="1"/>
          </p:nvPr>
        </p:nvSpPr>
        <p:spPr>
          <a:xfrm>
            <a:off x="304800" y="1524000"/>
            <a:ext cx="8686800" cy="2286000"/>
          </a:xfrm>
          <a:ln>
            <a:noFill/>
          </a:ln>
        </p:spPr>
        <p:txBody>
          <a:bodyPr/>
          <a:lstStyle/>
          <a:p>
            <a:r>
              <a:rPr lang="en-US" dirty="0" smtClean="0"/>
              <a:t>Time series</a:t>
            </a:r>
          </a:p>
          <a:p>
            <a:pPr lvl="1"/>
            <a:r>
              <a:rPr lang="en-US" dirty="0" smtClean="0"/>
              <a:t>Brute Force: Sliding all windows.</a:t>
            </a:r>
          </a:p>
          <a:p>
            <a:pPr lvl="1"/>
            <a:r>
              <a:rPr lang="en-US" dirty="0" smtClean="0"/>
              <a:t>Complexity </a:t>
            </a:r>
            <a:r>
              <a:rPr lang="en-US" i="1" dirty="0" smtClean="0"/>
              <a:t>O</a:t>
            </a:r>
            <a:r>
              <a:rPr lang="en-US" dirty="0" smtClean="0"/>
              <a:t>(</a:t>
            </a:r>
            <a:r>
              <a:rPr lang="en-US" i="1" dirty="0" smtClean="0"/>
              <a:t>n</a:t>
            </a:r>
            <a:r>
              <a:rPr lang="en-US" baseline="30000" dirty="0" smtClean="0"/>
              <a:t>2</a:t>
            </a:r>
            <a:r>
              <a:rPr lang="en-US" i="1" dirty="0" smtClean="0"/>
              <a:t>m</a:t>
            </a:r>
            <a:r>
              <a:rPr lang="en-US" dirty="0" smtClean="0"/>
              <a:t>), </a:t>
            </a:r>
            <a:r>
              <a:rPr lang="en-US" i="1" dirty="0" smtClean="0"/>
              <a:t>n</a:t>
            </a:r>
            <a:r>
              <a:rPr lang="en-US" dirty="0" smtClean="0"/>
              <a:t>=time series length, </a:t>
            </a:r>
            <a:r>
              <a:rPr lang="en-US" i="1" dirty="0" smtClean="0"/>
              <a:t>m</a:t>
            </a:r>
            <a:r>
              <a:rPr lang="en-US" dirty="0" smtClean="0"/>
              <a:t>=motif length.</a:t>
            </a:r>
            <a:endParaRPr lang="en-US" i="1" dirty="0" smtClean="0"/>
          </a:p>
          <a:p>
            <a:pPr lvl="1"/>
            <a:r>
              <a:rPr lang="en-US" dirty="0" smtClean="0"/>
              <a:t>Best known algorithm still requires </a:t>
            </a:r>
            <a:r>
              <a:rPr lang="en-US" i="1" dirty="0" smtClean="0"/>
              <a:t>O</a:t>
            </a:r>
            <a:r>
              <a:rPr lang="en-US" dirty="0" smtClean="0"/>
              <a:t>(</a:t>
            </a:r>
            <a:r>
              <a:rPr lang="en-US" i="1" dirty="0" smtClean="0"/>
              <a:t>n</a:t>
            </a:r>
            <a:r>
              <a:rPr lang="en-US" baseline="30000" dirty="0" smtClean="0"/>
              <a:t>2</a:t>
            </a:r>
            <a:r>
              <a:rPr lang="en-US" i="1" dirty="0" smtClean="0"/>
              <a:t>m</a:t>
            </a:r>
            <a:r>
              <a:rPr lang="en-US" dirty="0" smtClean="0"/>
              <a:t>) time in the worst case to find top-1 motif, and </a:t>
            </a:r>
            <a:r>
              <a:rPr lang="en-US" i="1" dirty="0" smtClean="0"/>
              <a:t>O</a:t>
            </a:r>
            <a:r>
              <a:rPr lang="en-US" dirty="0" smtClean="0"/>
              <a:t>(</a:t>
            </a:r>
            <a:r>
              <a:rPr lang="en-US" i="1" dirty="0" err="1" smtClean="0"/>
              <a:t>nmr</a:t>
            </a:r>
            <a:r>
              <a:rPr lang="en-US" dirty="0" smtClean="0"/>
              <a:t>) time in the best case.</a:t>
            </a:r>
          </a:p>
        </p:txBody>
      </p:sp>
      <p:sp>
        <p:nvSpPr>
          <p:cNvPr id="12" name="Freeform 150"/>
          <p:cNvSpPr>
            <a:spLocks/>
          </p:cNvSpPr>
          <p:nvPr/>
        </p:nvSpPr>
        <p:spPr bwMode="auto">
          <a:xfrm>
            <a:off x="4114800" y="1524000"/>
            <a:ext cx="4267200" cy="372786"/>
          </a:xfrm>
          <a:custGeom>
            <a:avLst/>
            <a:gdLst/>
            <a:ahLst/>
            <a:cxnLst>
              <a:cxn ang="0">
                <a:pos x="24" y="606"/>
              </a:cxn>
              <a:cxn ang="0">
                <a:pos x="84" y="618"/>
              </a:cxn>
              <a:cxn ang="0">
                <a:pos x="138" y="408"/>
              </a:cxn>
              <a:cxn ang="0">
                <a:pos x="198" y="276"/>
              </a:cxn>
              <a:cxn ang="0">
                <a:pos x="252" y="180"/>
              </a:cxn>
              <a:cxn ang="0">
                <a:pos x="312" y="204"/>
              </a:cxn>
              <a:cxn ang="0">
                <a:pos x="366" y="36"/>
              </a:cxn>
              <a:cxn ang="0">
                <a:pos x="426" y="72"/>
              </a:cxn>
              <a:cxn ang="0">
                <a:pos x="480" y="156"/>
              </a:cxn>
              <a:cxn ang="0">
                <a:pos x="540" y="48"/>
              </a:cxn>
              <a:cxn ang="0">
                <a:pos x="594" y="126"/>
              </a:cxn>
              <a:cxn ang="0">
                <a:pos x="654" y="186"/>
              </a:cxn>
              <a:cxn ang="0">
                <a:pos x="708" y="432"/>
              </a:cxn>
              <a:cxn ang="0">
                <a:pos x="768" y="402"/>
              </a:cxn>
              <a:cxn ang="0">
                <a:pos x="822" y="636"/>
              </a:cxn>
              <a:cxn ang="0">
                <a:pos x="882" y="678"/>
              </a:cxn>
              <a:cxn ang="0">
                <a:pos x="936" y="780"/>
              </a:cxn>
              <a:cxn ang="0">
                <a:pos x="996" y="930"/>
              </a:cxn>
              <a:cxn ang="0">
                <a:pos x="1050" y="1092"/>
              </a:cxn>
              <a:cxn ang="0">
                <a:pos x="1104" y="1128"/>
              </a:cxn>
              <a:cxn ang="0">
                <a:pos x="1164" y="1236"/>
              </a:cxn>
              <a:cxn ang="0">
                <a:pos x="1218" y="1230"/>
              </a:cxn>
              <a:cxn ang="0">
                <a:pos x="1278" y="1314"/>
              </a:cxn>
              <a:cxn ang="0">
                <a:pos x="1332" y="1368"/>
              </a:cxn>
              <a:cxn ang="0">
                <a:pos x="1392" y="1326"/>
              </a:cxn>
              <a:cxn ang="0">
                <a:pos x="1446" y="1230"/>
              </a:cxn>
              <a:cxn ang="0">
                <a:pos x="1506" y="1170"/>
              </a:cxn>
              <a:cxn ang="0">
                <a:pos x="1560" y="1164"/>
              </a:cxn>
              <a:cxn ang="0">
                <a:pos x="1620" y="978"/>
              </a:cxn>
              <a:cxn ang="0">
                <a:pos x="1674" y="990"/>
              </a:cxn>
              <a:cxn ang="0">
                <a:pos x="1734" y="876"/>
              </a:cxn>
              <a:cxn ang="0">
                <a:pos x="1788" y="786"/>
              </a:cxn>
              <a:cxn ang="0">
                <a:pos x="1848" y="528"/>
              </a:cxn>
              <a:cxn ang="0">
                <a:pos x="1902" y="480"/>
              </a:cxn>
              <a:cxn ang="0">
                <a:pos x="1962" y="336"/>
              </a:cxn>
              <a:cxn ang="0">
                <a:pos x="2016" y="318"/>
              </a:cxn>
              <a:cxn ang="0">
                <a:pos x="2076" y="198"/>
              </a:cxn>
              <a:cxn ang="0">
                <a:pos x="2130" y="210"/>
              </a:cxn>
              <a:cxn ang="0">
                <a:pos x="2190" y="78"/>
              </a:cxn>
              <a:cxn ang="0">
                <a:pos x="2244" y="12"/>
              </a:cxn>
              <a:cxn ang="0">
                <a:pos x="2304" y="186"/>
              </a:cxn>
              <a:cxn ang="0">
                <a:pos x="2358" y="180"/>
              </a:cxn>
              <a:cxn ang="0">
                <a:pos x="2418" y="204"/>
              </a:cxn>
              <a:cxn ang="0">
                <a:pos x="2472" y="228"/>
              </a:cxn>
              <a:cxn ang="0">
                <a:pos x="2532" y="468"/>
              </a:cxn>
              <a:cxn ang="0">
                <a:pos x="2586" y="594"/>
              </a:cxn>
              <a:cxn ang="0">
                <a:pos x="2646" y="564"/>
              </a:cxn>
              <a:cxn ang="0">
                <a:pos x="2700" y="672"/>
              </a:cxn>
              <a:cxn ang="0">
                <a:pos x="2760" y="942"/>
              </a:cxn>
              <a:cxn ang="0">
                <a:pos x="2814" y="1038"/>
              </a:cxn>
              <a:cxn ang="0">
                <a:pos x="2874" y="1128"/>
              </a:cxn>
              <a:cxn ang="0">
                <a:pos x="2928" y="1158"/>
              </a:cxn>
              <a:cxn ang="0">
                <a:pos x="2988" y="1236"/>
              </a:cxn>
              <a:cxn ang="0">
                <a:pos x="3042" y="1266"/>
              </a:cxn>
              <a:cxn ang="0">
                <a:pos x="3096" y="1248"/>
              </a:cxn>
              <a:cxn ang="0">
                <a:pos x="3156" y="1422"/>
              </a:cxn>
              <a:cxn ang="0">
                <a:pos x="3210" y="1326"/>
              </a:cxn>
              <a:cxn ang="0">
                <a:pos x="3270" y="1332"/>
              </a:cxn>
              <a:cxn ang="0">
                <a:pos x="3324" y="1140"/>
              </a:cxn>
              <a:cxn ang="0">
                <a:pos x="3384" y="1128"/>
              </a:cxn>
              <a:cxn ang="0">
                <a:pos x="3438" y="978"/>
              </a:cxn>
              <a:cxn ang="0">
                <a:pos x="3498" y="786"/>
              </a:cxn>
              <a:cxn ang="0">
                <a:pos x="3552" y="840"/>
              </a:cxn>
            </a:cxnLst>
            <a:rect l="0" t="0" r="r" b="b"/>
            <a:pathLst>
              <a:path w="3552" h="1422">
                <a:moveTo>
                  <a:pt x="0" y="798"/>
                </a:moveTo>
                <a:lnTo>
                  <a:pt x="24" y="606"/>
                </a:lnTo>
                <a:lnTo>
                  <a:pt x="54" y="606"/>
                </a:lnTo>
                <a:lnTo>
                  <a:pt x="84" y="618"/>
                </a:lnTo>
                <a:lnTo>
                  <a:pt x="108" y="552"/>
                </a:lnTo>
                <a:lnTo>
                  <a:pt x="138" y="408"/>
                </a:lnTo>
                <a:lnTo>
                  <a:pt x="168" y="372"/>
                </a:lnTo>
                <a:lnTo>
                  <a:pt x="198" y="276"/>
                </a:lnTo>
                <a:lnTo>
                  <a:pt x="222" y="342"/>
                </a:lnTo>
                <a:lnTo>
                  <a:pt x="252" y="180"/>
                </a:lnTo>
                <a:lnTo>
                  <a:pt x="282" y="108"/>
                </a:lnTo>
                <a:lnTo>
                  <a:pt x="312" y="204"/>
                </a:lnTo>
                <a:lnTo>
                  <a:pt x="336" y="66"/>
                </a:lnTo>
                <a:lnTo>
                  <a:pt x="366" y="36"/>
                </a:lnTo>
                <a:lnTo>
                  <a:pt x="396" y="66"/>
                </a:lnTo>
                <a:lnTo>
                  <a:pt x="426" y="72"/>
                </a:lnTo>
                <a:lnTo>
                  <a:pt x="450" y="0"/>
                </a:lnTo>
                <a:lnTo>
                  <a:pt x="480" y="156"/>
                </a:lnTo>
                <a:lnTo>
                  <a:pt x="510" y="90"/>
                </a:lnTo>
                <a:lnTo>
                  <a:pt x="540" y="48"/>
                </a:lnTo>
                <a:lnTo>
                  <a:pt x="564" y="144"/>
                </a:lnTo>
                <a:lnTo>
                  <a:pt x="594" y="126"/>
                </a:lnTo>
                <a:lnTo>
                  <a:pt x="624" y="210"/>
                </a:lnTo>
                <a:lnTo>
                  <a:pt x="654" y="186"/>
                </a:lnTo>
                <a:lnTo>
                  <a:pt x="678" y="354"/>
                </a:lnTo>
                <a:lnTo>
                  <a:pt x="708" y="432"/>
                </a:lnTo>
                <a:lnTo>
                  <a:pt x="738" y="480"/>
                </a:lnTo>
                <a:lnTo>
                  <a:pt x="768" y="402"/>
                </a:lnTo>
                <a:lnTo>
                  <a:pt x="792" y="546"/>
                </a:lnTo>
                <a:lnTo>
                  <a:pt x="822" y="636"/>
                </a:lnTo>
                <a:lnTo>
                  <a:pt x="852" y="576"/>
                </a:lnTo>
                <a:lnTo>
                  <a:pt x="882" y="678"/>
                </a:lnTo>
                <a:lnTo>
                  <a:pt x="906" y="714"/>
                </a:lnTo>
                <a:lnTo>
                  <a:pt x="936" y="780"/>
                </a:lnTo>
                <a:lnTo>
                  <a:pt x="966" y="924"/>
                </a:lnTo>
                <a:lnTo>
                  <a:pt x="996" y="930"/>
                </a:lnTo>
                <a:lnTo>
                  <a:pt x="1020" y="948"/>
                </a:lnTo>
                <a:lnTo>
                  <a:pt x="1050" y="1092"/>
                </a:lnTo>
                <a:lnTo>
                  <a:pt x="1080" y="1080"/>
                </a:lnTo>
                <a:lnTo>
                  <a:pt x="1104" y="1128"/>
                </a:lnTo>
                <a:lnTo>
                  <a:pt x="1134" y="1188"/>
                </a:lnTo>
                <a:lnTo>
                  <a:pt x="1164" y="1236"/>
                </a:lnTo>
                <a:lnTo>
                  <a:pt x="1194" y="1164"/>
                </a:lnTo>
                <a:lnTo>
                  <a:pt x="1218" y="1230"/>
                </a:lnTo>
                <a:lnTo>
                  <a:pt x="1248" y="1392"/>
                </a:lnTo>
                <a:lnTo>
                  <a:pt x="1278" y="1314"/>
                </a:lnTo>
                <a:lnTo>
                  <a:pt x="1308" y="1398"/>
                </a:lnTo>
                <a:lnTo>
                  <a:pt x="1332" y="1368"/>
                </a:lnTo>
                <a:lnTo>
                  <a:pt x="1362" y="1296"/>
                </a:lnTo>
                <a:lnTo>
                  <a:pt x="1392" y="1326"/>
                </a:lnTo>
                <a:lnTo>
                  <a:pt x="1422" y="1278"/>
                </a:lnTo>
                <a:lnTo>
                  <a:pt x="1446" y="1230"/>
                </a:lnTo>
                <a:lnTo>
                  <a:pt x="1476" y="1248"/>
                </a:lnTo>
                <a:lnTo>
                  <a:pt x="1506" y="1170"/>
                </a:lnTo>
                <a:lnTo>
                  <a:pt x="1536" y="1134"/>
                </a:lnTo>
                <a:lnTo>
                  <a:pt x="1560" y="1164"/>
                </a:lnTo>
                <a:lnTo>
                  <a:pt x="1590" y="1176"/>
                </a:lnTo>
                <a:lnTo>
                  <a:pt x="1620" y="978"/>
                </a:lnTo>
                <a:lnTo>
                  <a:pt x="1650" y="1086"/>
                </a:lnTo>
                <a:lnTo>
                  <a:pt x="1674" y="990"/>
                </a:lnTo>
                <a:lnTo>
                  <a:pt x="1704" y="912"/>
                </a:lnTo>
                <a:lnTo>
                  <a:pt x="1734" y="876"/>
                </a:lnTo>
                <a:lnTo>
                  <a:pt x="1764" y="786"/>
                </a:lnTo>
                <a:lnTo>
                  <a:pt x="1788" y="786"/>
                </a:lnTo>
                <a:lnTo>
                  <a:pt x="1818" y="558"/>
                </a:lnTo>
                <a:lnTo>
                  <a:pt x="1848" y="528"/>
                </a:lnTo>
                <a:lnTo>
                  <a:pt x="1878" y="588"/>
                </a:lnTo>
                <a:lnTo>
                  <a:pt x="1902" y="480"/>
                </a:lnTo>
                <a:lnTo>
                  <a:pt x="1932" y="438"/>
                </a:lnTo>
                <a:lnTo>
                  <a:pt x="1962" y="336"/>
                </a:lnTo>
                <a:lnTo>
                  <a:pt x="1986" y="288"/>
                </a:lnTo>
                <a:lnTo>
                  <a:pt x="2016" y="318"/>
                </a:lnTo>
                <a:lnTo>
                  <a:pt x="2046" y="300"/>
                </a:lnTo>
                <a:lnTo>
                  <a:pt x="2076" y="198"/>
                </a:lnTo>
                <a:lnTo>
                  <a:pt x="2100" y="60"/>
                </a:lnTo>
                <a:lnTo>
                  <a:pt x="2130" y="210"/>
                </a:lnTo>
                <a:lnTo>
                  <a:pt x="2160" y="78"/>
                </a:lnTo>
                <a:lnTo>
                  <a:pt x="2190" y="78"/>
                </a:lnTo>
                <a:lnTo>
                  <a:pt x="2214" y="36"/>
                </a:lnTo>
                <a:lnTo>
                  <a:pt x="2244" y="12"/>
                </a:lnTo>
                <a:lnTo>
                  <a:pt x="2274" y="36"/>
                </a:lnTo>
                <a:lnTo>
                  <a:pt x="2304" y="186"/>
                </a:lnTo>
                <a:lnTo>
                  <a:pt x="2328" y="36"/>
                </a:lnTo>
                <a:lnTo>
                  <a:pt x="2358" y="180"/>
                </a:lnTo>
                <a:lnTo>
                  <a:pt x="2388" y="108"/>
                </a:lnTo>
                <a:lnTo>
                  <a:pt x="2418" y="204"/>
                </a:lnTo>
                <a:lnTo>
                  <a:pt x="2442" y="204"/>
                </a:lnTo>
                <a:lnTo>
                  <a:pt x="2472" y="228"/>
                </a:lnTo>
                <a:lnTo>
                  <a:pt x="2502" y="258"/>
                </a:lnTo>
                <a:lnTo>
                  <a:pt x="2532" y="468"/>
                </a:lnTo>
                <a:lnTo>
                  <a:pt x="2556" y="522"/>
                </a:lnTo>
                <a:lnTo>
                  <a:pt x="2586" y="594"/>
                </a:lnTo>
                <a:lnTo>
                  <a:pt x="2616" y="480"/>
                </a:lnTo>
                <a:lnTo>
                  <a:pt x="2646" y="564"/>
                </a:lnTo>
                <a:lnTo>
                  <a:pt x="2670" y="738"/>
                </a:lnTo>
                <a:lnTo>
                  <a:pt x="2700" y="672"/>
                </a:lnTo>
                <a:lnTo>
                  <a:pt x="2730" y="738"/>
                </a:lnTo>
                <a:lnTo>
                  <a:pt x="2760" y="942"/>
                </a:lnTo>
                <a:lnTo>
                  <a:pt x="2784" y="1026"/>
                </a:lnTo>
                <a:lnTo>
                  <a:pt x="2814" y="1038"/>
                </a:lnTo>
                <a:lnTo>
                  <a:pt x="2844" y="1020"/>
                </a:lnTo>
                <a:lnTo>
                  <a:pt x="2874" y="1128"/>
                </a:lnTo>
                <a:lnTo>
                  <a:pt x="2898" y="1092"/>
                </a:lnTo>
                <a:lnTo>
                  <a:pt x="2928" y="1158"/>
                </a:lnTo>
                <a:lnTo>
                  <a:pt x="2958" y="1242"/>
                </a:lnTo>
                <a:lnTo>
                  <a:pt x="2988" y="1236"/>
                </a:lnTo>
                <a:lnTo>
                  <a:pt x="3012" y="1350"/>
                </a:lnTo>
                <a:lnTo>
                  <a:pt x="3042" y="1266"/>
                </a:lnTo>
                <a:lnTo>
                  <a:pt x="3072" y="1284"/>
                </a:lnTo>
                <a:lnTo>
                  <a:pt x="3096" y="1248"/>
                </a:lnTo>
                <a:lnTo>
                  <a:pt x="3126" y="1368"/>
                </a:lnTo>
                <a:lnTo>
                  <a:pt x="3156" y="1422"/>
                </a:lnTo>
                <a:lnTo>
                  <a:pt x="3186" y="1314"/>
                </a:lnTo>
                <a:lnTo>
                  <a:pt x="3210" y="1326"/>
                </a:lnTo>
                <a:lnTo>
                  <a:pt x="3240" y="1320"/>
                </a:lnTo>
                <a:lnTo>
                  <a:pt x="3270" y="1332"/>
                </a:lnTo>
                <a:lnTo>
                  <a:pt x="3300" y="1140"/>
                </a:lnTo>
                <a:lnTo>
                  <a:pt x="3324" y="1140"/>
                </a:lnTo>
                <a:lnTo>
                  <a:pt x="3354" y="1236"/>
                </a:lnTo>
                <a:lnTo>
                  <a:pt x="3384" y="1128"/>
                </a:lnTo>
                <a:lnTo>
                  <a:pt x="3414" y="984"/>
                </a:lnTo>
                <a:lnTo>
                  <a:pt x="3438" y="978"/>
                </a:lnTo>
                <a:lnTo>
                  <a:pt x="3468" y="930"/>
                </a:lnTo>
                <a:lnTo>
                  <a:pt x="3498" y="786"/>
                </a:lnTo>
                <a:lnTo>
                  <a:pt x="3528" y="804"/>
                </a:lnTo>
                <a:lnTo>
                  <a:pt x="3552" y="84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52"/>
          <p:cNvSpPr>
            <a:spLocks/>
          </p:cNvSpPr>
          <p:nvPr/>
        </p:nvSpPr>
        <p:spPr bwMode="auto">
          <a:xfrm>
            <a:off x="4417541" y="1524000"/>
            <a:ext cx="684770" cy="166731"/>
          </a:xfrm>
          <a:custGeom>
            <a:avLst/>
            <a:gdLst/>
            <a:ahLst/>
            <a:cxnLst>
              <a:cxn ang="0">
                <a:pos x="0" y="180"/>
              </a:cxn>
              <a:cxn ang="0">
                <a:pos x="30" y="108"/>
              </a:cxn>
              <a:cxn ang="0">
                <a:pos x="60" y="204"/>
              </a:cxn>
              <a:cxn ang="0">
                <a:pos x="84" y="66"/>
              </a:cxn>
              <a:cxn ang="0">
                <a:pos x="114" y="36"/>
              </a:cxn>
              <a:cxn ang="0">
                <a:pos x="144" y="66"/>
              </a:cxn>
              <a:cxn ang="0">
                <a:pos x="174" y="72"/>
              </a:cxn>
              <a:cxn ang="0">
                <a:pos x="198" y="0"/>
              </a:cxn>
              <a:cxn ang="0">
                <a:pos x="228" y="156"/>
              </a:cxn>
              <a:cxn ang="0">
                <a:pos x="258" y="90"/>
              </a:cxn>
              <a:cxn ang="0">
                <a:pos x="288" y="48"/>
              </a:cxn>
              <a:cxn ang="0">
                <a:pos x="312" y="144"/>
              </a:cxn>
              <a:cxn ang="0">
                <a:pos x="342" y="126"/>
              </a:cxn>
              <a:cxn ang="0">
                <a:pos x="372" y="210"/>
              </a:cxn>
              <a:cxn ang="0">
                <a:pos x="402" y="186"/>
              </a:cxn>
              <a:cxn ang="0">
                <a:pos x="426" y="354"/>
              </a:cxn>
              <a:cxn ang="0">
                <a:pos x="456" y="432"/>
              </a:cxn>
              <a:cxn ang="0">
                <a:pos x="486" y="480"/>
              </a:cxn>
              <a:cxn ang="0">
                <a:pos x="516" y="402"/>
              </a:cxn>
              <a:cxn ang="0">
                <a:pos x="540" y="546"/>
              </a:cxn>
              <a:cxn ang="0">
                <a:pos x="570" y="636"/>
              </a:cxn>
            </a:cxnLst>
            <a:rect l="0" t="0" r="r" b="b"/>
            <a:pathLst>
              <a:path w="570" h="636">
                <a:moveTo>
                  <a:pt x="0" y="180"/>
                </a:moveTo>
                <a:lnTo>
                  <a:pt x="30" y="108"/>
                </a:lnTo>
                <a:lnTo>
                  <a:pt x="60" y="204"/>
                </a:lnTo>
                <a:lnTo>
                  <a:pt x="84" y="66"/>
                </a:lnTo>
                <a:lnTo>
                  <a:pt x="114" y="36"/>
                </a:lnTo>
                <a:lnTo>
                  <a:pt x="144" y="66"/>
                </a:lnTo>
                <a:lnTo>
                  <a:pt x="174" y="72"/>
                </a:lnTo>
                <a:lnTo>
                  <a:pt x="198" y="0"/>
                </a:lnTo>
                <a:lnTo>
                  <a:pt x="228" y="156"/>
                </a:lnTo>
                <a:lnTo>
                  <a:pt x="258" y="90"/>
                </a:lnTo>
                <a:lnTo>
                  <a:pt x="288" y="48"/>
                </a:lnTo>
                <a:lnTo>
                  <a:pt x="312" y="144"/>
                </a:lnTo>
                <a:lnTo>
                  <a:pt x="342" y="126"/>
                </a:lnTo>
                <a:lnTo>
                  <a:pt x="372" y="210"/>
                </a:lnTo>
                <a:lnTo>
                  <a:pt x="402" y="186"/>
                </a:lnTo>
                <a:lnTo>
                  <a:pt x="426" y="354"/>
                </a:lnTo>
                <a:lnTo>
                  <a:pt x="456" y="432"/>
                </a:lnTo>
                <a:lnTo>
                  <a:pt x="486" y="480"/>
                </a:lnTo>
                <a:lnTo>
                  <a:pt x="516" y="402"/>
                </a:lnTo>
                <a:lnTo>
                  <a:pt x="540" y="546"/>
                </a:lnTo>
                <a:lnTo>
                  <a:pt x="570" y="636"/>
                </a:lnTo>
              </a:path>
            </a:pathLst>
          </a:custGeom>
          <a:noFill/>
          <a:ln w="1905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51"/>
          <p:cNvSpPr>
            <a:spLocks/>
          </p:cNvSpPr>
          <p:nvPr/>
        </p:nvSpPr>
        <p:spPr bwMode="auto">
          <a:xfrm>
            <a:off x="4114800" y="1833868"/>
            <a:ext cx="4267200" cy="375932"/>
          </a:xfrm>
          <a:custGeom>
            <a:avLst/>
            <a:gdLst/>
            <a:ahLst/>
            <a:cxnLst>
              <a:cxn ang="0">
                <a:pos x="24" y="714"/>
              </a:cxn>
              <a:cxn ang="0">
                <a:pos x="84" y="594"/>
              </a:cxn>
              <a:cxn ang="0">
                <a:pos x="138" y="558"/>
              </a:cxn>
              <a:cxn ang="0">
                <a:pos x="198" y="420"/>
              </a:cxn>
              <a:cxn ang="0">
                <a:pos x="252" y="234"/>
              </a:cxn>
              <a:cxn ang="0">
                <a:pos x="312" y="258"/>
              </a:cxn>
              <a:cxn ang="0">
                <a:pos x="366" y="96"/>
              </a:cxn>
              <a:cxn ang="0">
                <a:pos x="426" y="0"/>
              </a:cxn>
              <a:cxn ang="0">
                <a:pos x="480" y="150"/>
              </a:cxn>
              <a:cxn ang="0">
                <a:pos x="540" y="60"/>
              </a:cxn>
              <a:cxn ang="0">
                <a:pos x="594" y="162"/>
              </a:cxn>
              <a:cxn ang="0">
                <a:pos x="654" y="186"/>
              </a:cxn>
              <a:cxn ang="0">
                <a:pos x="708" y="390"/>
              </a:cxn>
              <a:cxn ang="0">
                <a:pos x="768" y="432"/>
              </a:cxn>
              <a:cxn ang="0">
                <a:pos x="822" y="714"/>
              </a:cxn>
              <a:cxn ang="0">
                <a:pos x="882" y="612"/>
              </a:cxn>
              <a:cxn ang="0">
                <a:pos x="936" y="810"/>
              </a:cxn>
              <a:cxn ang="0">
                <a:pos x="996" y="990"/>
              </a:cxn>
              <a:cxn ang="0">
                <a:pos x="1050" y="1188"/>
              </a:cxn>
              <a:cxn ang="0">
                <a:pos x="1104" y="1176"/>
              </a:cxn>
              <a:cxn ang="0">
                <a:pos x="1164" y="1200"/>
              </a:cxn>
              <a:cxn ang="0">
                <a:pos x="1218" y="1416"/>
              </a:cxn>
              <a:cxn ang="0">
                <a:pos x="1278" y="1434"/>
              </a:cxn>
              <a:cxn ang="0">
                <a:pos x="1332" y="1374"/>
              </a:cxn>
              <a:cxn ang="0">
                <a:pos x="1392" y="1296"/>
              </a:cxn>
              <a:cxn ang="0">
                <a:pos x="1446" y="1290"/>
              </a:cxn>
              <a:cxn ang="0">
                <a:pos x="1506" y="1368"/>
              </a:cxn>
              <a:cxn ang="0">
                <a:pos x="1560" y="1122"/>
              </a:cxn>
              <a:cxn ang="0">
                <a:pos x="1620" y="1062"/>
              </a:cxn>
              <a:cxn ang="0">
                <a:pos x="1674" y="936"/>
              </a:cxn>
              <a:cxn ang="0">
                <a:pos x="1734" y="762"/>
              </a:cxn>
              <a:cxn ang="0">
                <a:pos x="1788" y="708"/>
              </a:cxn>
              <a:cxn ang="0">
                <a:pos x="1848" y="672"/>
              </a:cxn>
              <a:cxn ang="0">
                <a:pos x="1902" y="378"/>
              </a:cxn>
              <a:cxn ang="0">
                <a:pos x="1962" y="360"/>
              </a:cxn>
              <a:cxn ang="0">
                <a:pos x="2016" y="234"/>
              </a:cxn>
              <a:cxn ang="0">
                <a:pos x="2076" y="138"/>
              </a:cxn>
              <a:cxn ang="0">
                <a:pos x="2130" y="90"/>
              </a:cxn>
              <a:cxn ang="0">
                <a:pos x="2190" y="180"/>
              </a:cxn>
              <a:cxn ang="0">
                <a:pos x="2244" y="168"/>
              </a:cxn>
              <a:cxn ang="0">
                <a:pos x="2304" y="168"/>
              </a:cxn>
              <a:cxn ang="0">
                <a:pos x="2358" y="150"/>
              </a:cxn>
              <a:cxn ang="0">
                <a:pos x="2418" y="192"/>
              </a:cxn>
              <a:cxn ang="0">
                <a:pos x="2472" y="336"/>
              </a:cxn>
              <a:cxn ang="0">
                <a:pos x="2532" y="504"/>
              </a:cxn>
              <a:cxn ang="0">
                <a:pos x="2586" y="558"/>
              </a:cxn>
              <a:cxn ang="0">
                <a:pos x="2646" y="672"/>
              </a:cxn>
              <a:cxn ang="0">
                <a:pos x="2700" y="732"/>
              </a:cxn>
              <a:cxn ang="0">
                <a:pos x="2760" y="972"/>
              </a:cxn>
              <a:cxn ang="0">
                <a:pos x="2814" y="1122"/>
              </a:cxn>
              <a:cxn ang="0">
                <a:pos x="2874" y="1242"/>
              </a:cxn>
              <a:cxn ang="0">
                <a:pos x="2928" y="1188"/>
              </a:cxn>
              <a:cxn ang="0">
                <a:pos x="2988" y="1296"/>
              </a:cxn>
              <a:cxn ang="0">
                <a:pos x="3042" y="1368"/>
              </a:cxn>
              <a:cxn ang="0">
                <a:pos x="3096" y="1422"/>
              </a:cxn>
              <a:cxn ang="0">
                <a:pos x="3156" y="1338"/>
              </a:cxn>
              <a:cxn ang="0">
                <a:pos x="3210" y="1356"/>
              </a:cxn>
              <a:cxn ang="0">
                <a:pos x="3270" y="1392"/>
              </a:cxn>
              <a:cxn ang="0">
                <a:pos x="3324" y="1278"/>
              </a:cxn>
              <a:cxn ang="0">
                <a:pos x="3384" y="1104"/>
              </a:cxn>
              <a:cxn ang="0">
                <a:pos x="3438" y="1014"/>
              </a:cxn>
              <a:cxn ang="0">
                <a:pos x="3498" y="996"/>
              </a:cxn>
              <a:cxn ang="0">
                <a:pos x="3552" y="756"/>
              </a:cxn>
            </a:cxnLst>
            <a:rect l="0" t="0" r="r" b="b"/>
            <a:pathLst>
              <a:path w="3552" h="1434">
                <a:moveTo>
                  <a:pt x="0" y="846"/>
                </a:moveTo>
                <a:lnTo>
                  <a:pt x="24" y="714"/>
                </a:lnTo>
                <a:lnTo>
                  <a:pt x="54" y="600"/>
                </a:lnTo>
                <a:lnTo>
                  <a:pt x="84" y="594"/>
                </a:lnTo>
                <a:lnTo>
                  <a:pt x="108" y="462"/>
                </a:lnTo>
                <a:lnTo>
                  <a:pt x="138" y="558"/>
                </a:lnTo>
                <a:lnTo>
                  <a:pt x="168" y="414"/>
                </a:lnTo>
                <a:lnTo>
                  <a:pt x="198" y="420"/>
                </a:lnTo>
                <a:lnTo>
                  <a:pt x="222" y="312"/>
                </a:lnTo>
                <a:lnTo>
                  <a:pt x="252" y="234"/>
                </a:lnTo>
                <a:lnTo>
                  <a:pt x="282" y="288"/>
                </a:lnTo>
                <a:lnTo>
                  <a:pt x="312" y="258"/>
                </a:lnTo>
                <a:lnTo>
                  <a:pt x="336" y="114"/>
                </a:lnTo>
                <a:lnTo>
                  <a:pt x="366" y="96"/>
                </a:lnTo>
                <a:lnTo>
                  <a:pt x="396" y="150"/>
                </a:lnTo>
                <a:lnTo>
                  <a:pt x="426" y="0"/>
                </a:lnTo>
                <a:lnTo>
                  <a:pt x="450" y="168"/>
                </a:lnTo>
                <a:lnTo>
                  <a:pt x="480" y="150"/>
                </a:lnTo>
                <a:lnTo>
                  <a:pt x="510" y="258"/>
                </a:lnTo>
                <a:lnTo>
                  <a:pt x="540" y="60"/>
                </a:lnTo>
                <a:lnTo>
                  <a:pt x="564" y="252"/>
                </a:lnTo>
                <a:lnTo>
                  <a:pt x="594" y="162"/>
                </a:lnTo>
                <a:lnTo>
                  <a:pt x="624" y="324"/>
                </a:lnTo>
                <a:lnTo>
                  <a:pt x="654" y="186"/>
                </a:lnTo>
                <a:lnTo>
                  <a:pt x="678" y="216"/>
                </a:lnTo>
                <a:lnTo>
                  <a:pt x="708" y="390"/>
                </a:lnTo>
                <a:lnTo>
                  <a:pt x="738" y="492"/>
                </a:lnTo>
                <a:lnTo>
                  <a:pt x="768" y="432"/>
                </a:lnTo>
                <a:lnTo>
                  <a:pt x="792" y="582"/>
                </a:lnTo>
                <a:lnTo>
                  <a:pt x="822" y="714"/>
                </a:lnTo>
                <a:lnTo>
                  <a:pt x="852" y="708"/>
                </a:lnTo>
                <a:lnTo>
                  <a:pt x="882" y="612"/>
                </a:lnTo>
                <a:lnTo>
                  <a:pt x="906" y="792"/>
                </a:lnTo>
                <a:lnTo>
                  <a:pt x="936" y="810"/>
                </a:lnTo>
                <a:lnTo>
                  <a:pt x="966" y="834"/>
                </a:lnTo>
                <a:lnTo>
                  <a:pt x="996" y="990"/>
                </a:lnTo>
                <a:lnTo>
                  <a:pt x="1020" y="1014"/>
                </a:lnTo>
                <a:lnTo>
                  <a:pt x="1050" y="1188"/>
                </a:lnTo>
                <a:lnTo>
                  <a:pt x="1080" y="1092"/>
                </a:lnTo>
                <a:lnTo>
                  <a:pt x="1104" y="1176"/>
                </a:lnTo>
                <a:lnTo>
                  <a:pt x="1134" y="1272"/>
                </a:lnTo>
                <a:lnTo>
                  <a:pt x="1164" y="1200"/>
                </a:lnTo>
                <a:lnTo>
                  <a:pt x="1194" y="1356"/>
                </a:lnTo>
                <a:lnTo>
                  <a:pt x="1218" y="1416"/>
                </a:lnTo>
                <a:lnTo>
                  <a:pt x="1248" y="1356"/>
                </a:lnTo>
                <a:lnTo>
                  <a:pt x="1278" y="1434"/>
                </a:lnTo>
                <a:lnTo>
                  <a:pt x="1308" y="1332"/>
                </a:lnTo>
                <a:lnTo>
                  <a:pt x="1332" y="1374"/>
                </a:lnTo>
                <a:lnTo>
                  <a:pt x="1362" y="1350"/>
                </a:lnTo>
                <a:lnTo>
                  <a:pt x="1392" y="1296"/>
                </a:lnTo>
                <a:lnTo>
                  <a:pt x="1422" y="1398"/>
                </a:lnTo>
                <a:lnTo>
                  <a:pt x="1446" y="1290"/>
                </a:lnTo>
                <a:lnTo>
                  <a:pt x="1476" y="1428"/>
                </a:lnTo>
                <a:lnTo>
                  <a:pt x="1506" y="1368"/>
                </a:lnTo>
                <a:lnTo>
                  <a:pt x="1536" y="1278"/>
                </a:lnTo>
                <a:lnTo>
                  <a:pt x="1560" y="1122"/>
                </a:lnTo>
                <a:lnTo>
                  <a:pt x="1590" y="1122"/>
                </a:lnTo>
                <a:lnTo>
                  <a:pt x="1620" y="1062"/>
                </a:lnTo>
                <a:lnTo>
                  <a:pt x="1650" y="990"/>
                </a:lnTo>
                <a:lnTo>
                  <a:pt x="1674" y="936"/>
                </a:lnTo>
                <a:lnTo>
                  <a:pt x="1704" y="918"/>
                </a:lnTo>
                <a:lnTo>
                  <a:pt x="1734" y="762"/>
                </a:lnTo>
                <a:lnTo>
                  <a:pt x="1764" y="906"/>
                </a:lnTo>
                <a:lnTo>
                  <a:pt x="1788" y="708"/>
                </a:lnTo>
                <a:lnTo>
                  <a:pt x="1818" y="726"/>
                </a:lnTo>
                <a:lnTo>
                  <a:pt x="1848" y="672"/>
                </a:lnTo>
                <a:lnTo>
                  <a:pt x="1878" y="552"/>
                </a:lnTo>
                <a:lnTo>
                  <a:pt x="1902" y="378"/>
                </a:lnTo>
                <a:lnTo>
                  <a:pt x="1932" y="420"/>
                </a:lnTo>
                <a:lnTo>
                  <a:pt x="1962" y="360"/>
                </a:lnTo>
                <a:lnTo>
                  <a:pt x="1986" y="396"/>
                </a:lnTo>
                <a:lnTo>
                  <a:pt x="2016" y="234"/>
                </a:lnTo>
                <a:lnTo>
                  <a:pt x="2046" y="180"/>
                </a:lnTo>
                <a:lnTo>
                  <a:pt x="2076" y="138"/>
                </a:lnTo>
                <a:lnTo>
                  <a:pt x="2100" y="210"/>
                </a:lnTo>
                <a:lnTo>
                  <a:pt x="2130" y="90"/>
                </a:lnTo>
                <a:lnTo>
                  <a:pt x="2160" y="144"/>
                </a:lnTo>
                <a:lnTo>
                  <a:pt x="2190" y="180"/>
                </a:lnTo>
                <a:lnTo>
                  <a:pt x="2214" y="168"/>
                </a:lnTo>
                <a:lnTo>
                  <a:pt x="2244" y="168"/>
                </a:lnTo>
                <a:lnTo>
                  <a:pt x="2274" y="54"/>
                </a:lnTo>
                <a:lnTo>
                  <a:pt x="2304" y="168"/>
                </a:lnTo>
                <a:lnTo>
                  <a:pt x="2328" y="180"/>
                </a:lnTo>
                <a:lnTo>
                  <a:pt x="2358" y="150"/>
                </a:lnTo>
                <a:lnTo>
                  <a:pt x="2388" y="144"/>
                </a:lnTo>
                <a:lnTo>
                  <a:pt x="2418" y="192"/>
                </a:lnTo>
                <a:lnTo>
                  <a:pt x="2442" y="306"/>
                </a:lnTo>
                <a:lnTo>
                  <a:pt x="2472" y="336"/>
                </a:lnTo>
                <a:lnTo>
                  <a:pt x="2502" y="312"/>
                </a:lnTo>
                <a:lnTo>
                  <a:pt x="2532" y="504"/>
                </a:lnTo>
                <a:lnTo>
                  <a:pt x="2556" y="486"/>
                </a:lnTo>
                <a:lnTo>
                  <a:pt x="2586" y="558"/>
                </a:lnTo>
                <a:lnTo>
                  <a:pt x="2616" y="564"/>
                </a:lnTo>
                <a:lnTo>
                  <a:pt x="2646" y="672"/>
                </a:lnTo>
                <a:lnTo>
                  <a:pt x="2670" y="816"/>
                </a:lnTo>
                <a:lnTo>
                  <a:pt x="2700" y="732"/>
                </a:lnTo>
                <a:lnTo>
                  <a:pt x="2730" y="816"/>
                </a:lnTo>
                <a:lnTo>
                  <a:pt x="2760" y="972"/>
                </a:lnTo>
                <a:lnTo>
                  <a:pt x="2784" y="1092"/>
                </a:lnTo>
                <a:lnTo>
                  <a:pt x="2814" y="1122"/>
                </a:lnTo>
                <a:lnTo>
                  <a:pt x="2844" y="990"/>
                </a:lnTo>
                <a:lnTo>
                  <a:pt x="2874" y="1242"/>
                </a:lnTo>
                <a:lnTo>
                  <a:pt x="2898" y="1200"/>
                </a:lnTo>
                <a:lnTo>
                  <a:pt x="2928" y="1188"/>
                </a:lnTo>
                <a:lnTo>
                  <a:pt x="2958" y="1230"/>
                </a:lnTo>
                <a:lnTo>
                  <a:pt x="2988" y="1296"/>
                </a:lnTo>
                <a:lnTo>
                  <a:pt x="3012" y="1326"/>
                </a:lnTo>
                <a:lnTo>
                  <a:pt x="3042" y="1368"/>
                </a:lnTo>
                <a:lnTo>
                  <a:pt x="3072" y="1320"/>
                </a:lnTo>
                <a:lnTo>
                  <a:pt x="3096" y="1422"/>
                </a:lnTo>
                <a:lnTo>
                  <a:pt x="3126" y="1404"/>
                </a:lnTo>
                <a:lnTo>
                  <a:pt x="3156" y="1338"/>
                </a:lnTo>
                <a:lnTo>
                  <a:pt x="3186" y="1398"/>
                </a:lnTo>
                <a:lnTo>
                  <a:pt x="3210" y="1356"/>
                </a:lnTo>
                <a:lnTo>
                  <a:pt x="3240" y="1398"/>
                </a:lnTo>
                <a:lnTo>
                  <a:pt x="3270" y="1392"/>
                </a:lnTo>
                <a:lnTo>
                  <a:pt x="3300" y="1266"/>
                </a:lnTo>
                <a:lnTo>
                  <a:pt x="3324" y="1278"/>
                </a:lnTo>
                <a:lnTo>
                  <a:pt x="3354" y="1158"/>
                </a:lnTo>
                <a:lnTo>
                  <a:pt x="3384" y="1104"/>
                </a:lnTo>
                <a:lnTo>
                  <a:pt x="3414" y="1188"/>
                </a:lnTo>
                <a:lnTo>
                  <a:pt x="3438" y="1014"/>
                </a:lnTo>
                <a:lnTo>
                  <a:pt x="3468" y="984"/>
                </a:lnTo>
                <a:lnTo>
                  <a:pt x="3498" y="996"/>
                </a:lnTo>
                <a:lnTo>
                  <a:pt x="3528" y="822"/>
                </a:lnTo>
                <a:lnTo>
                  <a:pt x="3552" y="756"/>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53"/>
          <p:cNvSpPr>
            <a:spLocks/>
          </p:cNvSpPr>
          <p:nvPr/>
        </p:nvSpPr>
        <p:spPr bwMode="auto">
          <a:xfrm>
            <a:off x="4417541" y="1833868"/>
            <a:ext cx="684770" cy="187180"/>
          </a:xfrm>
          <a:custGeom>
            <a:avLst/>
            <a:gdLst/>
            <a:ahLst/>
            <a:cxnLst>
              <a:cxn ang="0">
                <a:pos x="0" y="234"/>
              </a:cxn>
              <a:cxn ang="0">
                <a:pos x="30" y="288"/>
              </a:cxn>
              <a:cxn ang="0">
                <a:pos x="60" y="258"/>
              </a:cxn>
              <a:cxn ang="0">
                <a:pos x="84" y="114"/>
              </a:cxn>
              <a:cxn ang="0">
                <a:pos x="114" y="96"/>
              </a:cxn>
              <a:cxn ang="0">
                <a:pos x="144" y="150"/>
              </a:cxn>
              <a:cxn ang="0">
                <a:pos x="174" y="0"/>
              </a:cxn>
              <a:cxn ang="0">
                <a:pos x="198" y="168"/>
              </a:cxn>
              <a:cxn ang="0">
                <a:pos x="228" y="150"/>
              </a:cxn>
              <a:cxn ang="0">
                <a:pos x="258" y="258"/>
              </a:cxn>
              <a:cxn ang="0">
                <a:pos x="288" y="60"/>
              </a:cxn>
              <a:cxn ang="0">
                <a:pos x="312" y="252"/>
              </a:cxn>
              <a:cxn ang="0">
                <a:pos x="342" y="162"/>
              </a:cxn>
              <a:cxn ang="0">
                <a:pos x="372" y="324"/>
              </a:cxn>
              <a:cxn ang="0">
                <a:pos x="402" y="186"/>
              </a:cxn>
              <a:cxn ang="0">
                <a:pos x="426" y="216"/>
              </a:cxn>
              <a:cxn ang="0">
                <a:pos x="456" y="390"/>
              </a:cxn>
              <a:cxn ang="0">
                <a:pos x="486" y="492"/>
              </a:cxn>
              <a:cxn ang="0">
                <a:pos x="516" y="432"/>
              </a:cxn>
              <a:cxn ang="0">
                <a:pos x="540" y="582"/>
              </a:cxn>
              <a:cxn ang="0">
                <a:pos x="570" y="714"/>
              </a:cxn>
            </a:cxnLst>
            <a:rect l="0" t="0" r="r" b="b"/>
            <a:pathLst>
              <a:path w="570" h="714">
                <a:moveTo>
                  <a:pt x="0" y="234"/>
                </a:moveTo>
                <a:lnTo>
                  <a:pt x="30" y="288"/>
                </a:lnTo>
                <a:lnTo>
                  <a:pt x="60" y="258"/>
                </a:lnTo>
                <a:lnTo>
                  <a:pt x="84" y="114"/>
                </a:lnTo>
                <a:lnTo>
                  <a:pt x="114" y="96"/>
                </a:lnTo>
                <a:lnTo>
                  <a:pt x="144" y="150"/>
                </a:lnTo>
                <a:lnTo>
                  <a:pt x="174" y="0"/>
                </a:lnTo>
                <a:lnTo>
                  <a:pt x="198" y="168"/>
                </a:lnTo>
                <a:lnTo>
                  <a:pt x="228" y="150"/>
                </a:lnTo>
                <a:lnTo>
                  <a:pt x="258" y="258"/>
                </a:lnTo>
                <a:lnTo>
                  <a:pt x="288" y="60"/>
                </a:lnTo>
                <a:lnTo>
                  <a:pt x="312" y="252"/>
                </a:lnTo>
                <a:lnTo>
                  <a:pt x="342" y="162"/>
                </a:lnTo>
                <a:lnTo>
                  <a:pt x="372" y="324"/>
                </a:lnTo>
                <a:lnTo>
                  <a:pt x="402" y="186"/>
                </a:lnTo>
                <a:lnTo>
                  <a:pt x="426" y="216"/>
                </a:lnTo>
                <a:lnTo>
                  <a:pt x="456" y="390"/>
                </a:lnTo>
                <a:lnTo>
                  <a:pt x="486" y="492"/>
                </a:lnTo>
                <a:lnTo>
                  <a:pt x="516" y="432"/>
                </a:lnTo>
                <a:lnTo>
                  <a:pt x="540" y="582"/>
                </a:lnTo>
                <a:lnTo>
                  <a:pt x="570" y="714"/>
                </a:lnTo>
              </a:path>
            </a:pathLst>
          </a:custGeom>
          <a:noFill/>
          <a:ln w="19050" cap="flat">
            <a:solidFill>
              <a:srgbClr val="00FF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TextBox 18"/>
          <p:cNvSpPr txBox="1"/>
          <p:nvPr/>
        </p:nvSpPr>
        <p:spPr>
          <a:xfrm>
            <a:off x="980974" y="6249202"/>
            <a:ext cx="4572000" cy="461665"/>
          </a:xfrm>
          <a:prstGeom prst="rect">
            <a:avLst/>
          </a:prstGeom>
          <a:solidFill>
            <a:schemeClr val="bg1">
              <a:lumMod val="85000"/>
            </a:schemeClr>
          </a:solidFill>
          <a:ln>
            <a:solidFill>
              <a:srgbClr val="FF0000"/>
            </a:solidFill>
          </a:ln>
        </p:spPr>
        <p:txBody>
          <a:bodyPr wrap="square" rtlCol="0">
            <a:spAutoFit/>
          </a:bodyPr>
          <a:lstStyle/>
          <a:p>
            <a:pPr algn="ctr"/>
            <a:r>
              <a:rPr lang="en-US" sz="2400" dirty="0" smtClean="0">
                <a:solidFill>
                  <a:srgbClr val="FF0000"/>
                </a:solidFill>
              </a:rPr>
              <a:t>Approximate Motif Discovery</a:t>
            </a:r>
            <a:endParaRPr lang="en-US" sz="2400" dirty="0">
              <a:solidFill>
                <a:srgbClr val="FF0000"/>
              </a:solidFill>
            </a:endParaRPr>
          </a:p>
        </p:txBody>
      </p:sp>
      <p:sp>
        <p:nvSpPr>
          <p:cNvPr id="21" name="Content Placeholder 2"/>
          <p:cNvSpPr txBox="1">
            <a:spLocks/>
          </p:cNvSpPr>
          <p:nvPr/>
        </p:nvSpPr>
        <p:spPr>
          <a:xfrm>
            <a:off x="308008" y="3428998"/>
            <a:ext cx="6602930" cy="2865923"/>
          </a:xfrm>
          <a:prstGeom prst="rect">
            <a:avLst/>
          </a:prstGeom>
        </p:spPr>
        <p:txBody>
          <a:bodyPr vert="horz">
            <a:normAutofit lnSpcReduction="10000"/>
          </a:bodyPr>
          <a:lstStyle/>
          <a:p>
            <a:pPr marL="640080" marR="0" lvl="1" indent="-274320" algn="l" defTabSz="914400" rtl="0" eaLnBrk="1" fontAlgn="auto" latinLnBrk="0" hangingPunct="1">
              <a:lnSpc>
                <a:spcPct val="100000"/>
              </a:lnSpc>
              <a:spcBef>
                <a:spcPct val="20000"/>
              </a:spcBef>
              <a:spcAft>
                <a:spcPts val="0"/>
              </a:spcAft>
              <a:buClr>
                <a:schemeClr val="accent1"/>
              </a:buClr>
              <a:buSzPct val="80000"/>
              <a:buFont typeface="Wingdings 2"/>
              <a:buNone/>
              <a:tabLst/>
              <a:defRPr/>
            </a:pPr>
            <a:endParaRPr kumimoji="0" lang="en-US" sz="21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Documents</a:t>
            </a:r>
          </a:p>
          <a:p>
            <a:pPr marL="640080" lvl="1" indent="-274320">
              <a:spcBef>
                <a:spcPct val="20000"/>
              </a:spcBef>
              <a:buClr>
                <a:schemeClr val="accent1"/>
              </a:buClr>
              <a:buSzPct val="80000"/>
              <a:buFont typeface="Wingdings 2"/>
              <a:buChar char=""/>
              <a:defRPr/>
            </a:pPr>
            <a:r>
              <a:rPr lang="en-US" sz="2100" dirty="0" smtClean="0"/>
              <a:t>Brute Force: </a:t>
            </a:r>
            <a:r>
              <a:rPr kumimoji="0" lang="en-US" sz="2100" b="0" i="0" u="none" strike="noStrike" kern="1200" cap="none" spc="0" normalizeH="0" baseline="0" noProof="0" dirty="0" smtClean="0">
                <a:ln>
                  <a:noFill/>
                </a:ln>
                <a:solidFill>
                  <a:schemeClr val="tx1"/>
                </a:solidFill>
                <a:effectLst/>
                <a:uLnTx/>
                <a:uFillTx/>
                <a:latin typeface="+mn-lt"/>
                <a:ea typeface="+mn-ea"/>
                <a:cs typeface="+mn-cs"/>
              </a:rPr>
              <a:t>Sliding all rectangles.</a:t>
            </a:r>
          </a:p>
          <a:p>
            <a:pPr marL="640080" marR="0" lvl="1" indent="-274320"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2100" b="0" i="0" u="none" strike="noStrike" kern="1200" cap="none" spc="0" normalizeH="0" baseline="0" noProof="0" dirty="0" smtClean="0">
                <a:ln>
                  <a:noFill/>
                </a:ln>
                <a:solidFill>
                  <a:schemeClr val="tx1"/>
                </a:solidFill>
                <a:effectLst/>
                <a:uLnTx/>
                <a:uFillTx/>
                <a:latin typeface="+mn-lt"/>
                <a:ea typeface="+mn-ea"/>
                <a:cs typeface="+mn-cs"/>
              </a:rPr>
              <a:t>Complexity </a:t>
            </a:r>
            <a:r>
              <a:rPr kumimoji="0" lang="en-US" sz="2100" b="0" i="1" u="none" strike="noStrike" kern="1200" cap="none" spc="0" normalizeH="0" baseline="0" noProof="0" dirty="0" smtClean="0">
                <a:ln>
                  <a:noFill/>
                </a:ln>
                <a:solidFill>
                  <a:schemeClr val="tx1"/>
                </a:solidFill>
                <a:effectLst/>
                <a:uLnTx/>
                <a:uFillTx/>
                <a:latin typeface="+mn-lt"/>
                <a:ea typeface="+mn-ea"/>
                <a:cs typeface="+mn-cs"/>
              </a:rPr>
              <a:t>O</a:t>
            </a:r>
            <a:r>
              <a:rPr kumimoji="0" lang="en-US" sz="21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1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100" b="0" i="0" u="none" strike="noStrike" kern="1200" cap="none" spc="0" normalizeH="0" baseline="30000" noProof="0" dirty="0" smtClean="0">
                <a:ln>
                  <a:noFill/>
                </a:ln>
                <a:solidFill>
                  <a:schemeClr val="tx1"/>
                </a:solidFill>
                <a:effectLst/>
                <a:uLnTx/>
                <a:uFillTx/>
                <a:latin typeface="+mn-lt"/>
                <a:ea typeface="+mn-ea"/>
                <a:cs typeface="+mn-cs"/>
              </a:rPr>
              <a:t>4</a:t>
            </a:r>
            <a:r>
              <a:rPr kumimoji="0" lang="en-US" sz="2100" b="0" i="1" u="none" strike="noStrike" kern="1200" cap="none" spc="0" normalizeH="0" baseline="0" noProof="0" dirty="0" smtClean="0">
                <a:ln>
                  <a:noFill/>
                </a:ln>
                <a:solidFill>
                  <a:schemeClr val="tx1"/>
                </a:solidFill>
                <a:effectLst/>
                <a:uLnTx/>
                <a:uFillTx/>
                <a:latin typeface="+mn-lt"/>
                <a:ea typeface="+mn-ea"/>
                <a:cs typeface="+mn-cs"/>
              </a:rPr>
              <a:t>m</a:t>
            </a:r>
            <a:r>
              <a:rPr kumimoji="0" lang="en-US" sz="2100" b="0" i="0" u="none" strike="noStrike" kern="1200" cap="none" spc="0" normalizeH="0" baseline="30000" noProof="0" dirty="0" smtClean="0">
                <a:ln>
                  <a:noFill/>
                </a:ln>
                <a:solidFill>
                  <a:schemeClr val="tx1"/>
                </a:solidFill>
                <a:effectLst/>
                <a:uLnTx/>
                <a:uFillTx/>
                <a:latin typeface="+mn-lt"/>
                <a:ea typeface="+mn-ea"/>
                <a:cs typeface="+mn-cs"/>
              </a:rPr>
              <a:t>2</a:t>
            </a:r>
            <a:r>
              <a:rPr kumimoji="0" lang="en-US" sz="21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1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100" b="0" i="0" u="none" strike="noStrike" kern="1200" cap="none" spc="0" normalizeH="0" baseline="0" noProof="0" dirty="0" smtClean="0">
                <a:ln>
                  <a:noFill/>
                </a:ln>
                <a:solidFill>
                  <a:schemeClr val="tx1"/>
                </a:solidFill>
                <a:effectLst/>
                <a:uLnTx/>
                <a:uFillTx/>
                <a:latin typeface="+mn-lt"/>
                <a:ea typeface="+mn-ea"/>
                <a:cs typeface="+mn-cs"/>
              </a:rPr>
              <a:t>=size of page (width or height), </a:t>
            </a:r>
            <a:r>
              <a:rPr kumimoji="0" lang="en-US" sz="2100" b="0" i="1" u="none" strike="noStrike" kern="1200" cap="none" spc="0" normalizeH="0" baseline="0" noProof="0" dirty="0" smtClean="0">
                <a:ln>
                  <a:noFill/>
                </a:ln>
                <a:solidFill>
                  <a:schemeClr val="tx1"/>
                </a:solidFill>
                <a:effectLst/>
                <a:uLnTx/>
                <a:uFillTx/>
                <a:latin typeface="+mn-lt"/>
                <a:ea typeface="+mn-ea"/>
                <a:cs typeface="+mn-cs"/>
              </a:rPr>
              <a:t>m</a:t>
            </a:r>
            <a:r>
              <a:rPr kumimoji="0" lang="en-US" sz="2100" b="0" i="0" u="none" strike="noStrike" kern="1200" cap="none" spc="0" normalizeH="0" baseline="0" noProof="0" dirty="0" smtClean="0">
                <a:ln>
                  <a:noFill/>
                </a:ln>
                <a:solidFill>
                  <a:schemeClr val="tx1"/>
                </a:solidFill>
                <a:effectLst/>
                <a:uLnTx/>
                <a:uFillTx/>
                <a:latin typeface="+mn-lt"/>
                <a:ea typeface="+mn-ea"/>
                <a:cs typeface="+mn-cs"/>
              </a:rPr>
              <a:t>=size of rectangle.</a:t>
            </a:r>
          </a:p>
          <a:p>
            <a:pPr marL="640080" marR="0" lvl="1" indent="-274320"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lang="en-US" sz="2100" dirty="0" smtClean="0">
                <a:solidFill>
                  <a:schemeClr val="bg1">
                    <a:lumMod val="50000"/>
                  </a:schemeClr>
                </a:solidFill>
              </a:rPr>
              <a:t>If there exists an algorithm to find an exact motif in </a:t>
            </a:r>
            <a:r>
              <a:rPr lang="en-US" sz="2100" i="1" dirty="0" smtClean="0">
                <a:solidFill>
                  <a:schemeClr val="bg1">
                    <a:lumMod val="50000"/>
                  </a:schemeClr>
                </a:solidFill>
              </a:rPr>
              <a:t>O</a:t>
            </a:r>
            <a:r>
              <a:rPr lang="en-US" sz="2100" dirty="0" smtClean="0">
                <a:solidFill>
                  <a:schemeClr val="bg1">
                    <a:lumMod val="50000"/>
                  </a:schemeClr>
                </a:solidFill>
              </a:rPr>
              <a:t>(</a:t>
            </a:r>
            <a:r>
              <a:rPr lang="en-US" sz="2100" i="1" dirty="0" smtClean="0">
                <a:solidFill>
                  <a:schemeClr val="bg1">
                    <a:lumMod val="50000"/>
                  </a:schemeClr>
                </a:solidFill>
              </a:rPr>
              <a:t>n</a:t>
            </a:r>
            <a:r>
              <a:rPr lang="en-US" sz="2100" baseline="30000" dirty="0" smtClean="0">
                <a:solidFill>
                  <a:schemeClr val="bg1">
                    <a:lumMod val="50000"/>
                  </a:schemeClr>
                </a:solidFill>
              </a:rPr>
              <a:t>3</a:t>
            </a:r>
            <a:r>
              <a:rPr lang="en-US" sz="2100" dirty="0" smtClean="0">
                <a:solidFill>
                  <a:schemeClr val="bg1">
                    <a:lumMod val="50000"/>
                  </a:schemeClr>
                </a:solidFill>
              </a:rPr>
              <a:t>) or </a:t>
            </a:r>
            <a:r>
              <a:rPr lang="en-US" sz="2100" i="1" dirty="0" smtClean="0">
                <a:solidFill>
                  <a:schemeClr val="bg1">
                    <a:lumMod val="50000"/>
                  </a:schemeClr>
                </a:solidFill>
              </a:rPr>
              <a:t>O</a:t>
            </a:r>
            <a:r>
              <a:rPr lang="en-US" sz="2100" dirty="0" smtClean="0">
                <a:solidFill>
                  <a:schemeClr val="bg1">
                    <a:lumMod val="50000"/>
                  </a:schemeClr>
                </a:solidFill>
              </a:rPr>
              <a:t>(</a:t>
            </a:r>
            <a:r>
              <a:rPr lang="en-US" sz="2100" i="1" dirty="0" smtClean="0">
                <a:solidFill>
                  <a:schemeClr val="bg1">
                    <a:lumMod val="50000"/>
                  </a:schemeClr>
                </a:solidFill>
              </a:rPr>
              <a:t>n</a:t>
            </a:r>
            <a:r>
              <a:rPr lang="en-US" sz="2100" baseline="30000" dirty="0" smtClean="0">
                <a:solidFill>
                  <a:schemeClr val="bg1">
                    <a:lumMod val="50000"/>
                  </a:schemeClr>
                </a:solidFill>
              </a:rPr>
              <a:t>4</a:t>
            </a:r>
            <a:r>
              <a:rPr lang="en-US" sz="2100" dirty="0" smtClean="0">
                <a:solidFill>
                  <a:schemeClr val="bg1">
                    <a:lumMod val="50000"/>
                  </a:schemeClr>
                </a:solidFill>
              </a:rPr>
              <a:t>), the running time is still very huge.  </a:t>
            </a:r>
            <a:endParaRPr kumimoji="0" lang="en-US" sz="2100" b="0" i="0" u="none" strike="noStrike" kern="1200" cap="none" spc="0" normalizeH="0" baseline="0" noProof="0" dirty="0" smtClean="0">
              <a:ln>
                <a:noFill/>
              </a:ln>
              <a:solidFill>
                <a:schemeClr val="bg1">
                  <a:lumMod val="50000"/>
                </a:schemeClr>
              </a:solidFill>
              <a:effectLst/>
              <a:uLnTx/>
              <a:uFillTx/>
              <a:latin typeface="+mn-lt"/>
              <a:ea typeface="+mn-ea"/>
              <a:cs typeface="+mn-cs"/>
            </a:endParaRPr>
          </a:p>
          <a:p>
            <a:pPr marL="640080" marR="0" lvl="1" indent="-274320" algn="l" defTabSz="914400" rtl="0" eaLnBrk="1" fontAlgn="auto" latinLnBrk="0" hangingPunct="1">
              <a:lnSpc>
                <a:spcPct val="100000"/>
              </a:lnSpc>
              <a:spcBef>
                <a:spcPct val="20000"/>
              </a:spcBef>
              <a:spcAft>
                <a:spcPts val="0"/>
              </a:spcAft>
              <a:buClr>
                <a:schemeClr val="accent1"/>
              </a:buClr>
              <a:buSzPct val="80000"/>
              <a:buFont typeface="Wingdings 2"/>
              <a:buNone/>
              <a:tabLst/>
              <a:defRPr/>
            </a:pPr>
            <a:endParaRPr kumimoji="0" lang="en-US" sz="21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18" name="Straight Arrow Connector 17"/>
          <p:cNvCxnSpPr/>
          <p:nvPr/>
        </p:nvCxnSpPr>
        <p:spPr>
          <a:xfrm flipV="1">
            <a:off x="4084320" y="1377696"/>
            <a:ext cx="4291584" cy="12192"/>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96000" y="1194816"/>
            <a:ext cx="414528" cy="369332"/>
          </a:xfrm>
          <a:prstGeom prst="rect">
            <a:avLst/>
          </a:prstGeom>
          <a:solidFill>
            <a:schemeClr val="bg1"/>
          </a:solidFill>
        </p:spPr>
        <p:txBody>
          <a:bodyPr wrap="square" rtlCol="0">
            <a:spAutoFit/>
          </a:bodyPr>
          <a:lstStyle/>
          <a:p>
            <a:r>
              <a:rPr lang="en-US" i="1" dirty="0" smtClean="0"/>
              <a:t>n</a:t>
            </a:r>
            <a:endParaRPr lang="en-US" i="1" dirty="0"/>
          </a:p>
        </p:txBody>
      </p:sp>
      <p:grpSp>
        <p:nvGrpSpPr>
          <p:cNvPr id="32" name="Group 31"/>
          <p:cNvGrpSpPr/>
          <p:nvPr/>
        </p:nvGrpSpPr>
        <p:grpSpPr>
          <a:xfrm>
            <a:off x="6861209" y="3538889"/>
            <a:ext cx="2124295" cy="3307443"/>
            <a:chOff x="6861209" y="3538889"/>
            <a:chExt cx="2124295" cy="3307443"/>
          </a:xfrm>
        </p:grpSpPr>
        <p:pic>
          <p:nvPicPr>
            <p:cNvPr id="2050" name="Picture 2"/>
            <p:cNvPicPr>
              <a:picLocks noChangeAspect="1" noChangeArrowheads="1"/>
            </p:cNvPicPr>
            <p:nvPr/>
          </p:nvPicPr>
          <p:blipFill>
            <a:blip r:embed="rId3" cstate="print"/>
            <a:srcRect/>
            <a:stretch>
              <a:fillRect/>
            </a:stretch>
          </p:blipFill>
          <p:spPr bwMode="auto">
            <a:xfrm>
              <a:off x="6861209" y="3538889"/>
              <a:ext cx="1724025" cy="2411768"/>
            </a:xfrm>
            <a:prstGeom prst="rect">
              <a:avLst/>
            </a:prstGeom>
            <a:noFill/>
            <a:ln w="9525">
              <a:solidFill>
                <a:srgbClr val="002060"/>
              </a:solid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7275415" y="4044856"/>
              <a:ext cx="1705707" cy="2362200"/>
            </a:xfrm>
            <a:prstGeom prst="rect">
              <a:avLst/>
            </a:prstGeom>
            <a:noFill/>
            <a:ln w="9525">
              <a:solidFill>
                <a:srgbClr val="002060"/>
              </a:solidFill>
              <a:miter lim="800000"/>
              <a:headEnd/>
              <a:tailEnd/>
            </a:ln>
          </p:spPr>
        </p:pic>
        <p:cxnSp>
          <p:nvCxnSpPr>
            <p:cNvPr id="26" name="Straight Arrow Connector 25"/>
            <p:cNvCxnSpPr/>
            <p:nvPr/>
          </p:nvCxnSpPr>
          <p:spPr>
            <a:xfrm>
              <a:off x="7290816" y="6669024"/>
              <a:ext cx="1694688" cy="12192"/>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8001000" y="6477000"/>
              <a:ext cx="414528" cy="369332"/>
            </a:xfrm>
            <a:prstGeom prst="rect">
              <a:avLst/>
            </a:prstGeom>
            <a:solidFill>
              <a:schemeClr val="bg1"/>
            </a:solidFill>
          </p:spPr>
          <p:txBody>
            <a:bodyPr wrap="square" rtlCol="0">
              <a:spAutoFit/>
            </a:bodyPr>
            <a:lstStyle/>
            <a:p>
              <a:r>
                <a:rPr lang="en-US" i="1" dirty="0" smtClean="0"/>
                <a:t>n</a:t>
              </a:r>
              <a:endParaRPr lang="en-US" i="1" dirty="0"/>
            </a:p>
          </p:txBody>
        </p:sp>
        <p:sp>
          <p:nvSpPr>
            <p:cNvPr id="30" name="Rectangle 29"/>
            <p:cNvSpPr/>
            <p:nvPr/>
          </p:nvSpPr>
          <p:spPr>
            <a:xfrm>
              <a:off x="7705344" y="4096512"/>
              <a:ext cx="304800" cy="4389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1">
                                            <p:txEl>
                                              <p:pRg st="3" end="3"/>
                                            </p:txEl>
                                          </p:spTgt>
                                        </p:tgtEl>
                                        <p:attrNameLst>
                                          <p:attrName>style.visibility</p:attrName>
                                        </p:attrNameLst>
                                      </p:cBhvr>
                                      <p:to>
                                        <p:strVal val="visible"/>
                                      </p:to>
                                    </p:set>
                                    <p:animEffect transition="in" filter="wipe(left)">
                                      <p:cBhvr>
                                        <p:cTn id="11" dur="500"/>
                                        <p:tgtEl>
                                          <p:spTgt spid="21">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21">
                                            <p:txEl>
                                              <p:pRg st="4" end="4"/>
                                            </p:txEl>
                                          </p:spTgt>
                                        </p:tgtEl>
                                        <p:attrNameLst>
                                          <p:attrName>style.visibility</p:attrName>
                                        </p:attrNameLst>
                                      </p:cBhvr>
                                      <p:to>
                                        <p:strVal val="visible"/>
                                      </p:to>
                                    </p:set>
                                    <p:animEffect transition="in" filter="wipe(left)">
                                      <p:cBhvr>
                                        <p:cTn id="20" dur="500"/>
                                        <p:tgtEl>
                                          <p:spTgt spid="21">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32"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diamond(out)">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78263"/>
          </a:xfrm>
        </p:spPr>
        <p:txBody>
          <a:bodyPr/>
          <a:lstStyle/>
          <a:p>
            <a:r>
              <a:rPr lang="en-US" dirty="0" smtClean="0"/>
              <a:t>Motivation</a:t>
            </a:r>
            <a:endParaRPr lang="en-US" dirty="0"/>
          </a:p>
        </p:txBody>
      </p:sp>
      <p:sp>
        <p:nvSpPr>
          <p:cNvPr id="3" name="Content Placeholder 2"/>
          <p:cNvSpPr>
            <a:spLocks noGrp="1"/>
          </p:cNvSpPr>
          <p:nvPr>
            <p:ph sz="quarter" idx="1"/>
          </p:nvPr>
        </p:nvSpPr>
        <p:spPr>
          <a:xfrm>
            <a:off x="457200" y="1299410"/>
            <a:ext cx="7848600" cy="5174541"/>
          </a:xfrm>
        </p:spPr>
        <p:txBody>
          <a:bodyPr/>
          <a:lstStyle/>
          <a:p>
            <a:endParaRPr lang="en-US" dirty="0" smtClean="0"/>
          </a:p>
          <a:p>
            <a:r>
              <a:rPr lang="en-US" dirty="0" smtClean="0"/>
              <a:t>There are about 130 million books in the world (according to Google 2010).</a:t>
            </a:r>
          </a:p>
          <a:p>
            <a:r>
              <a:rPr lang="en-US" dirty="0" smtClean="0"/>
              <a:t>Many are now digitized.</a:t>
            </a:r>
          </a:p>
          <a:p>
            <a:endParaRPr lang="en-US" dirty="0" smtClean="0"/>
          </a:p>
          <a:p>
            <a:r>
              <a:rPr lang="en-US" dirty="0" smtClean="0"/>
              <a:t> Finding repeated patterns can ..</a:t>
            </a:r>
          </a:p>
          <a:p>
            <a:pPr lvl="1"/>
            <a:r>
              <a:rPr lang="en-US" dirty="0" smtClean="0"/>
              <a:t>allow us to trace the evolution of cultural ideas</a:t>
            </a:r>
          </a:p>
          <a:p>
            <a:pPr lvl="1"/>
            <a:r>
              <a:rPr lang="en-US" dirty="0" smtClean="0"/>
              <a:t>allow us to discover plagiarism</a:t>
            </a:r>
          </a:p>
          <a:p>
            <a:pPr lvl="1"/>
            <a:r>
              <a:rPr lang="en-US" dirty="0" smtClean="0"/>
              <a:t>allow us to combine information from two sources</a:t>
            </a:r>
          </a:p>
          <a:p>
            <a:pPr lvl="1"/>
            <a:endParaRPr lang="en-US" dirty="0" smtClean="0"/>
          </a:p>
          <a:p>
            <a:endParaRPr lang="en-US" dirty="0" smtClean="0"/>
          </a:p>
          <a:p>
            <a:endParaRPr lang="en-US" dirty="0" smtClean="0"/>
          </a:p>
          <a:p>
            <a:endParaRPr lang="en-US" dirty="0" smtClean="0"/>
          </a:p>
        </p:txBody>
      </p:sp>
      <p:pic>
        <p:nvPicPr>
          <p:cNvPr id="5" name="Picture 5"/>
          <p:cNvPicPr>
            <a:picLocks noChangeAspect="1" noChangeArrowheads="1"/>
          </p:cNvPicPr>
          <p:nvPr/>
        </p:nvPicPr>
        <p:blipFill>
          <a:blip r:embed="rId2" cstate="print"/>
          <a:srcRect/>
          <a:stretch>
            <a:fillRect/>
          </a:stretch>
        </p:blipFill>
        <p:spPr bwMode="auto">
          <a:xfrm>
            <a:off x="5367867" y="5452533"/>
            <a:ext cx="1771649" cy="1170516"/>
          </a:xfrm>
          <a:prstGeom prst="rect">
            <a:avLst/>
          </a:prstGeom>
          <a:noFill/>
          <a:ln w="9525">
            <a:noFill/>
            <a:miter lim="800000"/>
            <a:headEnd/>
            <a:tailEnd/>
          </a:ln>
          <a:effectLst/>
        </p:spPr>
      </p:pic>
      <p:sp>
        <p:nvSpPr>
          <p:cNvPr id="6" name="Slide Number Placeholder 5"/>
          <p:cNvSpPr>
            <a:spLocks noGrp="1"/>
          </p:cNvSpPr>
          <p:nvPr>
            <p:ph type="sldNum" sz="quarter" idx="15"/>
          </p:nvPr>
        </p:nvSpPr>
        <p:spPr/>
        <p:txBody>
          <a:bodyPr/>
          <a:lstStyle/>
          <a:p>
            <a:fld id="{2D63B8C5-3510-46A3-A367-588D93808B4C}" type="slidenum">
              <a:rPr lang="en-US" smtClean="0"/>
              <a:pPr/>
              <a:t>7</a:t>
            </a:fld>
            <a:endParaRPr 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dirty="0" smtClean="0"/>
              <a:t>Objectives</a:t>
            </a:r>
            <a:endParaRPr lang="en-US" dirty="0"/>
          </a:p>
        </p:txBody>
      </p:sp>
      <p:sp>
        <p:nvSpPr>
          <p:cNvPr id="3" name="Content Placeholder 2"/>
          <p:cNvSpPr>
            <a:spLocks noGrp="1"/>
          </p:cNvSpPr>
          <p:nvPr>
            <p:ph sz="quarter" idx="1"/>
          </p:nvPr>
        </p:nvSpPr>
        <p:spPr/>
        <p:txBody>
          <a:bodyPr/>
          <a:lstStyle/>
          <a:p>
            <a:r>
              <a:rPr lang="en-US" dirty="0" smtClean="0"/>
              <a:t>We propose an algorithm to discover similar patterns inside a manuscript or across 2 books.</a:t>
            </a:r>
          </a:p>
          <a:p>
            <a:endParaRPr lang="en-US" dirty="0" smtClean="0"/>
          </a:p>
          <a:p>
            <a:r>
              <a:rPr lang="en-US" dirty="0" smtClean="0"/>
              <a:t>Our scalable method consider only </a:t>
            </a:r>
            <a:r>
              <a:rPr lang="en-US" i="1" dirty="0" smtClean="0"/>
              <a:t>shape</a:t>
            </a:r>
            <a:r>
              <a:rPr lang="en-US" dirty="0" smtClean="0"/>
              <a:t> so input documents can be b/w or color documents.</a:t>
            </a:r>
          </a:p>
          <a:p>
            <a:endParaRPr lang="en-US" dirty="0" smtClean="0"/>
          </a:p>
          <a:p>
            <a:r>
              <a:rPr lang="en-US" dirty="0" smtClean="0"/>
              <a:t>Our method will return approximately repeated shape patterns in small amount of time.</a:t>
            </a:r>
          </a:p>
        </p:txBody>
      </p:sp>
      <p:sp>
        <p:nvSpPr>
          <p:cNvPr id="5" name="Slide Number Placeholder 4"/>
          <p:cNvSpPr>
            <a:spLocks noGrp="1"/>
          </p:cNvSpPr>
          <p:nvPr>
            <p:ph type="sldNum" sz="quarter" idx="15"/>
          </p:nvPr>
        </p:nvSpPr>
        <p:spPr/>
        <p:txBody>
          <a:bodyPr/>
          <a:lstStyle/>
          <a:p>
            <a:fld id="{2D63B8C5-3510-46A3-A367-588D93808B4C}" type="slidenum">
              <a:rPr lang="en-US" smtClean="0"/>
              <a:pPr/>
              <a:t>8</a:t>
            </a:fld>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2" cstate="print"/>
          <a:srcRect/>
          <a:stretch>
            <a:fillRect/>
          </a:stretch>
        </p:blipFill>
        <p:spPr bwMode="auto">
          <a:xfrm>
            <a:off x="7780867" y="274314"/>
            <a:ext cx="920133" cy="1334353"/>
          </a:xfrm>
          <a:prstGeom prst="rect">
            <a:avLst/>
          </a:prstGeom>
          <a:noFill/>
          <a:ln w="9525">
            <a:noFill/>
            <a:miter lim="800000"/>
            <a:headEnd/>
            <a:tailEnd/>
          </a:ln>
        </p:spPr>
      </p:pic>
      <p:pic>
        <p:nvPicPr>
          <p:cNvPr id="16" name="Picture 2"/>
          <p:cNvPicPr>
            <a:picLocks noChangeAspect="1" noChangeArrowheads="1"/>
          </p:cNvPicPr>
          <p:nvPr/>
        </p:nvPicPr>
        <p:blipFill>
          <a:blip r:embed="rId2" cstate="print"/>
          <a:srcRect/>
          <a:stretch>
            <a:fillRect/>
          </a:stretch>
        </p:blipFill>
        <p:spPr bwMode="auto">
          <a:xfrm>
            <a:off x="7679267" y="409781"/>
            <a:ext cx="920133" cy="1334353"/>
          </a:xfrm>
          <a:prstGeom prst="rect">
            <a:avLst/>
          </a:prstGeom>
          <a:noFill/>
          <a:ln w="9525">
            <a:noFill/>
            <a:miter lim="800000"/>
            <a:headEnd/>
            <a:tailEnd/>
          </a:ln>
        </p:spPr>
      </p:pic>
      <p:sp>
        <p:nvSpPr>
          <p:cNvPr id="2" name="Title 1"/>
          <p:cNvSpPr>
            <a:spLocks noGrp="1"/>
          </p:cNvSpPr>
          <p:nvPr>
            <p:ph type="title"/>
          </p:nvPr>
        </p:nvSpPr>
        <p:spPr>
          <a:xfrm>
            <a:off x="457200" y="274638"/>
            <a:ext cx="7467600" cy="639762"/>
          </a:xfrm>
        </p:spPr>
        <p:txBody>
          <a:bodyPr/>
          <a:lstStyle/>
          <a:p>
            <a:r>
              <a:rPr lang="en-US" dirty="0" smtClean="0"/>
              <a:t>Example Results (1)</a:t>
            </a:r>
            <a:endParaRPr lang="en-US" dirty="0"/>
          </a:p>
        </p:txBody>
      </p:sp>
      <p:sp>
        <p:nvSpPr>
          <p:cNvPr id="3" name="Content Placeholder 2"/>
          <p:cNvSpPr>
            <a:spLocks noGrp="1"/>
          </p:cNvSpPr>
          <p:nvPr>
            <p:ph sz="quarter" idx="1"/>
          </p:nvPr>
        </p:nvSpPr>
        <p:spPr>
          <a:xfrm>
            <a:off x="533400" y="1143000"/>
            <a:ext cx="7010400" cy="838200"/>
          </a:xfrm>
        </p:spPr>
        <p:txBody>
          <a:bodyPr>
            <a:noAutofit/>
          </a:bodyPr>
          <a:lstStyle/>
          <a:p>
            <a:r>
              <a:rPr lang="en-US" dirty="0" smtClean="0">
                <a:solidFill>
                  <a:srgbClr val="FF0000"/>
                </a:solidFill>
              </a:rPr>
              <a:t>25 seconds </a:t>
            </a:r>
            <a:r>
              <a:rPr lang="en-US" dirty="0" smtClean="0"/>
              <a:t>to find motifs across 2 books of size </a:t>
            </a:r>
            <a:r>
              <a:rPr lang="en-US" dirty="0" smtClean="0">
                <a:solidFill>
                  <a:srgbClr val="0070C0"/>
                </a:solidFill>
              </a:rPr>
              <a:t>478 pages </a:t>
            </a:r>
            <a:r>
              <a:rPr lang="en-US" dirty="0" smtClean="0"/>
              <a:t>and </a:t>
            </a:r>
            <a:r>
              <a:rPr lang="en-US" dirty="0" smtClean="0">
                <a:solidFill>
                  <a:srgbClr val="0070C0"/>
                </a:solidFill>
              </a:rPr>
              <a:t>252 pages</a:t>
            </a:r>
            <a:r>
              <a:rPr lang="en-US" dirty="0" smtClean="0"/>
              <a:t>.</a:t>
            </a:r>
            <a:endParaRPr lang="en-US" dirty="0"/>
          </a:p>
        </p:txBody>
      </p:sp>
      <p:grpSp>
        <p:nvGrpSpPr>
          <p:cNvPr id="5" name="Group 5"/>
          <p:cNvGrpSpPr/>
          <p:nvPr/>
        </p:nvGrpSpPr>
        <p:grpSpPr>
          <a:xfrm>
            <a:off x="838200" y="2133600"/>
            <a:ext cx="7277099" cy="4177940"/>
            <a:chOff x="1676400" y="1053074"/>
            <a:chExt cx="7277099" cy="4177940"/>
          </a:xfrm>
        </p:grpSpPr>
        <p:pic>
          <p:nvPicPr>
            <p:cNvPr id="7" name="Picture 4"/>
            <p:cNvPicPr>
              <a:picLocks noChangeAspect="1" noChangeArrowheads="1"/>
            </p:cNvPicPr>
            <p:nvPr/>
          </p:nvPicPr>
          <p:blipFill>
            <a:blip r:embed="rId3" cstate="print"/>
            <a:srcRect/>
            <a:stretch>
              <a:fillRect/>
            </a:stretch>
          </p:blipFill>
          <p:spPr bwMode="auto">
            <a:xfrm>
              <a:off x="1676400" y="1066800"/>
              <a:ext cx="3581400" cy="993096"/>
            </a:xfrm>
            <a:prstGeom prst="rect">
              <a:avLst/>
            </a:prstGeom>
            <a:noFill/>
            <a:ln w="9525">
              <a:noFill/>
              <a:miter lim="800000"/>
              <a:headEnd/>
              <a:tailEnd/>
            </a:ln>
          </p:spPr>
        </p:pic>
        <p:pic>
          <p:nvPicPr>
            <p:cNvPr id="8" name="Picture 5"/>
            <p:cNvPicPr>
              <a:picLocks noChangeAspect="1" noChangeArrowheads="1"/>
            </p:cNvPicPr>
            <p:nvPr/>
          </p:nvPicPr>
          <p:blipFill>
            <a:blip r:embed="rId4" cstate="print"/>
            <a:srcRect/>
            <a:stretch>
              <a:fillRect/>
            </a:stretch>
          </p:blipFill>
          <p:spPr bwMode="auto">
            <a:xfrm>
              <a:off x="1676400" y="2133600"/>
              <a:ext cx="3573580" cy="977456"/>
            </a:xfrm>
            <a:prstGeom prst="rect">
              <a:avLst/>
            </a:prstGeom>
            <a:noFill/>
            <a:ln w="9525">
              <a:noFill/>
              <a:miter lim="800000"/>
              <a:headEnd/>
              <a:tailEnd/>
            </a:ln>
          </p:spPr>
        </p:pic>
        <p:pic>
          <p:nvPicPr>
            <p:cNvPr id="9" name="Picture 6"/>
            <p:cNvPicPr>
              <a:picLocks noChangeAspect="1" noChangeArrowheads="1"/>
            </p:cNvPicPr>
            <p:nvPr/>
          </p:nvPicPr>
          <p:blipFill>
            <a:blip r:embed="rId5" cstate="print"/>
            <a:srcRect/>
            <a:stretch>
              <a:fillRect/>
            </a:stretch>
          </p:blipFill>
          <p:spPr bwMode="auto">
            <a:xfrm>
              <a:off x="1676400" y="3200400"/>
              <a:ext cx="3565761" cy="938358"/>
            </a:xfrm>
            <a:prstGeom prst="rect">
              <a:avLst/>
            </a:prstGeom>
            <a:noFill/>
            <a:ln w="9525">
              <a:noFill/>
              <a:miter lim="800000"/>
              <a:headEnd/>
              <a:tailEnd/>
            </a:ln>
          </p:spPr>
        </p:pic>
        <p:pic>
          <p:nvPicPr>
            <p:cNvPr id="10" name="Picture 7"/>
            <p:cNvPicPr>
              <a:picLocks noChangeAspect="1" noChangeArrowheads="1"/>
            </p:cNvPicPr>
            <p:nvPr/>
          </p:nvPicPr>
          <p:blipFill>
            <a:blip r:embed="rId6" cstate="print"/>
            <a:srcRect/>
            <a:stretch>
              <a:fillRect/>
            </a:stretch>
          </p:blipFill>
          <p:spPr bwMode="auto">
            <a:xfrm>
              <a:off x="1676400" y="4191000"/>
              <a:ext cx="3565761" cy="1040014"/>
            </a:xfrm>
            <a:prstGeom prst="rect">
              <a:avLst/>
            </a:prstGeom>
            <a:noFill/>
            <a:ln w="9525">
              <a:noFill/>
              <a:miter lim="800000"/>
              <a:headEnd/>
              <a:tailEnd/>
            </a:ln>
          </p:spPr>
        </p:pic>
        <p:pic>
          <p:nvPicPr>
            <p:cNvPr id="11" name="Picture 8"/>
            <p:cNvPicPr>
              <a:picLocks noChangeAspect="1" noChangeArrowheads="1"/>
            </p:cNvPicPr>
            <p:nvPr/>
          </p:nvPicPr>
          <p:blipFill>
            <a:blip r:embed="rId7" cstate="print"/>
            <a:srcRect/>
            <a:stretch>
              <a:fillRect/>
            </a:stretch>
          </p:blipFill>
          <p:spPr bwMode="auto">
            <a:xfrm>
              <a:off x="5356460" y="1053074"/>
              <a:ext cx="3597039" cy="985276"/>
            </a:xfrm>
            <a:prstGeom prst="rect">
              <a:avLst/>
            </a:prstGeom>
            <a:noFill/>
            <a:ln w="9525">
              <a:noFill/>
              <a:miter lim="800000"/>
              <a:headEnd/>
              <a:tailEnd/>
            </a:ln>
          </p:spPr>
        </p:pic>
        <p:pic>
          <p:nvPicPr>
            <p:cNvPr id="12" name="Picture 10"/>
            <p:cNvPicPr>
              <a:picLocks noChangeAspect="1" noChangeArrowheads="1"/>
            </p:cNvPicPr>
            <p:nvPr/>
          </p:nvPicPr>
          <p:blipFill>
            <a:blip r:embed="rId8" cstate="print"/>
            <a:srcRect/>
            <a:stretch>
              <a:fillRect/>
            </a:stretch>
          </p:blipFill>
          <p:spPr bwMode="auto">
            <a:xfrm>
              <a:off x="5334000" y="2133600"/>
              <a:ext cx="3557941" cy="953997"/>
            </a:xfrm>
            <a:prstGeom prst="rect">
              <a:avLst/>
            </a:prstGeom>
            <a:noFill/>
            <a:ln w="9525">
              <a:noFill/>
              <a:miter lim="800000"/>
              <a:headEnd/>
              <a:tailEnd/>
            </a:ln>
          </p:spPr>
        </p:pic>
        <p:pic>
          <p:nvPicPr>
            <p:cNvPr id="13" name="Picture 11"/>
            <p:cNvPicPr>
              <a:picLocks noChangeAspect="1" noChangeArrowheads="1"/>
            </p:cNvPicPr>
            <p:nvPr/>
          </p:nvPicPr>
          <p:blipFill>
            <a:blip r:embed="rId9" cstate="print"/>
            <a:srcRect/>
            <a:stretch>
              <a:fillRect/>
            </a:stretch>
          </p:blipFill>
          <p:spPr bwMode="auto">
            <a:xfrm>
              <a:off x="5334000" y="3200400"/>
              <a:ext cx="3518843" cy="938358"/>
            </a:xfrm>
            <a:prstGeom prst="rect">
              <a:avLst/>
            </a:prstGeom>
            <a:noFill/>
            <a:ln w="9525">
              <a:noFill/>
              <a:miter lim="800000"/>
              <a:headEnd/>
              <a:tailEnd/>
            </a:ln>
          </p:spPr>
        </p:pic>
        <p:pic>
          <p:nvPicPr>
            <p:cNvPr id="14" name="Picture 12"/>
            <p:cNvPicPr>
              <a:picLocks noChangeAspect="1" noChangeArrowheads="1"/>
            </p:cNvPicPr>
            <p:nvPr/>
          </p:nvPicPr>
          <p:blipFill>
            <a:blip r:embed="rId10" cstate="print"/>
            <a:srcRect/>
            <a:stretch>
              <a:fillRect/>
            </a:stretch>
          </p:blipFill>
          <p:spPr bwMode="auto">
            <a:xfrm>
              <a:off x="5334000" y="4419600"/>
              <a:ext cx="3527966" cy="776752"/>
            </a:xfrm>
            <a:prstGeom prst="rect">
              <a:avLst/>
            </a:prstGeom>
            <a:noFill/>
            <a:ln w="9525">
              <a:noFill/>
              <a:miter lim="800000"/>
              <a:headEnd/>
              <a:tailEnd/>
            </a:ln>
          </p:spPr>
        </p:pic>
      </p:grpSp>
      <p:pic>
        <p:nvPicPr>
          <p:cNvPr id="15" name="Picture 1"/>
          <p:cNvPicPr>
            <a:picLocks noChangeAspect="1" noChangeArrowheads="1"/>
          </p:cNvPicPr>
          <p:nvPr/>
        </p:nvPicPr>
        <p:blipFill>
          <a:blip r:embed="rId11" cstate="print"/>
          <a:srcRect/>
          <a:stretch>
            <a:fillRect/>
          </a:stretch>
        </p:blipFill>
        <p:spPr bwMode="auto">
          <a:xfrm>
            <a:off x="7529535" y="609600"/>
            <a:ext cx="891923" cy="1337733"/>
          </a:xfrm>
          <a:prstGeom prst="rect">
            <a:avLst/>
          </a:prstGeom>
          <a:noFill/>
          <a:ln w="9525">
            <a:noFill/>
            <a:miter lim="800000"/>
            <a:headEnd/>
            <a:tailEnd/>
          </a:ln>
        </p:spPr>
      </p:pic>
      <p:sp>
        <p:nvSpPr>
          <p:cNvPr id="18" name="Slide Number Placeholder 17"/>
          <p:cNvSpPr>
            <a:spLocks noGrp="1"/>
          </p:cNvSpPr>
          <p:nvPr>
            <p:ph type="sldNum" sz="quarter" idx="15"/>
          </p:nvPr>
        </p:nvSpPr>
        <p:spPr/>
        <p:txBody>
          <a:bodyPr/>
          <a:lstStyle/>
          <a:p>
            <a:fld id="{2D63B8C5-3510-46A3-A367-588D93808B4C}" type="slidenum">
              <a:rPr lang="en-US" smtClean="0"/>
              <a:pPr/>
              <a:t>9</a:t>
            </a:fld>
            <a:endParaRPr lang="en-US"/>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5|0.9|0.9"/>
</p:tagLst>
</file>

<file path=ppt/tags/tag2.xml><?xml version="1.0" encoding="utf-8"?>
<p:tagLst xmlns:a="http://schemas.openxmlformats.org/drawingml/2006/main" xmlns:r="http://schemas.openxmlformats.org/officeDocument/2006/relationships" xmlns:p="http://schemas.openxmlformats.org/presentationml/2006/main">
  <p:tag name="TIMING" val="|1.8"/>
</p:tagLst>
</file>

<file path=ppt/tags/tag3.xml><?xml version="1.0" encoding="utf-8"?>
<p:tagLst xmlns:a="http://schemas.openxmlformats.org/drawingml/2006/main" xmlns:r="http://schemas.openxmlformats.org/officeDocument/2006/relationships" xmlns:p="http://schemas.openxmlformats.org/presentationml/2006/main">
  <p:tag name="TIMING" val="|0.8|1|1.6|1.7|2"/>
</p:tagLst>
</file>

<file path=ppt/tags/tag4.xml><?xml version="1.0" encoding="utf-8"?>
<p:tagLst xmlns:a="http://schemas.openxmlformats.org/drawingml/2006/main" xmlns:r="http://schemas.openxmlformats.org/officeDocument/2006/relationships" xmlns:p="http://schemas.openxmlformats.org/presentationml/2006/main">
  <p:tag name="TIMING" val="|1.1|0.8|0.8|0.7"/>
</p:tagLst>
</file>

<file path=ppt/tags/tag5.xml><?xml version="1.0" encoding="utf-8"?>
<p:tagLst xmlns:a="http://schemas.openxmlformats.org/drawingml/2006/main" xmlns:r="http://schemas.openxmlformats.org/officeDocument/2006/relationships" xmlns:p="http://schemas.openxmlformats.org/presentationml/2006/main">
  <p:tag name="TIMING" val="|2.7"/>
</p:tagLst>
</file>

<file path=ppt/tags/tag6.xml><?xml version="1.0" encoding="utf-8"?>
<p:tagLst xmlns:a="http://schemas.openxmlformats.org/drawingml/2006/main" xmlns:r="http://schemas.openxmlformats.org/officeDocument/2006/relationships" xmlns:p="http://schemas.openxmlformats.org/presentationml/2006/main">
  <p:tag name="TIMING" val="|3.8"/>
</p:tagLst>
</file>

<file path=ppt/tags/tag7.xml><?xml version="1.0" encoding="utf-8"?>
<p:tagLst xmlns:a="http://schemas.openxmlformats.org/drawingml/2006/main" xmlns:r="http://schemas.openxmlformats.org/officeDocument/2006/relationships" xmlns:p="http://schemas.openxmlformats.org/presentationml/2006/main">
  <p:tag name="TIMING" val="|1.1|0.8"/>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1795</TotalTime>
  <Words>2797</Words>
  <Application>Microsoft Office PowerPoint</Application>
  <PresentationFormat>On-screen Show (4:3)</PresentationFormat>
  <Paragraphs>541</Paragraphs>
  <Slides>46</Slides>
  <Notes>2</Notes>
  <HiddenSlides>0</HiddenSlides>
  <MMClips>2</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Oriel</vt:lpstr>
      <vt:lpstr>Mining Historical Archives for  Near-Duplicate Figures</vt:lpstr>
      <vt:lpstr>Slide 2</vt:lpstr>
      <vt:lpstr>Problem Statement </vt:lpstr>
      <vt:lpstr>Problem Statement </vt:lpstr>
      <vt:lpstr>Slide 5</vt:lpstr>
      <vt:lpstr>Is it possible to find the exact motif by Brute Force Algorithm?</vt:lpstr>
      <vt:lpstr>Motivation</vt:lpstr>
      <vt:lpstr>Objectives</vt:lpstr>
      <vt:lpstr>Example Results (1)</vt:lpstr>
      <vt:lpstr>Slide 10</vt:lpstr>
      <vt:lpstr>Example Results (4)</vt:lpstr>
      <vt:lpstr>Example Results (5)</vt:lpstr>
      <vt:lpstr>Overview of Proposed Algorithm</vt:lpstr>
      <vt:lpstr>Key Idea 1: Downsampling</vt:lpstr>
      <vt:lpstr>Key Idea 2: Random Projection</vt:lpstr>
      <vt:lpstr>Key Idea 3: Locating Potential Windows</vt:lpstr>
      <vt:lpstr>Overview of Proposed Algorithm</vt:lpstr>
      <vt:lpstr>Experimental Results</vt:lpstr>
      <vt:lpstr>Scalability &amp; Robustness</vt:lpstr>
      <vt:lpstr>Experimental Results</vt:lpstr>
      <vt:lpstr>Slide 21</vt:lpstr>
      <vt:lpstr>Parameter Effects: Running Time</vt:lpstr>
      <vt:lpstr>Slide 23</vt:lpstr>
      <vt:lpstr>Slide 24</vt:lpstr>
      <vt:lpstr>Limitation</vt:lpstr>
      <vt:lpstr>User Interface for our algorithm</vt:lpstr>
      <vt:lpstr>Slide 27</vt:lpstr>
      <vt:lpstr>Slide 28</vt:lpstr>
      <vt:lpstr>Extended Motifs</vt:lpstr>
      <vt:lpstr>Extended Motifs</vt:lpstr>
      <vt:lpstr>Extended Motifs: Warping</vt:lpstr>
      <vt:lpstr>Example Extended Motifs</vt:lpstr>
      <vt:lpstr>References</vt:lpstr>
      <vt:lpstr>Slide 34</vt:lpstr>
      <vt:lpstr>Slide 35</vt:lpstr>
      <vt:lpstr>Slide 36</vt:lpstr>
      <vt:lpstr>Other Project</vt:lpstr>
      <vt:lpstr>GHT Distance on Petroglyph Dataset</vt:lpstr>
      <vt:lpstr>Slide 39</vt:lpstr>
      <vt:lpstr>Dataset</vt:lpstr>
      <vt:lpstr>How to binarize documents?</vt:lpstr>
      <vt:lpstr>Slide 42</vt:lpstr>
      <vt:lpstr>How to remove text? (2)</vt:lpstr>
      <vt:lpstr>Slide 44</vt:lpstr>
      <vt:lpstr>More Literatures (1)</vt:lpstr>
      <vt:lpstr>More Literatures (2)</vt:lpstr>
    </vt:vector>
  </TitlesOfParts>
  <Company>CPE-KU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Mining Historical Archives for  Near Duplicate Figures</dc:title>
  <dc:creator>CPE-KU</dc:creator>
  <cp:lastModifiedBy>CPE-KU</cp:lastModifiedBy>
  <cp:revision>80</cp:revision>
  <dcterms:created xsi:type="dcterms:W3CDTF">2010-09-28T09:25:39Z</dcterms:created>
  <dcterms:modified xsi:type="dcterms:W3CDTF">2011-03-01T12:35:27Z</dcterms:modified>
</cp:coreProperties>
</file>