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7435175" cy="2194877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FF"/>
    <a:srgbClr val="FF0000"/>
    <a:srgbClr val="CCECFF"/>
    <a:srgbClr val="F1AB00"/>
    <a:srgbClr val="2D6C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3250" autoAdjust="0"/>
  </p:normalViewPr>
  <p:slideViewPr>
    <p:cSldViewPr snapToObjects="1">
      <p:cViewPr>
        <p:scale>
          <a:sx n="40" d="100"/>
          <a:sy n="40" d="100"/>
        </p:scale>
        <p:origin x="-150" y="-72"/>
      </p:cViewPr>
      <p:guideLst>
        <p:guide orient="horz" pos="6913"/>
        <p:guide pos="86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818313"/>
            <a:ext cx="233203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2438063"/>
            <a:ext cx="19205575" cy="560863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89881D-D502-486A-884A-13D7CC2BBF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8206A-77EB-4A74-8ED5-0BC2CC167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91375" y="879475"/>
            <a:ext cx="6172200" cy="18727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879475"/>
            <a:ext cx="18367375" cy="18727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831CF-DDD3-4A07-B2D9-CADF0FB93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2C362-A1A7-438B-866F-E5DEC42D3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14103350"/>
            <a:ext cx="233203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9302750"/>
            <a:ext cx="233203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137AE-94A7-4678-9B31-A63F98A7C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5121275"/>
            <a:ext cx="12269788" cy="14485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3788" y="5121275"/>
            <a:ext cx="12269787" cy="14485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323B1-0210-4CBD-BB49-090BA8B369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913313"/>
            <a:ext cx="1212215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6961188"/>
            <a:ext cx="12122150" cy="12646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6663" y="4913313"/>
            <a:ext cx="12126912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6663" y="6961188"/>
            <a:ext cx="12126912" cy="12646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98946-8338-4247-9042-82B94AB73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36FFD-8408-4778-AB4E-8E94A18CD8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EED71-4117-4BEF-B7BB-A0E9B5A56A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73125"/>
            <a:ext cx="90265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6738" y="873125"/>
            <a:ext cx="15336837" cy="187340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4592638"/>
            <a:ext cx="9026525" cy="15014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70DC6-4833-45C9-8800-541B196AB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15363825"/>
            <a:ext cx="16462375" cy="1814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1960563"/>
            <a:ext cx="16462375" cy="13169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17178338"/>
            <a:ext cx="16462375" cy="2574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6A87F-5820-4F4C-8243-F4DAAF5372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879475"/>
            <a:ext cx="246919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2193" tIns="141096" rIns="282193" bIns="14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5121275"/>
            <a:ext cx="24691975" cy="144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82193" tIns="141096" rIns="282193" bIns="14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19988213"/>
            <a:ext cx="64023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93" tIns="141096" rIns="282193" bIns="141096" numCol="1" anchor="t" anchorCtr="0" compatLnSpc="1">
            <a:prstTxWarp prst="textNoShape">
              <a:avLst/>
            </a:prstTxWarp>
          </a:bodyPr>
          <a:lstStyle>
            <a:lvl1pPr>
              <a:defRPr sz="43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4188" y="19988213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93" tIns="141096" rIns="282193" bIns="141096" numCol="1" anchor="t" anchorCtr="0" compatLnSpc="1">
            <a:prstTxWarp prst="textNoShape">
              <a:avLst/>
            </a:prstTxWarp>
          </a:bodyPr>
          <a:lstStyle>
            <a:lvl1pPr algn="ctr">
              <a:defRPr sz="43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1188" y="19988213"/>
            <a:ext cx="640238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2193" tIns="141096" rIns="282193" bIns="141096" numCol="1" anchor="t" anchorCtr="0" compatLnSpc="1">
            <a:prstTxWarp prst="textNoShape">
              <a:avLst/>
            </a:prstTxWarp>
          </a:bodyPr>
          <a:lstStyle>
            <a:lvl1pPr algn="r">
              <a:defRPr sz="4300"/>
            </a:lvl1pPr>
          </a:lstStyle>
          <a:p>
            <a:fld id="{92B54E51-072B-4683-8E26-A095B3B166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822575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22575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2pPr>
      <a:lvl3pPr algn="ctr" defTabSz="2822575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3pPr>
      <a:lvl4pPr algn="ctr" defTabSz="2822575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4pPr>
      <a:lvl5pPr algn="ctr" defTabSz="2822575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5pPr>
      <a:lvl6pPr marL="457200" algn="ctr" defTabSz="2822575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6pPr>
      <a:lvl7pPr marL="914400" algn="ctr" defTabSz="2822575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7pPr>
      <a:lvl8pPr marL="1371600" algn="ctr" defTabSz="2822575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8pPr>
      <a:lvl9pPr marL="1828800" algn="ctr" defTabSz="2822575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9pPr>
    </p:titleStyle>
    <p:bodyStyle>
      <a:lvl1pPr marL="1058863" indent="-1058863" algn="l" defTabSz="28225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+mn-ea"/>
          <a:cs typeface="+mn-cs"/>
        </a:defRPr>
      </a:lvl1pPr>
      <a:lvl2pPr marL="2292350" indent="-881063" algn="l" defTabSz="2822575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2pPr>
      <a:lvl3pPr marL="3527425" indent="-704850" algn="l" defTabSz="2822575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</a:defRPr>
      </a:lvl3pPr>
      <a:lvl4pPr marL="4938713" indent="-706438" algn="l" defTabSz="2822575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</a:defRPr>
      </a:lvl4pPr>
      <a:lvl5pPr marL="6350000" indent="-706438" algn="l" defTabSz="2822575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5pPr>
      <a:lvl6pPr marL="6807200" indent="-706438" algn="l" defTabSz="2822575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264400" indent="-706438" algn="l" defTabSz="2822575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721600" indent="-706438" algn="l" defTabSz="2822575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8178800" indent="-706438" algn="l" defTabSz="2822575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hyperlink" Target="http://www.irib.com/Ouriran/mashahir/html/en/hom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9" name="Rectangle 5"/>
          <p:cNvSpPr>
            <a:spLocks noChangeArrowheads="1"/>
          </p:cNvSpPr>
          <p:nvPr/>
        </p:nvSpPr>
        <p:spPr bwMode="auto">
          <a:xfrm>
            <a:off x="-36513" y="0"/>
            <a:ext cx="27471688" cy="36925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0" name="Text Box 9"/>
          <p:cNvSpPr txBox="1">
            <a:spLocks noChangeArrowheads="1"/>
          </p:cNvSpPr>
          <p:nvPr/>
        </p:nvSpPr>
        <p:spPr bwMode="auto">
          <a:xfrm>
            <a:off x="36513" y="582613"/>
            <a:ext cx="26966862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822575">
              <a:spcBef>
                <a:spcPct val="50000"/>
              </a:spcBef>
            </a:pPr>
            <a:r>
              <a:rPr lang="en-US" sz="6800">
                <a:solidFill>
                  <a:srgbClr val="FFFF00"/>
                </a:solidFill>
              </a:rPr>
              <a:t>Editing and Versioning Dynamic Network Models</a:t>
            </a:r>
          </a:p>
        </p:txBody>
      </p:sp>
      <p:sp>
        <p:nvSpPr>
          <p:cNvPr id="2661" name="Text Box 11"/>
          <p:cNvSpPr txBox="1">
            <a:spLocks noChangeArrowheads="1"/>
          </p:cNvSpPr>
          <p:nvPr/>
        </p:nvSpPr>
        <p:spPr bwMode="auto">
          <a:xfrm>
            <a:off x="36513" y="1625600"/>
            <a:ext cx="2696686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822575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Petko Bakalov*, Erik Hoel*, Wee-Liang Heng* , Vassilis J. Tsotras </a:t>
            </a:r>
            <a:r>
              <a:rPr lang="en-US" sz="3600" baseline="30000">
                <a:solidFill>
                  <a:srgbClr val="FFFF00"/>
                </a:solidFill>
              </a:rPr>
              <a:t>#</a:t>
            </a:r>
          </a:p>
          <a:p>
            <a:pPr algn="ctr" defTabSz="2822575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* Environmental Systems Research Institute (ESRI) </a:t>
            </a:r>
          </a:p>
          <a:p>
            <a:pPr algn="ctr" defTabSz="2822575"/>
            <a:r>
              <a:rPr lang="en-US" sz="3200" baseline="30000">
                <a:solidFill>
                  <a:srgbClr val="FFFF00"/>
                </a:solidFill>
              </a:rPr>
              <a:t># </a:t>
            </a:r>
            <a:r>
              <a:rPr lang="en-US" sz="3200">
                <a:solidFill>
                  <a:srgbClr val="FFFF00"/>
                </a:solidFill>
              </a:rPr>
              <a:t>University of California, Riverside</a:t>
            </a:r>
          </a:p>
        </p:txBody>
      </p:sp>
      <p:sp>
        <p:nvSpPr>
          <p:cNvPr id="2662" name="Line 14"/>
          <p:cNvSpPr>
            <a:spLocks noChangeShapeType="1"/>
          </p:cNvSpPr>
          <p:nvPr/>
        </p:nvSpPr>
        <p:spPr bwMode="auto">
          <a:xfrm>
            <a:off x="18326100" y="3692525"/>
            <a:ext cx="0" cy="1825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" name="Line 15"/>
          <p:cNvSpPr>
            <a:spLocks noChangeShapeType="1"/>
          </p:cNvSpPr>
          <p:nvPr/>
        </p:nvSpPr>
        <p:spPr bwMode="auto">
          <a:xfrm flipV="1">
            <a:off x="9145588" y="3692525"/>
            <a:ext cx="0" cy="1825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" name="Text Box 19"/>
          <p:cNvSpPr txBox="1">
            <a:spLocks noChangeArrowheads="1"/>
          </p:cNvSpPr>
          <p:nvPr/>
        </p:nvSpPr>
        <p:spPr bwMode="auto">
          <a:xfrm>
            <a:off x="36513" y="3702050"/>
            <a:ext cx="9145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 rIns="90000">
            <a:spAutoFit/>
          </a:bodyPr>
          <a:lstStyle/>
          <a:p>
            <a:pPr defTabSz="2822575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1 Definition</a:t>
            </a:r>
          </a:p>
        </p:txBody>
      </p:sp>
      <p:sp>
        <p:nvSpPr>
          <p:cNvPr id="2665" name="Text Box 20"/>
          <p:cNvSpPr txBox="1">
            <a:spLocks noChangeArrowheads="1"/>
          </p:cNvSpPr>
          <p:nvPr/>
        </p:nvSpPr>
        <p:spPr bwMode="auto">
          <a:xfrm>
            <a:off x="34925" y="4343400"/>
            <a:ext cx="91106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 rIns="90000">
            <a:spAutoFit/>
          </a:bodyPr>
          <a:lstStyle/>
          <a:p>
            <a:pPr defTabSz="2822575">
              <a:spcBef>
                <a:spcPct val="50000"/>
              </a:spcBef>
            </a:pPr>
            <a:r>
              <a:rPr lang="en-US" sz="2800" i="1"/>
              <a:t>Network Model: </a:t>
            </a:r>
            <a:r>
              <a:rPr lang="en-US" sz="2800"/>
              <a:t>A mechanism for defining and managing the connectivity information of spatial features, objects and their relationships.</a:t>
            </a:r>
          </a:p>
        </p:txBody>
      </p:sp>
      <p:sp>
        <p:nvSpPr>
          <p:cNvPr id="2666" name="Text Box 30"/>
          <p:cNvSpPr txBox="1">
            <a:spLocks noChangeArrowheads="1"/>
          </p:cNvSpPr>
          <p:nvPr/>
        </p:nvSpPr>
        <p:spPr bwMode="auto">
          <a:xfrm>
            <a:off x="3995738" y="6005513"/>
            <a:ext cx="46815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822575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800"/>
              <a:t>Uses an associated </a:t>
            </a:r>
            <a:r>
              <a:rPr lang="en-US" sz="2800" i="1"/>
              <a:t>logical</a:t>
            </a:r>
            <a:r>
              <a:rPr lang="en-US" sz="2800"/>
              <a:t> </a:t>
            </a:r>
            <a:r>
              <a:rPr lang="en-US" sz="2800" i="1"/>
              <a:t>network</a:t>
            </a:r>
            <a:r>
              <a:rPr lang="en-US" sz="2800"/>
              <a:t> (graph) to store connectivity information.</a:t>
            </a:r>
          </a:p>
        </p:txBody>
      </p:sp>
      <p:sp>
        <p:nvSpPr>
          <p:cNvPr id="2667" name="Text Box 31"/>
          <p:cNvSpPr txBox="1">
            <a:spLocks noChangeArrowheads="1"/>
          </p:cNvSpPr>
          <p:nvPr/>
        </p:nvSpPr>
        <p:spPr bwMode="auto">
          <a:xfrm>
            <a:off x="36513" y="10110788"/>
            <a:ext cx="9110662" cy="1172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 rIns="90000">
            <a:spAutoFit/>
          </a:bodyPr>
          <a:lstStyle/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/>
              <a:t>There are three types of </a:t>
            </a:r>
          </a:p>
          <a:p>
            <a:pPr defTabSz="2822575"/>
            <a:r>
              <a:rPr lang="en-US" sz="2800" i="1"/>
              <a:t>logical elements </a:t>
            </a:r>
          </a:p>
          <a:p>
            <a:pPr defTabSz="2822575"/>
            <a:r>
              <a:rPr lang="en-US" sz="2800"/>
              <a:t>in this graph:</a:t>
            </a:r>
          </a:p>
          <a:p>
            <a:pPr marL="742950" lvl="1" indent="-285750" defTabSz="2822575">
              <a:buFontTx/>
              <a:buChar char="•"/>
            </a:pPr>
            <a:r>
              <a:rPr lang="en-US" sz="2800"/>
              <a:t>Junctions</a:t>
            </a:r>
          </a:p>
          <a:p>
            <a:pPr marL="742950" lvl="1" indent="-285750" defTabSz="2822575">
              <a:buFontTx/>
              <a:buChar char="•"/>
            </a:pPr>
            <a:r>
              <a:rPr lang="en-US" sz="2800"/>
              <a:t>Edges</a:t>
            </a:r>
          </a:p>
          <a:p>
            <a:pPr marL="742950" lvl="1" indent="-285750" defTabSz="2822575">
              <a:buFontTx/>
              <a:buChar char="•"/>
            </a:pPr>
            <a:r>
              <a:rPr lang="en-US" sz="2800"/>
              <a:t>Turns</a:t>
            </a: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800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GB" sz="2800" b="1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GB" sz="2800" b="1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GB" sz="2800" b="1">
              <a:latin typeface="Times New Roman" pitchFamily="18" charset="0"/>
            </a:endParaRPr>
          </a:p>
          <a:p>
            <a:pPr defTabSz="2822575">
              <a:lnSpc>
                <a:spcPct val="88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Problem:</a:t>
            </a:r>
            <a:r>
              <a:rPr lang="en-US" sz="2800"/>
              <a:t> As edits are made to the spatial features in a network dataset, the logical network becomes stale.</a:t>
            </a:r>
            <a:endParaRPr lang="en-GB" sz="2800" b="1">
              <a:latin typeface="Times New Roman" pitchFamily="18" charset="0"/>
            </a:endParaRPr>
          </a:p>
          <a:p>
            <a:pPr defTabSz="2822575"/>
            <a:endParaRPr lang="en-GB" sz="2800" b="1">
              <a:latin typeface="Times New Roman" pitchFamily="18" charset="0"/>
            </a:endParaRPr>
          </a:p>
        </p:txBody>
      </p:sp>
      <p:sp>
        <p:nvSpPr>
          <p:cNvPr id="2668" name="Text Box 198"/>
          <p:cNvSpPr txBox="1">
            <a:spLocks noChangeArrowheads="1"/>
          </p:cNvSpPr>
          <p:nvPr/>
        </p:nvSpPr>
        <p:spPr bwMode="auto">
          <a:xfrm>
            <a:off x="9109075" y="3702050"/>
            <a:ext cx="9145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 rIns="90000">
            <a:spAutoFit/>
          </a:bodyPr>
          <a:lstStyle/>
          <a:p>
            <a:pPr defTabSz="2822575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3 Re-establishing connectivity</a:t>
            </a:r>
          </a:p>
        </p:txBody>
      </p:sp>
      <p:sp>
        <p:nvSpPr>
          <p:cNvPr id="2669" name="Text Box 253"/>
          <p:cNvSpPr txBox="1">
            <a:spLocks noChangeArrowheads="1"/>
          </p:cNvSpPr>
          <p:nvPr/>
        </p:nvSpPr>
        <p:spPr bwMode="auto">
          <a:xfrm>
            <a:off x="9145588" y="4349750"/>
            <a:ext cx="918051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>
            <a:spAutoFit/>
          </a:bodyPr>
          <a:lstStyle/>
          <a:p>
            <a:pPr defTabSz="2822575"/>
            <a:r>
              <a:rPr lang="en-US" sz="2800" b="1"/>
              <a:t>Re-Building</a:t>
            </a:r>
            <a:r>
              <a:rPr lang="en-US" sz="2800"/>
              <a:t> – the process of re-establishing  connectivity in the spatial regions where the logical network is stale. </a:t>
            </a:r>
          </a:p>
          <a:p>
            <a:pPr defTabSz="2822575">
              <a:buFontTx/>
              <a:buChar char="•"/>
            </a:pPr>
            <a:r>
              <a:rPr lang="en-US" sz="2800"/>
              <a:t> Use the </a:t>
            </a:r>
            <a:r>
              <a:rPr lang="en-US" sz="2800" i="1"/>
              <a:t>dirty area </a:t>
            </a:r>
            <a:r>
              <a:rPr lang="en-US" sz="2800"/>
              <a:t>management</a:t>
            </a:r>
            <a:r>
              <a:rPr lang="en-US" sz="2800" i="1"/>
              <a:t> </a:t>
            </a:r>
            <a:r>
              <a:rPr lang="en-US" sz="2800"/>
              <a:t>concept provided by topology.</a:t>
            </a:r>
          </a:p>
          <a:p>
            <a:pPr defTabSz="2822575">
              <a:buFontTx/>
              <a:buChar char="•"/>
            </a:pPr>
            <a:r>
              <a:rPr lang="en-US" sz="2800"/>
              <a:t> When a feature is modified a dirty area is created.</a:t>
            </a:r>
          </a:p>
        </p:txBody>
      </p:sp>
      <p:sp>
        <p:nvSpPr>
          <p:cNvPr id="2670" name="Text Box 258"/>
          <p:cNvSpPr txBox="1">
            <a:spLocks noChangeArrowheads="1"/>
          </p:cNvSpPr>
          <p:nvPr/>
        </p:nvSpPr>
        <p:spPr bwMode="auto">
          <a:xfrm>
            <a:off x="15441613" y="13227050"/>
            <a:ext cx="284797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>
            <a:spAutoFit/>
          </a:bodyPr>
          <a:lstStyle/>
          <a:p>
            <a:pPr defTabSz="2822575"/>
            <a:r>
              <a:rPr lang="en-US" sz="2800"/>
              <a:t>In the general case,  the rebuilding region is only part of the dirty region  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2671" name="Text Box 410"/>
          <p:cNvSpPr txBox="1">
            <a:spLocks noChangeArrowheads="1"/>
          </p:cNvSpPr>
          <p:nvPr/>
        </p:nvSpPr>
        <p:spPr bwMode="auto">
          <a:xfrm>
            <a:off x="18254663" y="3702050"/>
            <a:ext cx="9145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 rIns="90000">
            <a:spAutoFit/>
          </a:bodyPr>
          <a:lstStyle/>
          <a:p>
            <a:pPr defTabSz="2822575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5 Network Model Versioning</a:t>
            </a:r>
          </a:p>
        </p:txBody>
      </p:sp>
      <p:sp>
        <p:nvSpPr>
          <p:cNvPr id="2672" name="Text Box 411"/>
          <p:cNvSpPr txBox="1">
            <a:spLocks noChangeArrowheads="1"/>
          </p:cNvSpPr>
          <p:nvPr/>
        </p:nvSpPr>
        <p:spPr bwMode="auto">
          <a:xfrm>
            <a:off x="18254663" y="4349750"/>
            <a:ext cx="91805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>
            <a:spAutoFit/>
          </a:bodyPr>
          <a:lstStyle/>
          <a:p>
            <a:pPr defTabSz="2822575"/>
            <a:r>
              <a:rPr lang="en-US" sz="2800" b="1"/>
              <a:t>The approach: </a:t>
            </a:r>
            <a:r>
              <a:rPr lang="en-US" sz="2800"/>
              <a:t>Detect conflicts between multiple versions and create dirty areas during the reconciliation process.</a:t>
            </a:r>
          </a:p>
          <a:p>
            <a:pPr defTabSz="2822575"/>
            <a:r>
              <a:rPr lang="en-US" sz="2800"/>
              <a:t>This process is governed by 4 rules:</a:t>
            </a:r>
          </a:p>
        </p:txBody>
      </p:sp>
      <p:sp>
        <p:nvSpPr>
          <p:cNvPr id="2673" name="Text Box 431"/>
          <p:cNvSpPr txBox="1">
            <a:spLocks noChangeArrowheads="1"/>
          </p:cNvSpPr>
          <p:nvPr/>
        </p:nvSpPr>
        <p:spPr bwMode="auto">
          <a:xfrm>
            <a:off x="18253075" y="15438438"/>
            <a:ext cx="9145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 rIns="90000">
            <a:spAutoFit/>
          </a:bodyPr>
          <a:lstStyle/>
          <a:p>
            <a:pPr defTabSz="2822575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6 Implementation</a:t>
            </a:r>
          </a:p>
        </p:txBody>
      </p:sp>
      <p:pic>
        <p:nvPicPr>
          <p:cNvPr id="2674" name="Picture 4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588" y="6078538"/>
            <a:ext cx="3270250" cy="398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5" name="Picture 4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7816850"/>
            <a:ext cx="2520950" cy="2043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676" name="Picture 44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38675" y="10829925"/>
            <a:ext cx="35337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7" name="Picture 44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3738" y="13011150"/>
            <a:ext cx="5905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8" name="Picture 4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78775" y="14016038"/>
            <a:ext cx="266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79" name="Text Box 450"/>
          <p:cNvSpPr txBox="1">
            <a:spLocks noChangeArrowheads="1"/>
          </p:cNvSpPr>
          <p:nvPr/>
        </p:nvSpPr>
        <p:spPr bwMode="auto">
          <a:xfrm>
            <a:off x="34925" y="13998575"/>
            <a:ext cx="91455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 rIns="90000">
            <a:spAutoFit/>
          </a:bodyPr>
          <a:lstStyle/>
          <a:p>
            <a:pPr defTabSz="2822575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2 Mapping between spatial features and logical elements</a:t>
            </a:r>
          </a:p>
        </p:txBody>
      </p:sp>
      <p:grpSp>
        <p:nvGrpSpPr>
          <p:cNvPr id="2680" name="Group 453"/>
          <p:cNvGrpSpPr>
            <a:grpSpLocks/>
          </p:cNvGrpSpPr>
          <p:nvPr/>
        </p:nvGrpSpPr>
        <p:grpSpPr bwMode="auto">
          <a:xfrm>
            <a:off x="641350" y="15255875"/>
            <a:ext cx="7747000" cy="4648200"/>
            <a:chOff x="473" y="1137"/>
            <a:chExt cx="4880" cy="2928"/>
          </a:xfrm>
        </p:grpSpPr>
        <p:sp>
          <p:nvSpPr>
            <p:cNvPr id="2917" name="AutoShape 454"/>
            <p:cNvSpPr>
              <a:spLocks noChangeAspect="1" noChangeArrowheads="1" noTextEdit="1"/>
            </p:cNvSpPr>
            <p:nvPr/>
          </p:nvSpPr>
          <p:spPr bwMode="auto">
            <a:xfrm>
              <a:off x="473" y="1137"/>
              <a:ext cx="4880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8" name="Rectangle 455"/>
            <p:cNvSpPr>
              <a:spLocks noChangeArrowheads="1"/>
            </p:cNvSpPr>
            <p:nvPr/>
          </p:nvSpPr>
          <p:spPr bwMode="auto">
            <a:xfrm>
              <a:off x="4007" y="1259"/>
              <a:ext cx="1219" cy="2321"/>
            </a:xfrm>
            <a:prstGeom prst="rect">
              <a:avLst/>
            </a:prstGeom>
            <a:solidFill>
              <a:srgbClr val="FFFFFF"/>
            </a:solidFill>
            <a:ln w="87313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9" name="Rectangle 456"/>
            <p:cNvSpPr>
              <a:spLocks noChangeArrowheads="1"/>
            </p:cNvSpPr>
            <p:nvPr/>
          </p:nvSpPr>
          <p:spPr bwMode="auto">
            <a:xfrm>
              <a:off x="2057" y="1259"/>
              <a:ext cx="1707" cy="2321"/>
            </a:xfrm>
            <a:prstGeom prst="rect">
              <a:avLst/>
            </a:prstGeom>
            <a:solidFill>
              <a:srgbClr val="FFFFFF"/>
            </a:solidFill>
            <a:ln w="87313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0" name="Rectangle 457"/>
            <p:cNvSpPr>
              <a:spLocks noChangeArrowheads="1"/>
            </p:cNvSpPr>
            <p:nvPr/>
          </p:nvSpPr>
          <p:spPr bwMode="auto">
            <a:xfrm>
              <a:off x="595" y="1259"/>
              <a:ext cx="1219" cy="2321"/>
            </a:xfrm>
            <a:prstGeom prst="rect">
              <a:avLst/>
            </a:prstGeom>
            <a:solidFill>
              <a:srgbClr val="FFFFFF"/>
            </a:solidFill>
            <a:ln w="87313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1" name="Rectangle 458"/>
            <p:cNvSpPr>
              <a:spLocks noChangeArrowheads="1"/>
            </p:cNvSpPr>
            <p:nvPr/>
          </p:nvSpPr>
          <p:spPr bwMode="auto">
            <a:xfrm>
              <a:off x="839" y="1503"/>
              <a:ext cx="731" cy="36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2" name="Rectangle 459"/>
            <p:cNvSpPr>
              <a:spLocks noChangeArrowheads="1"/>
            </p:cNvSpPr>
            <p:nvPr/>
          </p:nvSpPr>
          <p:spPr bwMode="auto">
            <a:xfrm>
              <a:off x="1100" y="1526"/>
              <a:ext cx="21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line</a:t>
              </a:r>
              <a:endParaRPr lang="en-US" sz="1800"/>
            </a:p>
          </p:txBody>
        </p:sp>
        <p:sp>
          <p:nvSpPr>
            <p:cNvPr id="2923" name="Rectangle 460"/>
            <p:cNvSpPr>
              <a:spLocks noChangeArrowheads="1"/>
            </p:cNvSpPr>
            <p:nvPr/>
          </p:nvSpPr>
          <p:spPr bwMode="auto">
            <a:xfrm>
              <a:off x="993" y="1689"/>
              <a:ext cx="42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feature</a:t>
              </a:r>
              <a:endParaRPr lang="en-US" sz="1800"/>
            </a:p>
          </p:txBody>
        </p:sp>
        <p:sp>
          <p:nvSpPr>
            <p:cNvPr id="2924" name="Rectangle 461"/>
            <p:cNvSpPr>
              <a:spLocks noChangeArrowheads="1"/>
            </p:cNvSpPr>
            <p:nvPr/>
          </p:nvSpPr>
          <p:spPr bwMode="auto">
            <a:xfrm>
              <a:off x="839" y="2969"/>
              <a:ext cx="731" cy="366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5" name="Rectangle 462"/>
            <p:cNvSpPr>
              <a:spLocks noChangeArrowheads="1"/>
            </p:cNvSpPr>
            <p:nvPr/>
          </p:nvSpPr>
          <p:spPr bwMode="auto">
            <a:xfrm>
              <a:off x="1058" y="2991"/>
              <a:ext cx="29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point</a:t>
              </a:r>
              <a:endParaRPr lang="en-US" sz="1800"/>
            </a:p>
          </p:txBody>
        </p:sp>
        <p:sp>
          <p:nvSpPr>
            <p:cNvPr id="2926" name="Rectangle 463"/>
            <p:cNvSpPr>
              <a:spLocks noChangeArrowheads="1"/>
            </p:cNvSpPr>
            <p:nvPr/>
          </p:nvSpPr>
          <p:spPr bwMode="auto">
            <a:xfrm>
              <a:off x="993" y="3154"/>
              <a:ext cx="42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feature</a:t>
              </a:r>
              <a:endParaRPr lang="en-US" sz="1800"/>
            </a:p>
          </p:txBody>
        </p:sp>
        <p:sp>
          <p:nvSpPr>
            <p:cNvPr id="2927" name="Rectangle 464"/>
            <p:cNvSpPr>
              <a:spLocks noChangeArrowheads="1"/>
            </p:cNvSpPr>
            <p:nvPr/>
          </p:nvSpPr>
          <p:spPr bwMode="auto">
            <a:xfrm>
              <a:off x="2789" y="1503"/>
              <a:ext cx="731" cy="36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8" name="Rectangle 465"/>
            <p:cNvSpPr>
              <a:spLocks noChangeArrowheads="1"/>
            </p:cNvSpPr>
            <p:nvPr/>
          </p:nvSpPr>
          <p:spPr bwMode="auto">
            <a:xfrm>
              <a:off x="3005" y="1526"/>
              <a:ext cx="30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edge</a:t>
              </a:r>
              <a:endParaRPr lang="en-US" sz="1800"/>
            </a:p>
          </p:txBody>
        </p:sp>
        <p:sp>
          <p:nvSpPr>
            <p:cNvPr id="2929" name="Rectangle 466"/>
            <p:cNvSpPr>
              <a:spLocks noChangeArrowheads="1"/>
            </p:cNvSpPr>
            <p:nvPr/>
          </p:nvSpPr>
          <p:spPr bwMode="auto">
            <a:xfrm>
              <a:off x="2914" y="1689"/>
              <a:ext cx="48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element</a:t>
              </a:r>
              <a:endParaRPr lang="en-US" sz="1800"/>
            </a:p>
          </p:txBody>
        </p:sp>
        <p:sp>
          <p:nvSpPr>
            <p:cNvPr id="2930" name="Rectangle 467"/>
            <p:cNvSpPr>
              <a:spLocks noChangeArrowheads="1"/>
            </p:cNvSpPr>
            <p:nvPr/>
          </p:nvSpPr>
          <p:spPr bwMode="auto">
            <a:xfrm>
              <a:off x="2789" y="2969"/>
              <a:ext cx="731" cy="366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31" name="Rectangle 468"/>
            <p:cNvSpPr>
              <a:spLocks noChangeArrowheads="1"/>
            </p:cNvSpPr>
            <p:nvPr/>
          </p:nvSpPr>
          <p:spPr bwMode="auto">
            <a:xfrm>
              <a:off x="2922" y="2991"/>
              <a:ext cx="47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junction</a:t>
              </a:r>
              <a:endParaRPr lang="en-US" sz="1800"/>
            </a:p>
          </p:txBody>
        </p:sp>
        <p:sp>
          <p:nvSpPr>
            <p:cNvPr id="2932" name="Rectangle 469"/>
            <p:cNvSpPr>
              <a:spLocks noChangeArrowheads="1"/>
            </p:cNvSpPr>
            <p:nvPr/>
          </p:nvSpPr>
          <p:spPr bwMode="auto">
            <a:xfrm>
              <a:off x="2914" y="3154"/>
              <a:ext cx="48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element</a:t>
              </a:r>
              <a:endParaRPr lang="en-US" sz="1800"/>
            </a:p>
          </p:txBody>
        </p:sp>
        <p:sp>
          <p:nvSpPr>
            <p:cNvPr id="2933" name="Rectangle 470"/>
            <p:cNvSpPr>
              <a:spLocks noChangeArrowheads="1"/>
            </p:cNvSpPr>
            <p:nvPr/>
          </p:nvSpPr>
          <p:spPr bwMode="auto">
            <a:xfrm>
              <a:off x="4251" y="1503"/>
              <a:ext cx="731" cy="36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34" name="Rectangle 471"/>
            <p:cNvSpPr>
              <a:spLocks noChangeArrowheads="1"/>
            </p:cNvSpPr>
            <p:nvPr/>
          </p:nvSpPr>
          <p:spPr bwMode="auto">
            <a:xfrm>
              <a:off x="4467" y="1526"/>
              <a:ext cx="30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edge</a:t>
              </a:r>
              <a:endParaRPr lang="en-US" sz="1800"/>
            </a:p>
          </p:txBody>
        </p:sp>
        <p:sp>
          <p:nvSpPr>
            <p:cNvPr id="2935" name="Rectangle 472"/>
            <p:cNvSpPr>
              <a:spLocks noChangeArrowheads="1"/>
            </p:cNvSpPr>
            <p:nvPr/>
          </p:nvSpPr>
          <p:spPr bwMode="auto">
            <a:xfrm>
              <a:off x="4436" y="1689"/>
              <a:ext cx="36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object</a:t>
              </a:r>
              <a:endParaRPr lang="en-US" sz="1800"/>
            </a:p>
          </p:txBody>
        </p:sp>
        <p:sp>
          <p:nvSpPr>
            <p:cNvPr id="2936" name="Rectangle 473"/>
            <p:cNvSpPr>
              <a:spLocks noChangeArrowheads="1"/>
            </p:cNvSpPr>
            <p:nvPr/>
          </p:nvSpPr>
          <p:spPr bwMode="auto">
            <a:xfrm>
              <a:off x="4251" y="2969"/>
              <a:ext cx="731" cy="366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37" name="Rectangle 474"/>
            <p:cNvSpPr>
              <a:spLocks noChangeArrowheads="1"/>
            </p:cNvSpPr>
            <p:nvPr/>
          </p:nvSpPr>
          <p:spPr bwMode="auto">
            <a:xfrm>
              <a:off x="4384" y="2991"/>
              <a:ext cx="47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junction</a:t>
              </a:r>
              <a:endParaRPr lang="en-US" sz="1800"/>
            </a:p>
          </p:txBody>
        </p:sp>
        <p:sp>
          <p:nvSpPr>
            <p:cNvPr id="2938" name="Rectangle 475"/>
            <p:cNvSpPr>
              <a:spLocks noChangeArrowheads="1"/>
            </p:cNvSpPr>
            <p:nvPr/>
          </p:nvSpPr>
          <p:spPr bwMode="auto">
            <a:xfrm>
              <a:off x="4436" y="3154"/>
              <a:ext cx="364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object</a:t>
              </a:r>
              <a:endParaRPr lang="en-US" sz="1800"/>
            </a:p>
          </p:txBody>
        </p:sp>
        <p:sp>
          <p:nvSpPr>
            <p:cNvPr id="2939" name="Line 476"/>
            <p:cNvSpPr>
              <a:spLocks noChangeShapeType="1"/>
            </p:cNvSpPr>
            <p:nvPr/>
          </p:nvSpPr>
          <p:spPr bwMode="auto">
            <a:xfrm>
              <a:off x="1570" y="1687"/>
              <a:ext cx="121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0" name="Line 477"/>
            <p:cNvSpPr>
              <a:spLocks noChangeShapeType="1"/>
            </p:cNvSpPr>
            <p:nvPr/>
          </p:nvSpPr>
          <p:spPr bwMode="auto">
            <a:xfrm>
              <a:off x="1570" y="3153"/>
              <a:ext cx="121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1" name="Line 478"/>
            <p:cNvSpPr>
              <a:spLocks noChangeShapeType="1"/>
            </p:cNvSpPr>
            <p:nvPr/>
          </p:nvSpPr>
          <p:spPr bwMode="auto">
            <a:xfrm>
              <a:off x="3520" y="1687"/>
              <a:ext cx="73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2" name="Line 479"/>
            <p:cNvSpPr>
              <a:spLocks noChangeShapeType="1"/>
            </p:cNvSpPr>
            <p:nvPr/>
          </p:nvSpPr>
          <p:spPr bwMode="auto">
            <a:xfrm>
              <a:off x="4617" y="1870"/>
              <a:ext cx="1" cy="10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3" name="Line 480"/>
            <p:cNvSpPr>
              <a:spLocks noChangeShapeType="1"/>
            </p:cNvSpPr>
            <p:nvPr/>
          </p:nvSpPr>
          <p:spPr bwMode="auto">
            <a:xfrm>
              <a:off x="3520" y="3153"/>
              <a:ext cx="73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4" name="Rectangle 481"/>
            <p:cNvSpPr>
              <a:spLocks noChangeArrowheads="1"/>
            </p:cNvSpPr>
            <p:nvPr/>
          </p:nvSpPr>
          <p:spPr bwMode="auto">
            <a:xfrm>
              <a:off x="839" y="2236"/>
              <a:ext cx="731" cy="36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5" name="Rectangle 482"/>
            <p:cNvSpPr>
              <a:spLocks noChangeArrowheads="1"/>
            </p:cNvSpPr>
            <p:nvPr/>
          </p:nvSpPr>
          <p:spPr bwMode="auto">
            <a:xfrm>
              <a:off x="1087" y="2259"/>
              <a:ext cx="23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turn</a:t>
              </a:r>
              <a:endParaRPr lang="en-US" sz="1800"/>
            </a:p>
          </p:txBody>
        </p:sp>
        <p:sp>
          <p:nvSpPr>
            <p:cNvPr id="2946" name="Rectangle 483"/>
            <p:cNvSpPr>
              <a:spLocks noChangeArrowheads="1"/>
            </p:cNvSpPr>
            <p:nvPr/>
          </p:nvSpPr>
          <p:spPr bwMode="auto">
            <a:xfrm>
              <a:off x="993" y="2421"/>
              <a:ext cx="42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feature</a:t>
              </a:r>
              <a:endParaRPr lang="en-US" sz="1800"/>
            </a:p>
          </p:txBody>
        </p:sp>
        <p:sp>
          <p:nvSpPr>
            <p:cNvPr id="2947" name="Rectangle 484"/>
            <p:cNvSpPr>
              <a:spLocks noChangeArrowheads="1"/>
            </p:cNvSpPr>
            <p:nvPr/>
          </p:nvSpPr>
          <p:spPr bwMode="auto">
            <a:xfrm>
              <a:off x="2301" y="2236"/>
              <a:ext cx="731" cy="367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8" name="Rectangle 485"/>
            <p:cNvSpPr>
              <a:spLocks noChangeArrowheads="1"/>
            </p:cNvSpPr>
            <p:nvPr/>
          </p:nvSpPr>
          <p:spPr bwMode="auto">
            <a:xfrm>
              <a:off x="2550" y="2259"/>
              <a:ext cx="23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turn</a:t>
              </a:r>
              <a:endParaRPr lang="en-US" sz="1800"/>
            </a:p>
          </p:txBody>
        </p:sp>
        <p:sp>
          <p:nvSpPr>
            <p:cNvPr id="2949" name="Rectangle 486"/>
            <p:cNvSpPr>
              <a:spLocks noChangeArrowheads="1"/>
            </p:cNvSpPr>
            <p:nvPr/>
          </p:nvSpPr>
          <p:spPr bwMode="auto">
            <a:xfrm>
              <a:off x="2426" y="2421"/>
              <a:ext cx="48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element</a:t>
              </a:r>
              <a:endParaRPr lang="en-US" sz="1800"/>
            </a:p>
          </p:txBody>
        </p:sp>
        <p:sp>
          <p:nvSpPr>
            <p:cNvPr id="2950" name="Line 487"/>
            <p:cNvSpPr>
              <a:spLocks noChangeShapeType="1"/>
            </p:cNvSpPr>
            <p:nvPr/>
          </p:nvSpPr>
          <p:spPr bwMode="auto">
            <a:xfrm>
              <a:off x="1570" y="2420"/>
              <a:ext cx="73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1" name="Line 488"/>
            <p:cNvSpPr>
              <a:spLocks noChangeShapeType="1"/>
            </p:cNvSpPr>
            <p:nvPr/>
          </p:nvSpPr>
          <p:spPr bwMode="auto">
            <a:xfrm flipH="1">
              <a:off x="2667" y="1870"/>
              <a:ext cx="365" cy="36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2" name="Line 489"/>
            <p:cNvSpPr>
              <a:spLocks noChangeShapeType="1"/>
            </p:cNvSpPr>
            <p:nvPr/>
          </p:nvSpPr>
          <p:spPr bwMode="auto">
            <a:xfrm>
              <a:off x="2667" y="2603"/>
              <a:ext cx="365" cy="36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3" name="Rectangle 490"/>
            <p:cNvSpPr>
              <a:spLocks noChangeArrowheads="1"/>
            </p:cNvSpPr>
            <p:nvPr/>
          </p:nvSpPr>
          <p:spPr bwMode="auto">
            <a:xfrm>
              <a:off x="2584" y="1560"/>
              <a:ext cx="1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1..*</a:t>
              </a:r>
              <a:endParaRPr lang="en-US" sz="1800"/>
            </a:p>
          </p:txBody>
        </p:sp>
        <p:sp>
          <p:nvSpPr>
            <p:cNvPr id="2954" name="Rectangle 491"/>
            <p:cNvSpPr>
              <a:spLocks noChangeArrowheads="1"/>
            </p:cNvSpPr>
            <p:nvPr/>
          </p:nvSpPr>
          <p:spPr bwMode="auto">
            <a:xfrm>
              <a:off x="1601" y="1560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2955" name="Rectangle 492"/>
            <p:cNvSpPr>
              <a:spLocks noChangeArrowheads="1"/>
            </p:cNvSpPr>
            <p:nvPr/>
          </p:nvSpPr>
          <p:spPr bwMode="auto">
            <a:xfrm>
              <a:off x="4160" y="1560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2956" name="Rectangle 493"/>
            <p:cNvSpPr>
              <a:spLocks noChangeArrowheads="1"/>
            </p:cNvSpPr>
            <p:nvPr/>
          </p:nvSpPr>
          <p:spPr bwMode="auto">
            <a:xfrm>
              <a:off x="3551" y="1560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2957" name="Rectangle 494"/>
            <p:cNvSpPr>
              <a:spLocks noChangeArrowheads="1"/>
            </p:cNvSpPr>
            <p:nvPr/>
          </p:nvSpPr>
          <p:spPr bwMode="auto">
            <a:xfrm>
              <a:off x="3551" y="302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2958" name="Rectangle 495"/>
            <p:cNvSpPr>
              <a:spLocks noChangeArrowheads="1"/>
            </p:cNvSpPr>
            <p:nvPr/>
          </p:nvSpPr>
          <p:spPr bwMode="auto">
            <a:xfrm>
              <a:off x="4160" y="302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2959" name="Rectangle 496"/>
            <p:cNvSpPr>
              <a:spLocks noChangeArrowheads="1"/>
            </p:cNvSpPr>
            <p:nvPr/>
          </p:nvSpPr>
          <p:spPr bwMode="auto">
            <a:xfrm>
              <a:off x="1601" y="2293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2960" name="Rectangle 497"/>
            <p:cNvSpPr>
              <a:spLocks noChangeArrowheads="1"/>
            </p:cNvSpPr>
            <p:nvPr/>
          </p:nvSpPr>
          <p:spPr bwMode="auto">
            <a:xfrm>
              <a:off x="2210" y="2293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2961" name="Rectangle 498"/>
            <p:cNvSpPr>
              <a:spLocks noChangeArrowheads="1"/>
            </p:cNvSpPr>
            <p:nvPr/>
          </p:nvSpPr>
          <p:spPr bwMode="auto">
            <a:xfrm>
              <a:off x="2698" y="3026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2962" name="Rectangle 499"/>
            <p:cNvSpPr>
              <a:spLocks noChangeArrowheads="1"/>
            </p:cNvSpPr>
            <p:nvPr/>
          </p:nvSpPr>
          <p:spPr bwMode="auto">
            <a:xfrm>
              <a:off x="1601" y="3026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0..1</a:t>
              </a:r>
              <a:endParaRPr lang="en-US" sz="1800"/>
            </a:p>
          </p:txBody>
        </p:sp>
        <p:sp>
          <p:nvSpPr>
            <p:cNvPr id="2963" name="Rectangle 500"/>
            <p:cNvSpPr>
              <a:spLocks noChangeArrowheads="1"/>
            </p:cNvSpPr>
            <p:nvPr/>
          </p:nvSpPr>
          <p:spPr bwMode="auto">
            <a:xfrm>
              <a:off x="2768" y="1866"/>
              <a:ext cx="1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2..*</a:t>
              </a:r>
              <a:endParaRPr lang="en-US" sz="1800"/>
            </a:p>
          </p:txBody>
        </p:sp>
        <p:sp>
          <p:nvSpPr>
            <p:cNvPr id="2964" name="Rectangle 501"/>
            <p:cNvSpPr>
              <a:spLocks noChangeArrowheads="1"/>
            </p:cNvSpPr>
            <p:nvPr/>
          </p:nvSpPr>
          <p:spPr bwMode="auto">
            <a:xfrm>
              <a:off x="2768" y="2843"/>
              <a:ext cx="1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1..*</a:t>
              </a:r>
              <a:endParaRPr lang="en-US" sz="1800"/>
            </a:p>
          </p:txBody>
        </p:sp>
        <p:sp>
          <p:nvSpPr>
            <p:cNvPr id="2965" name="Rectangle 502"/>
            <p:cNvSpPr>
              <a:spLocks noChangeArrowheads="1"/>
            </p:cNvSpPr>
            <p:nvPr/>
          </p:nvSpPr>
          <p:spPr bwMode="auto">
            <a:xfrm>
              <a:off x="2576" y="2111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2966" name="Rectangle 503"/>
            <p:cNvSpPr>
              <a:spLocks noChangeArrowheads="1"/>
            </p:cNvSpPr>
            <p:nvPr/>
          </p:nvSpPr>
          <p:spPr bwMode="auto">
            <a:xfrm>
              <a:off x="2576" y="2599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1</a:t>
              </a:r>
              <a:endParaRPr lang="en-US" sz="1800"/>
            </a:p>
          </p:txBody>
        </p:sp>
        <p:sp>
          <p:nvSpPr>
            <p:cNvPr id="2967" name="Rectangle 504"/>
            <p:cNvSpPr>
              <a:spLocks noChangeArrowheads="1"/>
            </p:cNvSpPr>
            <p:nvPr/>
          </p:nvSpPr>
          <p:spPr bwMode="auto">
            <a:xfrm>
              <a:off x="4412" y="1866"/>
              <a:ext cx="1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0..*</a:t>
              </a:r>
              <a:endParaRPr lang="en-US" sz="1800"/>
            </a:p>
          </p:txBody>
        </p:sp>
        <p:sp>
          <p:nvSpPr>
            <p:cNvPr id="2968" name="Rectangle 505"/>
            <p:cNvSpPr>
              <a:spLocks noChangeArrowheads="1"/>
            </p:cNvSpPr>
            <p:nvPr/>
          </p:nvSpPr>
          <p:spPr bwMode="auto">
            <a:xfrm>
              <a:off x="4526" y="2843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</a:t>
              </a:r>
              <a:endParaRPr lang="en-US" sz="1800"/>
            </a:p>
          </p:txBody>
        </p:sp>
        <p:sp>
          <p:nvSpPr>
            <p:cNvPr id="2969" name="Line 506"/>
            <p:cNvSpPr>
              <a:spLocks noChangeShapeType="1"/>
            </p:cNvSpPr>
            <p:nvPr/>
          </p:nvSpPr>
          <p:spPr bwMode="auto">
            <a:xfrm>
              <a:off x="3276" y="1870"/>
              <a:ext cx="1" cy="109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" name="Rectangle 507"/>
            <p:cNvSpPr>
              <a:spLocks noChangeArrowheads="1"/>
            </p:cNvSpPr>
            <p:nvPr/>
          </p:nvSpPr>
          <p:spPr bwMode="auto">
            <a:xfrm>
              <a:off x="3315" y="1866"/>
              <a:ext cx="1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0..*</a:t>
              </a:r>
              <a:endParaRPr lang="en-US" sz="1800"/>
            </a:p>
          </p:txBody>
        </p:sp>
        <p:sp>
          <p:nvSpPr>
            <p:cNvPr id="2971" name="Rectangle 508"/>
            <p:cNvSpPr>
              <a:spLocks noChangeArrowheads="1"/>
            </p:cNvSpPr>
            <p:nvPr/>
          </p:nvSpPr>
          <p:spPr bwMode="auto">
            <a:xfrm>
              <a:off x="3307" y="2843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2</a:t>
              </a:r>
              <a:endParaRPr lang="en-US" sz="1800"/>
            </a:p>
          </p:txBody>
        </p:sp>
        <p:sp>
          <p:nvSpPr>
            <p:cNvPr id="2972" name="Rectangle 509"/>
            <p:cNvSpPr>
              <a:spLocks noChangeArrowheads="1"/>
            </p:cNvSpPr>
            <p:nvPr/>
          </p:nvSpPr>
          <p:spPr bwMode="auto">
            <a:xfrm>
              <a:off x="795" y="3744"/>
              <a:ext cx="82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feature space</a:t>
              </a:r>
              <a:endParaRPr lang="en-US" sz="1800"/>
            </a:p>
          </p:txBody>
        </p:sp>
        <p:sp>
          <p:nvSpPr>
            <p:cNvPr id="2973" name="Rectangle 510"/>
            <p:cNvSpPr>
              <a:spLocks noChangeArrowheads="1"/>
            </p:cNvSpPr>
            <p:nvPr/>
          </p:nvSpPr>
          <p:spPr bwMode="auto">
            <a:xfrm>
              <a:off x="2267" y="3727"/>
              <a:ext cx="130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logical network space</a:t>
              </a:r>
              <a:endParaRPr lang="en-US" sz="1800"/>
            </a:p>
          </p:txBody>
        </p:sp>
        <p:sp>
          <p:nvSpPr>
            <p:cNvPr id="2974" name="Rectangle 511"/>
            <p:cNvSpPr>
              <a:spLocks noChangeArrowheads="1"/>
            </p:cNvSpPr>
            <p:nvPr/>
          </p:nvSpPr>
          <p:spPr bwMode="auto">
            <a:xfrm>
              <a:off x="4237" y="3744"/>
              <a:ext cx="45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</a:rPr>
                <a:t>storage</a:t>
              </a:r>
              <a:endParaRPr lang="en-US" sz="1800"/>
            </a:p>
          </p:txBody>
        </p:sp>
      </p:grpSp>
      <p:grpSp>
        <p:nvGrpSpPr>
          <p:cNvPr id="2681" name="Group 512"/>
          <p:cNvGrpSpPr>
            <a:grpSpLocks/>
          </p:cNvGrpSpPr>
          <p:nvPr/>
        </p:nvGrpSpPr>
        <p:grpSpPr bwMode="auto">
          <a:xfrm>
            <a:off x="10045700" y="6837363"/>
            <a:ext cx="6911975" cy="4929187"/>
            <a:chOff x="906" y="937"/>
            <a:chExt cx="3944" cy="2737"/>
          </a:xfrm>
        </p:grpSpPr>
        <p:sp>
          <p:nvSpPr>
            <p:cNvPr id="2822" name="Rectangle 513" descr="Light downward diagonal"/>
            <p:cNvSpPr>
              <a:spLocks noChangeArrowheads="1"/>
            </p:cNvSpPr>
            <p:nvPr/>
          </p:nvSpPr>
          <p:spPr bwMode="auto">
            <a:xfrm>
              <a:off x="1379" y="2356"/>
              <a:ext cx="200" cy="219"/>
            </a:xfrm>
            <a:prstGeom prst="rect">
              <a:avLst/>
            </a:prstGeom>
            <a:pattFill prst="ltDnDiag">
              <a:fgClr>
                <a:srgbClr val="0000FF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3" name="Line 514"/>
            <p:cNvSpPr>
              <a:spLocks noChangeShapeType="1"/>
            </p:cNvSpPr>
            <p:nvPr/>
          </p:nvSpPr>
          <p:spPr bwMode="auto">
            <a:xfrm>
              <a:off x="1483" y="2492"/>
              <a:ext cx="2" cy="575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4" name="Rectangle 515" descr="Light downward diagonal"/>
            <p:cNvSpPr>
              <a:spLocks noChangeArrowheads="1"/>
            </p:cNvSpPr>
            <p:nvPr/>
          </p:nvSpPr>
          <p:spPr bwMode="auto">
            <a:xfrm>
              <a:off x="1388" y="3002"/>
              <a:ext cx="803" cy="672"/>
            </a:xfrm>
            <a:prstGeom prst="rect">
              <a:avLst/>
            </a:prstGeom>
            <a:pattFill prst="ltDnDiag">
              <a:fgClr>
                <a:srgbClr val="0000FF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5" name="Line 516"/>
            <p:cNvSpPr>
              <a:spLocks noChangeShapeType="1"/>
            </p:cNvSpPr>
            <p:nvPr/>
          </p:nvSpPr>
          <p:spPr bwMode="auto">
            <a:xfrm>
              <a:off x="1483" y="3628"/>
              <a:ext cx="57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6" name="Line 517"/>
            <p:cNvSpPr>
              <a:spLocks noChangeShapeType="1"/>
            </p:cNvSpPr>
            <p:nvPr/>
          </p:nvSpPr>
          <p:spPr bwMode="auto">
            <a:xfrm>
              <a:off x="2059" y="3051"/>
              <a:ext cx="1" cy="5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7" name="Rectangle 518"/>
            <p:cNvSpPr>
              <a:spLocks noChangeArrowheads="1"/>
            </p:cNvSpPr>
            <p:nvPr/>
          </p:nvSpPr>
          <p:spPr bwMode="auto">
            <a:xfrm rot="5400000">
              <a:off x="2075" y="3291"/>
              <a:ext cx="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</a:rPr>
                <a:t>S3</a:t>
              </a:r>
              <a:endParaRPr lang="en-US" sz="1800"/>
            </a:p>
          </p:txBody>
        </p:sp>
        <p:grpSp>
          <p:nvGrpSpPr>
            <p:cNvPr id="2828" name="Group 519"/>
            <p:cNvGrpSpPr>
              <a:grpSpLocks/>
            </p:cNvGrpSpPr>
            <p:nvPr/>
          </p:nvGrpSpPr>
          <p:grpSpPr bwMode="auto">
            <a:xfrm>
              <a:off x="907" y="937"/>
              <a:ext cx="3943" cy="1271"/>
              <a:chOff x="907" y="1135"/>
              <a:chExt cx="3943" cy="1271"/>
            </a:xfrm>
          </p:grpSpPr>
          <p:sp>
            <p:nvSpPr>
              <p:cNvPr id="2873" name="Line 520"/>
              <p:cNvSpPr>
                <a:spLocks noChangeShapeType="1"/>
              </p:cNvSpPr>
              <p:nvPr/>
            </p:nvSpPr>
            <p:spPr bwMode="auto">
              <a:xfrm>
                <a:off x="907" y="1819"/>
                <a:ext cx="577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" name="Line 521"/>
              <p:cNvSpPr>
                <a:spLocks noChangeShapeType="1"/>
              </p:cNvSpPr>
              <p:nvPr/>
            </p:nvSpPr>
            <p:spPr bwMode="auto">
              <a:xfrm>
                <a:off x="1484" y="1819"/>
                <a:ext cx="576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" name="Rectangle 522"/>
              <p:cNvSpPr>
                <a:spLocks noChangeArrowheads="1"/>
              </p:cNvSpPr>
              <p:nvPr/>
            </p:nvSpPr>
            <p:spPr bwMode="auto">
              <a:xfrm>
                <a:off x="1729" y="1723"/>
                <a:ext cx="76" cy="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  <a:latin typeface="Times New Roman" pitchFamily="18" charset="0"/>
                  </a:rPr>
                  <a:t>S1</a:t>
                </a:r>
                <a:endParaRPr lang="en-US" sz="1800"/>
              </a:p>
            </p:txBody>
          </p:sp>
          <p:sp>
            <p:nvSpPr>
              <p:cNvPr id="2876" name="Line 523"/>
              <p:cNvSpPr>
                <a:spLocks noChangeShapeType="1"/>
              </p:cNvSpPr>
              <p:nvPr/>
            </p:nvSpPr>
            <p:spPr bwMode="auto">
              <a:xfrm>
                <a:off x="2060" y="1819"/>
                <a:ext cx="576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" name="Freeform 524"/>
              <p:cNvSpPr>
                <a:spLocks/>
              </p:cNvSpPr>
              <p:nvPr/>
            </p:nvSpPr>
            <p:spPr bwMode="auto">
              <a:xfrm>
                <a:off x="2024" y="1782"/>
                <a:ext cx="72" cy="72"/>
              </a:xfrm>
              <a:custGeom>
                <a:avLst/>
                <a:gdLst>
                  <a:gd name="T0" fmla="*/ 144 w 144"/>
                  <a:gd name="T1" fmla="*/ 73 h 144"/>
                  <a:gd name="T2" fmla="*/ 140 w 144"/>
                  <a:gd name="T3" fmla="*/ 50 h 144"/>
                  <a:gd name="T4" fmla="*/ 131 w 144"/>
                  <a:gd name="T5" fmla="*/ 28 h 144"/>
                  <a:gd name="T6" fmla="*/ 113 w 144"/>
                  <a:gd name="T7" fmla="*/ 13 h 144"/>
                  <a:gd name="T8" fmla="*/ 94 w 144"/>
                  <a:gd name="T9" fmla="*/ 4 h 144"/>
                  <a:gd name="T10" fmla="*/ 71 w 144"/>
                  <a:gd name="T11" fmla="*/ 0 h 144"/>
                  <a:gd name="T12" fmla="*/ 50 w 144"/>
                  <a:gd name="T13" fmla="*/ 4 h 144"/>
                  <a:gd name="T14" fmla="*/ 29 w 144"/>
                  <a:gd name="T15" fmla="*/ 13 h 144"/>
                  <a:gd name="T16" fmla="*/ 14 w 144"/>
                  <a:gd name="T17" fmla="*/ 28 h 144"/>
                  <a:gd name="T18" fmla="*/ 4 w 144"/>
                  <a:gd name="T19" fmla="*/ 50 h 144"/>
                  <a:gd name="T20" fmla="*/ 0 w 144"/>
                  <a:gd name="T21" fmla="*/ 73 h 144"/>
                  <a:gd name="T22" fmla="*/ 4 w 144"/>
                  <a:gd name="T23" fmla="*/ 94 h 144"/>
                  <a:gd name="T24" fmla="*/ 14 w 144"/>
                  <a:gd name="T25" fmla="*/ 115 h 144"/>
                  <a:gd name="T26" fmla="*/ 29 w 144"/>
                  <a:gd name="T27" fmla="*/ 130 h 144"/>
                  <a:gd name="T28" fmla="*/ 50 w 144"/>
                  <a:gd name="T29" fmla="*/ 140 h 144"/>
                  <a:gd name="T30" fmla="*/ 71 w 144"/>
                  <a:gd name="T31" fmla="*/ 144 h 144"/>
                  <a:gd name="T32" fmla="*/ 94 w 144"/>
                  <a:gd name="T33" fmla="*/ 140 h 144"/>
                  <a:gd name="T34" fmla="*/ 113 w 144"/>
                  <a:gd name="T35" fmla="*/ 130 h 144"/>
                  <a:gd name="T36" fmla="*/ 131 w 144"/>
                  <a:gd name="T37" fmla="*/ 115 h 144"/>
                  <a:gd name="T38" fmla="*/ 140 w 144"/>
                  <a:gd name="T39" fmla="*/ 94 h 144"/>
                  <a:gd name="T40" fmla="*/ 144 w 144"/>
                  <a:gd name="T41" fmla="*/ 73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44"/>
                  <a:gd name="T64" fmla="*/ 0 h 144"/>
                  <a:gd name="T65" fmla="*/ 144 w 144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44" h="144">
                    <a:moveTo>
                      <a:pt x="144" y="73"/>
                    </a:moveTo>
                    <a:lnTo>
                      <a:pt x="140" y="50"/>
                    </a:lnTo>
                    <a:lnTo>
                      <a:pt x="131" y="28"/>
                    </a:lnTo>
                    <a:lnTo>
                      <a:pt x="113" y="13"/>
                    </a:lnTo>
                    <a:lnTo>
                      <a:pt x="94" y="4"/>
                    </a:lnTo>
                    <a:lnTo>
                      <a:pt x="71" y="0"/>
                    </a:lnTo>
                    <a:lnTo>
                      <a:pt x="50" y="4"/>
                    </a:lnTo>
                    <a:lnTo>
                      <a:pt x="29" y="13"/>
                    </a:lnTo>
                    <a:lnTo>
                      <a:pt x="14" y="28"/>
                    </a:lnTo>
                    <a:lnTo>
                      <a:pt x="4" y="50"/>
                    </a:lnTo>
                    <a:lnTo>
                      <a:pt x="0" y="73"/>
                    </a:lnTo>
                    <a:lnTo>
                      <a:pt x="4" y="94"/>
                    </a:lnTo>
                    <a:lnTo>
                      <a:pt x="14" y="115"/>
                    </a:lnTo>
                    <a:lnTo>
                      <a:pt x="29" y="130"/>
                    </a:lnTo>
                    <a:lnTo>
                      <a:pt x="50" y="140"/>
                    </a:lnTo>
                    <a:lnTo>
                      <a:pt x="71" y="144"/>
                    </a:lnTo>
                    <a:lnTo>
                      <a:pt x="94" y="140"/>
                    </a:lnTo>
                    <a:lnTo>
                      <a:pt x="113" y="130"/>
                    </a:lnTo>
                    <a:lnTo>
                      <a:pt x="131" y="115"/>
                    </a:lnTo>
                    <a:lnTo>
                      <a:pt x="140" y="94"/>
                    </a:lnTo>
                    <a:lnTo>
                      <a:pt x="144" y="73"/>
                    </a:lnTo>
                    <a:close/>
                  </a:path>
                </a:pathLst>
              </a:custGeom>
              <a:solidFill>
                <a:srgbClr val="FFFFFF"/>
              </a:solidFill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" name="Line 525"/>
              <p:cNvSpPr>
                <a:spLocks noChangeShapeType="1"/>
              </p:cNvSpPr>
              <p:nvPr/>
            </p:nvSpPr>
            <p:spPr bwMode="auto">
              <a:xfrm>
                <a:off x="1484" y="1242"/>
                <a:ext cx="2" cy="57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9" name="Rectangle 526"/>
              <p:cNvSpPr>
                <a:spLocks noChangeArrowheads="1"/>
              </p:cNvSpPr>
              <p:nvPr/>
            </p:nvSpPr>
            <p:spPr bwMode="auto">
              <a:xfrm rot="5340000">
                <a:off x="1514" y="1480"/>
                <a:ext cx="62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  <a:latin typeface="Times New Roman" pitchFamily="18" charset="0"/>
                  </a:rPr>
                  <a:t>I1</a:t>
                </a:r>
                <a:endParaRPr lang="en-US" sz="1800"/>
              </a:p>
            </p:txBody>
          </p:sp>
          <p:sp>
            <p:nvSpPr>
              <p:cNvPr id="2880" name="Line 527"/>
              <p:cNvSpPr>
                <a:spLocks noChangeShapeType="1"/>
              </p:cNvSpPr>
              <p:nvPr/>
            </p:nvSpPr>
            <p:spPr bwMode="auto">
              <a:xfrm>
                <a:off x="1484" y="1819"/>
                <a:ext cx="1" cy="576"/>
              </a:xfrm>
              <a:prstGeom prst="line">
                <a:avLst/>
              </a:prstGeom>
              <a:noFill/>
              <a:ln w="26988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" name="Rectangle 528"/>
              <p:cNvSpPr>
                <a:spLocks noChangeArrowheads="1"/>
              </p:cNvSpPr>
              <p:nvPr/>
            </p:nvSpPr>
            <p:spPr bwMode="auto">
              <a:xfrm rot="5400000">
                <a:off x="1505" y="2060"/>
                <a:ext cx="63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  <a:latin typeface="Times New Roman" pitchFamily="18" charset="0"/>
                  </a:rPr>
                  <a:t>I2</a:t>
                </a:r>
                <a:endParaRPr lang="en-US" sz="1800"/>
              </a:p>
            </p:txBody>
          </p:sp>
          <p:sp>
            <p:nvSpPr>
              <p:cNvPr id="2882" name="Line 529"/>
              <p:cNvSpPr>
                <a:spLocks noChangeShapeType="1"/>
              </p:cNvSpPr>
              <p:nvPr/>
            </p:nvSpPr>
            <p:spPr bwMode="auto">
              <a:xfrm>
                <a:off x="2636" y="1242"/>
                <a:ext cx="1" cy="577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3" name="Rectangle 530"/>
              <p:cNvSpPr>
                <a:spLocks noChangeArrowheads="1"/>
              </p:cNvSpPr>
              <p:nvPr/>
            </p:nvSpPr>
            <p:spPr bwMode="auto">
              <a:xfrm rot="5400000">
                <a:off x="2652" y="1481"/>
                <a:ext cx="74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  <a:latin typeface="Times New Roman" pitchFamily="18" charset="0"/>
                  </a:rPr>
                  <a:t>S2</a:t>
                </a:r>
                <a:endParaRPr lang="en-US" sz="1800"/>
              </a:p>
            </p:txBody>
          </p:sp>
          <p:sp>
            <p:nvSpPr>
              <p:cNvPr id="2884" name="Rectangle 531"/>
              <p:cNvSpPr>
                <a:spLocks noChangeArrowheads="1"/>
              </p:cNvSpPr>
              <p:nvPr/>
            </p:nvSpPr>
            <p:spPr bwMode="auto">
              <a:xfrm>
                <a:off x="2056" y="1690"/>
                <a:ext cx="80" cy="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>
                    <a:solidFill>
                      <a:srgbClr val="000000"/>
                    </a:solidFill>
                    <a:latin typeface="Times New Roman" pitchFamily="18" charset="0"/>
                  </a:rPr>
                  <a:t>P1</a:t>
                </a:r>
                <a:endParaRPr lang="en-US" sz="1800"/>
              </a:p>
            </p:txBody>
          </p:sp>
          <p:sp>
            <p:nvSpPr>
              <p:cNvPr id="2885" name="Line 532"/>
              <p:cNvSpPr>
                <a:spLocks noChangeShapeType="1"/>
              </p:cNvSpPr>
              <p:nvPr/>
            </p:nvSpPr>
            <p:spPr bwMode="auto">
              <a:xfrm>
                <a:off x="3114" y="1814"/>
                <a:ext cx="505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6" name="Freeform 533"/>
              <p:cNvSpPr>
                <a:spLocks/>
              </p:cNvSpPr>
              <p:nvPr/>
            </p:nvSpPr>
            <p:spPr bwMode="auto">
              <a:xfrm>
                <a:off x="3098" y="1797"/>
                <a:ext cx="33" cy="33"/>
              </a:xfrm>
              <a:custGeom>
                <a:avLst/>
                <a:gdLst>
                  <a:gd name="T0" fmla="*/ 66 w 66"/>
                  <a:gd name="T1" fmla="*/ 32 h 65"/>
                  <a:gd name="T2" fmla="*/ 66 w 66"/>
                  <a:gd name="T3" fmla="*/ 28 h 65"/>
                  <a:gd name="T4" fmla="*/ 66 w 66"/>
                  <a:gd name="T5" fmla="*/ 25 h 65"/>
                  <a:gd name="T6" fmla="*/ 64 w 66"/>
                  <a:gd name="T7" fmla="*/ 21 h 65"/>
                  <a:gd name="T8" fmla="*/ 62 w 66"/>
                  <a:gd name="T9" fmla="*/ 17 h 65"/>
                  <a:gd name="T10" fmla="*/ 62 w 66"/>
                  <a:gd name="T11" fmla="*/ 15 h 65"/>
                  <a:gd name="T12" fmla="*/ 58 w 66"/>
                  <a:gd name="T13" fmla="*/ 11 h 65"/>
                  <a:gd name="T14" fmla="*/ 56 w 66"/>
                  <a:gd name="T15" fmla="*/ 9 h 65"/>
                  <a:gd name="T16" fmla="*/ 54 w 66"/>
                  <a:gd name="T17" fmla="*/ 5 h 65"/>
                  <a:gd name="T18" fmla="*/ 50 w 66"/>
                  <a:gd name="T19" fmla="*/ 4 h 65"/>
                  <a:gd name="T20" fmla="*/ 46 w 66"/>
                  <a:gd name="T21" fmla="*/ 2 h 65"/>
                  <a:gd name="T22" fmla="*/ 44 w 66"/>
                  <a:gd name="T23" fmla="*/ 2 h 65"/>
                  <a:gd name="T24" fmla="*/ 41 w 66"/>
                  <a:gd name="T25" fmla="*/ 0 h 65"/>
                  <a:gd name="T26" fmla="*/ 37 w 66"/>
                  <a:gd name="T27" fmla="*/ 0 h 65"/>
                  <a:gd name="T28" fmla="*/ 33 w 66"/>
                  <a:gd name="T29" fmla="*/ 0 h 65"/>
                  <a:gd name="T30" fmla="*/ 29 w 66"/>
                  <a:gd name="T31" fmla="*/ 0 h 65"/>
                  <a:gd name="T32" fmla="*/ 25 w 66"/>
                  <a:gd name="T33" fmla="*/ 0 h 65"/>
                  <a:gd name="T34" fmla="*/ 21 w 66"/>
                  <a:gd name="T35" fmla="*/ 2 h 65"/>
                  <a:gd name="T36" fmla="*/ 18 w 66"/>
                  <a:gd name="T37" fmla="*/ 2 h 65"/>
                  <a:gd name="T38" fmla="*/ 16 w 66"/>
                  <a:gd name="T39" fmla="*/ 4 h 65"/>
                  <a:gd name="T40" fmla="*/ 12 w 66"/>
                  <a:gd name="T41" fmla="*/ 5 h 65"/>
                  <a:gd name="T42" fmla="*/ 10 w 66"/>
                  <a:gd name="T43" fmla="*/ 9 h 65"/>
                  <a:gd name="T44" fmla="*/ 6 w 66"/>
                  <a:gd name="T45" fmla="*/ 11 h 65"/>
                  <a:gd name="T46" fmla="*/ 4 w 66"/>
                  <a:gd name="T47" fmla="*/ 15 h 65"/>
                  <a:gd name="T48" fmla="*/ 2 w 66"/>
                  <a:gd name="T49" fmla="*/ 17 h 65"/>
                  <a:gd name="T50" fmla="*/ 2 w 66"/>
                  <a:gd name="T51" fmla="*/ 21 h 65"/>
                  <a:gd name="T52" fmla="*/ 0 w 66"/>
                  <a:gd name="T53" fmla="*/ 25 h 65"/>
                  <a:gd name="T54" fmla="*/ 0 w 66"/>
                  <a:gd name="T55" fmla="*/ 28 h 65"/>
                  <a:gd name="T56" fmla="*/ 0 w 66"/>
                  <a:gd name="T57" fmla="*/ 32 h 65"/>
                  <a:gd name="T58" fmla="*/ 0 w 66"/>
                  <a:gd name="T59" fmla="*/ 36 h 65"/>
                  <a:gd name="T60" fmla="*/ 0 w 66"/>
                  <a:gd name="T61" fmla="*/ 40 h 65"/>
                  <a:gd name="T62" fmla="*/ 2 w 66"/>
                  <a:gd name="T63" fmla="*/ 44 h 65"/>
                  <a:gd name="T64" fmla="*/ 2 w 66"/>
                  <a:gd name="T65" fmla="*/ 46 h 65"/>
                  <a:gd name="T66" fmla="*/ 4 w 66"/>
                  <a:gd name="T67" fmla="*/ 50 h 65"/>
                  <a:gd name="T68" fmla="*/ 6 w 66"/>
                  <a:gd name="T69" fmla="*/ 53 h 65"/>
                  <a:gd name="T70" fmla="*/ 10 w 66"/>
                  <a:gd name="T71" fmla="*/ 55 h 65"/>
                  <a:gd name="T72" fmla="*/ 12 w 66"/>
                  <a:gd name="T73" fmla="*/ 57 h 65"/>
                  <a:gd name="T74" fmla="*/ 16 w 66"/>
                  <a:gd name="T75" fmla="*/ 59 h 65"/>
                  <a:gd name="T76" fmla="*/ 18 w 66"/>
                  <a:gd name="T77" fmla="*/ 61 h 65"/>
                  <a:gd name="T78" fmla="*/ 21 w 66"/>
                  <a:gd name="T79" fmla="*/ 63 h 65"/>
                  <a:gd name="T80" fmla="*/ 25 w 66"/>
                  <a:gd name="T81" fmla="*/ 65 h 65"/>
                  <a:gd name="T82" fmla="*/ 29 w 66"/>
                  <a:gd name="T83" fmla="*/ 65 h 65"/>
                  <a:gd name="T84" fmla="*/ 33 w 66"/>
                  <a:gd name="T85" fmla="*/ 65 h 65"/>
                  <a:gd name="T86" fmla="*/ 37 w 66"/>
                  <a:gd name="T87" fmla="*/ 65 h 65"/>
                  <a:gd name="T88" fmla="*/ 41 w 66"/>
                  <a:gd name="T89" fmla="*/ 65 h 65"/>
                  <a:gd name="T90" fmla="*/ 44 w 66"/>
                  <a:gd name="T91" fmla="*/ 63 h 65"/>
                  <a:gd name="T92" fmla="*/ 46 w 66"/>
                  <a:gd name="T93" fmla="*/ 61 h 65"/>
                  <a:gd name="T94" fmla="*/ 50 w 66"/>
                  <a:gd name="T95" fmla="*/ 59 h 65"/>
                  <a:gd name="T96" fmla="*/ 54 w 66"/>
                  <a:gd name="T97" fmla="*/ 57 h 65"/>
                  <a:gd name="T98" fmla="*/ 56 w 66"/>
                  <a:gd name="T99" fmla="*/ 55 h 65"/>
                  <a:gd name="T100" fmla="*/ 58 w 66"/>
                  <a:gd name="T101" fmla="*/ 53 h 65"/>
                  <a:gd name="T102" fmla="*/ 62 w 66"/>
                  <a:gd name="T103" fmla="*/ 50 h 65"/>
                  <a:gd name="T104" fmla="*/ 62 w 66"/>
                  <a:gd name="T105" fmla="*/ 46 h 65"/>
                  <a:gd name="T106" fmla="*/ 64 w 66"/>
                  <a:gd name="T107" fmla="*/ 44 h 65"/>
                  <a:gd name="T108" fmla="*/ 66 w 66"/>
                  <a:gd name="T109" fmla="*/ 40 h 65"/>
                  <a:gd name="T110" fmla="*/ 66 w 66"/>
                  <a:gd name="T111" fmla="*/ 36 h 65"/>
                  <a:gd name="T112" fmla="*/ 66 w 66"/>
                  <a:gd name="T113" fmla="*/ 32 h 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"/>
                  <a:gd name="T172" fmla="*/ 0 h 65"/>
                  <a:gd name="T173" fmla="*/ 66 w 66"/>
                  <a:gd name="T174" fmla="*/ 65 h 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" h="65">
                    <a:moveTo>
                      <a:pt x="66" y="32"/>
                    </a:moveTo>
                    <a:lnTo>
                      <a:pt x="66" y="28"/>
                    </a:lnTo>
                    <a:lnTo>
                      <a:pt x="66" y="25"/>
                    </a:lnTo>
                    <a:lnTo>
                      <a:pt x="64" y="21"/>
                    </a:lnTo>
                    <a:lnTo>
                      <a:pt x="62" y="17"/>
                    </a:lnTo>
                    <a:lnTo>
                      <a:pt x="62" y="15"/>
                    </a:lnTo>
                    <a:lnTo>
                      <a:pt x="58" y="11"/>
                    </a:lnTo>
                    <a:lnTo>
                      <a:pt x="56" y="9"/>
                    </a:lnTo>
                    <a:lnTo>
                      <a:pt x="54" y="5"/>
                    </a:lnTo>
                    <a:lnTo>
                      <a:pt x="50" y="4"/>
                    </a:lnTo>
                    <a:lnTo>
                      <a:pt x="46" y="2"/>
                    </a:lnTo>
                    <a:lnTo>
                      <a:pt x="44" y="2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5" y="0"/>
                    </a:lnTo>
                    <a:lnTo>
                      <a:pt x="21" y="2"/>
                    </a:lnTo>
                    <a:lnTo>
                      <a:pt x="18" y="2"/>
                    </a:lnTo>
                    <a:lnTo>
                      <a:pt x="16" y="4"/>
                    </a:lnTo>
                    <a:lnTo>
                      <a:pt x="12" y="5"/>
                    </a:lnTo>
                    <a:lnTo>
                      <a:pt x="10" y="9"/>
                    </a:lnTo>
                    <a:lnTo>
                      <a:pt x="6" y="11"/>
                    </a:lnTo>
                    <a:lnTo>
                      <a:pt x="4" y="15"/>
                    </a:lnTo>
                    <a:lnTo>
                      <a:pt x="2" y="17"/>
                    </a:lnTo>
                    <a:lnTo>
                      <a:pt x="2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2" y="46"/>
                    </a:lnTo>
                    <a:lnTo>
                      <a:pt x="4" y="50"/>
                    </a:lnTo>
                    <a:lnTo>
                      <a:pt x="6" y="53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6" y="59"/>
                    </a:lnTo>
                    <a:lnTo>
                      <a:pt x="18" y="61"/>
                    </a:lnTo>
                    <a:lnTo>
                      <a:pt x="21" y="63"/>
                    </a:lnTo>
                    <a:lnTo>
                      <a:pt x="25" y="65"/>
                    </a:lnTo>
                    <a:lnTo>
                      <a:pt x="29" y="65"/>
                    </a:lnTo>
                    <a:lnTo>
                      <a:pt x="33" y="65"/>
                    </a:lnTo>
                    <a:lnTo>
                      <a:pt x="37" y="65"/>
                    </a:lnTo>
                    <a:lnTo>
                      <a:pt x="41" y="65"/>
                    </a:lnTo>
                    <a:lnTo>
                      <a:pt x="44" y="63"/>
                    </a:lnTo>
                    <a:lnTo>
                      <a:pt x="46" y="61"/>
                    </a:lnTo>
                    <a:lnTo>
                      <a:pt x="50" y="59"/>
                    </a:lnTo>
                    <a:lnTo>
                      <a:pt x="54" y="57"/>
                    </a:lnTo>
                    <a:lnTo>
                      <a:pt x="56" y="55"/>
                    </a:lnTo>
                    <a:lnTo>
                      <a:pt x="58" y="53"/>
                    </a:lnTo>
                    <a:lnTo>
                      <a:pt x="62" y="50"/>
                    </a:lnTo>
                    <a:lnTo>
                      <a:pt x="62" y="46"/>
                    </a:lnTo>
                    <a:lnTo>
                      <a:pt x="64" y="44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6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" name="Freeform 534"/>
              <p:cNvSpPr>
                <a:spLocks/>
              </p:cNvSpPr>
              <p:nvPr/>
            </p:nvSpPr>
            <p:spPr bwMode="auto">
              <a:xfrm>
                <a:off x="3602" y="1797"/>
                <a:ext cx="33" cy="33"/>
              </a:xfrm>
              <a:custGeom>
                <a:avLst/>
                <a:gdLst>
                  <a:gd name="T0" fmla="*/ 0 w 66"/>
                  <a:gd name="T1" fmla="*/ 32 h 65"/>
                  <a:gd name="T2" fmla="*/ 0 w 66"/>
                  <a:gd name="T3" fmla="*/ 36 h 65"/>
                  <a:gd name="T4" fmla="*/ 0 w 66"/>
                  <a:gd name="T5" fmla="*/ 40 h 65"/>
                  <a:gd name="T6" fmla="*/ 2 w 66"/>
                  <a:gd name="T7" fmla="*/ 44 h 65"/>
                  <a:gd name="T8" fmla="*/ 4 w 66"/>
                  <a:gd name="T9" fmla="*/ 46 h 65"/>
                  <a:gd name="T10" fmla="*/ 4 w 66"/>
                  <a:gd name="T11" fmla="*/ 50 h 65"/>
                  <a:gd name="T12" fmla="*/ 8 w 66"/>
                  <a:gd name="T13" fmla="*/ 53 h 65"/>
                  <a:gd name="T14" fmla="*/ 10 w 66"/>
                  <a:gd name="T15" fmla="*/ 55 h 65"/>
                  <a:gd name="T16" fmla="*/ 12 w 66"/>
                  <a:gd name="T17" fmla="*/ 57 h 65"/>
                  <a:gd name="T18" fmla="*/ 16 w 66"/>
                  <a:gd name="T19" fmla="*/ 59 h 65"/>
                  <a:gd name="T20" fmla="*/ 20 w 66"/>
                  <a:gd name="T21" fmla="*/ 61 h 65"/>
                  <a:gd name="T22" fmla="*/ 22 w 66"/>
                  <a:gd name="T23" fmla="*/ 63 h 65"/>
                  <a:gd name="T24" fmla="*/ 25 w 66"/>
                  <a:gd name="T25" fmla="*/ 65 h 65"/>
                  <a:gd name="T26" fmla="*/ 29 w 66"/>
                  <a:gd name="T27" fmla="*/ 65 h 65"/>
                  <a:gd name="T28" fmla="*/ 33 w 66"/>
                  <a:gd name="T29" fmla="*/ 65 h 65"/>
                  <a:gd name="T30" fmla="*/ 37 w 66"/>
                  <a:gd name="T31" fmla="*/ 65 h 65"/>
                  <a:gd name="T32" fmla="*/ 41 w 66"/>
                  <a:gd name="T33" fmla="*/ 65 h 65"/>
                  <a:gd name="T34" fmla="*/ 45 w 66"/>
                  <a:gd name="T35" fmla="*/ 63 h 65"/>
                  <a:gd name="T36" fmla="*/ 48 w 66"/>
                  <a:gd name="T37" fmla="*/ 61 h 65"/>
                  <a:gd name="T38" fmla="*/ 50 w 66"/>
                  <a:gd name="T39" fmla="*/ 59 h 65"/>
                  <a:gd name="T40" fmla="*/ 54 w 66"/>
                  <a:gd name="T41" fmla="*/ 57 h 65"/>
                  <a:gd name="T42" fmla="*/ 56 w 66"/>
                  <a:gd name="T43" fmla="*/ 55 h 65"/>
                  <a:gd name="T44" fmla="*/ 60 w 66"/>
                  <a:gd name="T45" fmla="*/ 53 h 65"/>
                  <a:gd name="T46" fmla="*/ 62 w 66"/>
                  <a:gd name="T47" fmla="*/ 50 h 65"/>
                  <a:gd name="T48" fmla="*/ 64 w 66"/>
                  <a:gd name="T49" fmla="*/ 46 h 65"/>
                  <a:gd name="T50" fmla="*/ 64 w 66"/>
                  <a:gd name="T51" fmla="*/ 44 h 65"/>
                  <a:gd name="T52" fmla="*/ 66 w 66"/>
                  <a:gd name="T53" fmla="*/ 40 h 65"/>
                  <a:gd name="T54" fmla="*/ 66 w 66"/>
                  <a:gd name="T55" fmla="*/ 36 h 65"/>
                  <a:gd name="T56" fmla="*/ 66 w 66"/>
                  <a:gd name="T57" fmla="*/ 32 h 65"/>
                  <a:gd name="T58" fmla="*/ 66 w 66"/>
                  <a:gd name="T59" fmla="*/ 28 h 65"/>
                  <a:gd name="T60" fmla="*/ 66 w 66"/>
                  <a:gd name="T61" fmla="*/ 25 h 65"/>
                  <a:gd name="T62" fmla="*/ 64 w 66"/>
                  <a:gd name="T63" fmla="*/ 21 h 65"/>
                  <a:gd name="T64" fmla="*/ 64 w 66"/>
                  <a:gd name="T65" fmla="*/ 17 h 65"/>
                  <a:gd name="T66" fmla="*/ 62 w 66"/>
                  <a:gd name="T67" fmla="*/ 15 h 65"/>
                  <a:gd name="T68" fmla="*/ 60 w 66"/>
                  <a:gd name="T69" fmla="*/ 11 h 65"/>
                  <a:gd name="T70" fmla="*/ 56 w 66"/>
                  <a:gd name="T71" fmla="*/ 9 h 65"/>
                  <a:gd name="T72" fmla="*/ 54 w 66"/>
                  <a:gd name="T73" fmla="*/ 5 h 65"/>
                  <a:gd name="T74" fmla="*/ 50 w 66"/>
                  <a:gd name="T75" fmla="*/ 4 h 65"/>
                  <a:gd name="T76" fmla="*/ 48 w 66"/>
                  <a:gd name="T77" fmla="*/ 2 h 65"/>
                  <a:gd name="T78" fmla="*/ 45 w 66"/>
                  <a:gd name="T79" fmla="*/ 2 h 65"/>
                  <a:gd name="T80" fmla="*/ 41 w 66"/>
                  <a:gd name="T81" fmla="*/ 0 h 65"/>
                  <a:gd name="T82" fmla="*/ 37 w 66"/>
                  <a:gd name="T83" fmla="*/ 0 h 65"/>
                  <a:gd name="T84" fmla="*/ 33 w 66"/>
                  <a:gd name="T85" fmla="*/ 0 h 65"/>
                  <a:gd name="T86" fmla="*/ 29 w 66"/>
                  <a:gd name="T87" fmla="*/ 0 h 65"/>
                  <a:gd name="T88" fmla="*/ 25 w 66"/>
                  <a:gd name="T89" fmla="*/ 0 h 65"/>
                  <a:gd name="T90" fmla="*/ 22 w 66"/>
                  <a:gd name="T91" fmla="*/ 2 h 65"/>
                  <a:gd name="T92" fmla="*/ 20 w 66"/>
                  <a:gd name="T93" fmla="*/ 2 h 65"/>
                  <a:gd name="T94" fmla="*/ 16 w 66"/>
                  <a:gd name="T95" fmla="*/ 4 h 65"/>
                  <a:gd name="T96" fmla="*/ 12 w 66"/>
                  <a:gd name="T97" fmla="*/ 5 h 65"/>
                  <a:gd name="T98" fmla="*/ 10 w 66"/>
                  <a:gd name="T99" fmla="*/ 9 h 65"/>
                  <a:gd name="T100" fmla="*/ 8 w 66"/>
                  <a:gd name="T101" fmla="*/ 11 h 65"/>
                  <a:gd name="T102" fmla="*/ 4 w 66"/>
                  <a:gd name="T103" fmla="*/ 15 h 65"/>
                  <a:gd name="T104" fmla="*/ 4 w 66"/>
                  <a:gd name="T105" fmla="*/ 17 h 65"/>
                  <a:gd name="T106" fmla="*/ 2 w 66"/>
                  <a:gd name="T107" fmla="*/ 21 h 65"/>
                  <a:gd name="T108" fmla="*/ 0 w 66"/>
                  <a:gd name="T109" fmla="*/ 25 h 65"/>
                  <a:gd name="T110" fmla="*/ 0 w 66"/>
                  <a:gd name="T111" fmla="*/ 28 h 65"/>
                  <a:gd name="T112" fmla="*/ 0 w 66"/>
                  <a:gd name="T113" fmla="*/ 32 h 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"/>
                  <a:gd name="T172" fmla="*/ 0 h 65"/>
                  <a:gd name="T173" fmla="*/ 66 w 66"/>
                  <a:gd name="T174" fmla="*/ 65 h 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" h="65">
                    <a:moveTo>
                      <a:pt x="0" y="32"/>
                    </a:moveTo>
                    <a:lnTo>
                      <a:pt x="0" y="36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4" y="46"/>
                    </a:lnTo>
                    <a:lnTo>
                      <a:pt x="4" y="50"/>
                    </a:lnTo>
                    <a:lnTo>
                      <a:pt x="8" y="53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6" y="59"/>
                    </a:lnTo>
                    <a:lnTo>
                      <a:pt x="20" y="61"/>
                    </a:lnTo>
                    <a:lnTo>
                      <a:pt x="22" y="63"/>
                    </a:lnTo>
                    <a:lnTo>
                      <a:pt x="25" y="65"/>
                    </a:lnTo>
                    <a:lnTo>
                      <a:pt x="29" y="65"/>
                    </a:lnTo>
                    <a:lnTo>
                      <a:pt x="33" y="65"/>
                    </a:lnTo>
                    <a:lnTo>
                      <a:pt x="37" y="65"/>
                    </a:lnTo>
                    <a:lnTo>
                      <a:pt x="41" y="65"/>
                    </a:lnTo>
                    <a:lnTo>
                      <a:pt x="45" y="63"/>
                    </a:lnTo>
                    <a:lnTo>
                      <a:pt x="48" y="61"/>
                    </a:lnTo>
                    <a:lnTo>
                      <a:pt x="50" y="59"/>
                    </a:lnTo>
                    <a:lnTo>
                      <a:pt x="54" y="57"/>
                    </a:lnTo>
                    <a:lnTo>
                      <a:pt x="56" y="55"/>
                    </a:lnTo>
                    <a:lnTo>
                      <a:pt x="60" y="53"/>
                    </a:lnTo>
                    <a:lnTo>
                      <a:pt x="62" y="50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6" y="32"/>
                    </a:lnTo>
                    <a:lnTo>
                      <a:pt x="66" y="28"/>
                    </a:lnTo>
                    <a:lnTo>
                      <a:pt x="66" y="25"/>
                    </a:lnTo>
                    <a:lnTo>
                      <a:pt x="64" y="21"/>
                    </a:lnTo>
                    <a:lnTo>
                      <a:pt x="64" y="17"/>
                    </a:lnTo>
                    <a:lnTo>
                      <a:pt x="62" y="15"/>
                    </a:lnTo>
                    <a:lnTo>
                      <a:pt x="60" y="11"/>
                    </a:lnTo>
                    <a:lnTo>
                      <a:pt x="56" y="9"/>
                    </a:lnTo>
                    <a:lnTo>
                      <a:pt x="54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5" y="0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2" y="5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2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8" name="Rectangle 535"/>
              <p:cNvSpPr>
                <a:spLocks noChangeArrowheads="1"/>
              </p:cNvSpPr>
              <p:nvPr/>
            </p:nvSpPr>
            <p:spPr bwMode="auto">
              <a:xfrm>
                <a:off x="3330" y="1736"/>
                <a:ext cx="65" cy="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e1</a:t>
                </a:r>
                <a:endParaRPr lang="en-US" sz="1800"/>
              </a:p>
            </p:txBody>
          </p:sp>
          <p:sp>
            <p:nvSpPr>
              <p:cNvPr id="2889" name="Line 536"/>
              <p:cNvSpPr>
                <a:spLocks noChangeShapeType="1"/>
              </p:cNvSpPr>
              <p:nvPr/>
            </p:nvSpPr>
            <p:spPr bwMode="auto">
              <a:xfrm>
                <a:off x="3619" y="1814"/>
                <a:ext cx="576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0" name="Freeform 537"/>
              <p:cNvSpPr>
                <a:spLocks/>
              </p:cNvSpPr>
              <p:nvPr/>
            </p:nvSpPr>
            <p:spPr bwMode="auto">
              <a:xfrm>
                <a:off x="3602" y="1797"/>
                <a:ext cx="33" cy="33"/>
              </a:xfrm>
              <a:custGeom>
                <a:avLst/>
                <a:gdLst>
                  <a:gd name="T0" fmla="*/ 66 w 66"/>
                  <a:gd name="T1" fmla="*/ 32 h 65"/>
                  <a:gd name="T2" fmla="*/ 66 w 66"/>
                  <a:gd name="T3" fmla="*/ 28 h 65"/>
                  <a:gd name="T4" fmla="*/ 66 w 66"/>
                  <a:gd name="T5" fmla="*/ 25 h 65"/>
                  <a:gd name="T6" fmla="*/ 64 w 66"/>
                  <a:gd name="T7" fmla="*/ 21 h 65"/>
                  <a:gd name="T8" fmla="*/ 64 w 66"/>
                  <a:gd name="T9" fmla="*/ 17 h 65"/>
                  <a:gd name="T10" fmla="*/ 62 w 66"/>
                  <a:gd name="T11" fmla="*/ 15 h 65"/>
                  <a:gd name="T12" fmla="*/ 60 w 66"/>
                  <a:gd name="T13" fmla="*/ 11 h 65"/>
                  <a:gd name="T14" fmla="*/ 56 w 66"/>
                  <a:gd name="T15" fmla="*/ 9 h 65"/>
                  <a:gd name="T16" fmla="*/ 54 w 66"/>
                  <a:gd name="T17" fmla="*/ 5 h 65"/>
                  <a:gd name="T18" fmla="*/ 50 w 66"/>
                  <a:gd name="T19" fmla="*/ 4 h 65"/>
                  <a:gd name="T20" fmla="*/ 48 w 66"/>
                  <a:gd name="T21" fmla="*/ 2 h 65"/>
                  <a:gd name="T22" fmla="*/ 45 w 66"/>
                  <a:gd name="T23" fmla="*/ 2 h 65"/>
                  <a:gd name="T24" fmla="*/ 41 w 66"/>
                  <a:gd name="T25" fmla="*/ 0 h 65"/>
                  <a:gd name="T26" fmla="*/ 37 w 66"/>
                  <a:gd name="T27" fmla="*/ 0 h 65"/>
                  <a:gd name="T28" fmla="*/ 33 w 66"/>
                  <a:gd name="T29" fmla="*/ 0 h 65"/>
                  <a:gd name="T30" fmla="*/ 29 w 66"/>
                  <a:gd name="T31" fmla="*/ 0 h 65"/>
                  <a:gd name="T32" fmla="*/ 25 w 66"/>
                  <a:gd name="T33" fmla="*/ 0 h 65"/>
                  <a:gd name="T34" fmla="*/ 22 w 66"/>
                  <a:gd name="T35" fmla="*/ 2 h 65"/>
                  <a:gd name="T36" fmla="*/ 20 w 66"/>
                  <a:gd name="T37" fmla="*/ 2 h 65"/>
                  <a:gd name="T38" fmla="*/ 16 w 66"/>
                  <a:gd name="T39" fmla="*/ 4 h 65"/>
                  <a:gd name="T40" fmla="*/ 12 w 66"/>
                  <a:gd name="T41" fmla="*/ 5 h 65"/>
                  <a:gd name="T42" fmla="*/ 10 w 66"/>
                  <a:gd name="T43" fmla="*/ 9 h 65"/>
                  <a:gd name="T44" fmla="*/ 8 w 66"/>
                  <a:gd name="T45" fmla="*/ 11 h 65"/>
                  <a:gd name="T46" fmla="*/ 4 w 66"/>
                  <a:gd name="T47" fmla="*/ 15 h 65"/>
                  <a:gd name="T48" fmla="*/ 4 w 66"/>
                  <a:gd name="T49" fmla="*/ 17 h 65"/>
                  <a:gd name="T50" fmla="*/ 2 w 66"/>
                  <a:gd name="T51" fmla="*/ 21 h 65"/>
                  <a:gd name="T52" fmla="*/ 0 w 66"/>
                  <a:gd name="T53" fmla="*/ 25 h 65"/>
                  <a:gd name="T54" fmla="*/ 0 w 66"/>
                  <a:gd name="T55" fmla="*/ 28 h 65"/>
                  <a:gd name="T56" fmla="*/ 0 w 66"/>
                  <a:gd name="T57" fmla="*/ 32 h 65"/>
                  <a:gd name="T58" fmla="*/ 0 w 66"/>
                  <a:gd name="T59" fmla="*/ 36 h 65"/>
                  <a:gd name="T60" fmla="*/ 0 w 66"/>
                  <a:gd name="T61" fmla="*/ 40 h 65"/>
                  <a:gd name="T62" fmla="*/ 2 w 66"/>
                  <a:gd name="T63" fmla="*/ 44 h 65"/>
                  <a:gd name="T64" fmla="*/ 4 w 66"/>
                  <a:gd name="T65" fmla="*/ 46 h 65"/>
                  <a:gd name="T66" fmla="*/ 4 w 66"/>
                  <a:gd name="T67" fmla="*/ 50 h 65"/>
                  <a:gd name="T68" fmla="*/ 8 w 66"/>
                  <a:gd name="T69" fmla="*/ 53 h 65"/>
                  <a:gd name="T70" fmla="*/ 10 w 66"/>
                  <a:gd name="T71" fmla="*/ 55 h 65"/>
                  <a:gd name="T72" fmla="*/ 12 w 66"/>
                  <a:gd name="T73" fmla="*/ 57 h 65"/>
                  <a:gd name="T74" fmla="*/ 16 w 66"/>
                  <a:gd name="T75" fmla="*/ 59 h 65"/>
                  <a:gd name="T76" fmla="*/ 20 w 66"/>
                  <a:gd name="T77" fmla="*/ 61 h 65"/>
                  <a:gd name="T78" fmla="*/ 22 w 66"/>
                  <a:gd name="T79" fmla="*/ 63 h 65"/>
                  <a:gd name="T80" fmla="*/ 25 w 66"/>
                  <a:gd name="T81" fmla="*/ 65 h 65"/>
                  <a:gd name="T82" fmla="*/ 29 w 66"/>
                  <a:gd name="T83" fmla="*/ 65 h 65"/>
                  <a:gd name="T84" fmla="*/ 33 w 66"/>
                  <a:gd name="T85" fmla="*/ 65 h 65"/>
                  <a:gd name="T86" fmla="*/ 37 w 66"/>
                  <a:gd name="T87" fmla="*/ 65 h 65"/>
                  <a:gd name="T88" fmla="*/ 41 w 66"/>
                  <a:gd name="T89" fmla="*/ 65 h 65"/>
                  <a:gd name="T90" fmla="*/ 45 w 66"/>
                  <a:gd name="T91" fmla="*/ 63 h 65"/>
                  <a:gd name="T92" fmla="*/ 48 w 66"/>
                  <a:gd name="T93" fmla="*/ 61 h 65"/>
                  <a:gd name="T94" fmla="*/ 50 w 66"/>
                  <a:gd name="T95" fmla="*/ 59 h 65"/>
                  <a:gd name="T96" fmla="*/ 54 w 66"/>
                  <a:gd name="T97" fmla="*/ 57 h 65"/>
                  <a:gd name="T98" fmla="*/ 56 w 66"/>
                  <a:gd name="T99" fmla="*/ 55 h 65"/>
                  <a:gd name="T100" fmla="*/ 60 w 66"/>
                  <a:gd name="T101" fmla="*/ 53 h 65"/>
                  <a:gd name="T102" fmla="*/ 62 w 66"/>
                  <a:gd name="T103" fmla="*/ 50 h 65"/>
                  <a:gd name="T104" fmla="*/ 64 w 66"/>
                  <a:gd name="T105" fmla="*/ 46 h 65"/>
                  <a:gd name="T106" fmla="*/ 64 w 66"/>
                  <a:gd name="T107" fmla="*/ 44 h 65"/>
                  <a:gd name="T108" fmla="*/ 66 w 66"/>
                  <a:gd name="T109" fmla="*/ 40 h 65"/>
                  <a:gd name="T110" fmla="*/ 66 w 66"/>
                  <a:gd name="T111" fmla="*/ 36 h 65"/>
                  <a:gd name="T112" fmla="*/ 66 w 66"/>
                  <a:gd name="T113" fmla="*/ 32 h 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"/>
                  <a:gd name="T172" fmla="*/ 0 h 65"/>
                  <a:gd name="T173" fmla="*/ 66 w 66"/>
                  <a:gd name="T174" fmla="*/ 65 h 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" h="65">
                    <a:moveTo>
                      <a:pt x="66" y="32"/>
                    </a:moveTo>
                    <a:lnTo>
                      <a:pt x="66" y="28"/>
                    </a:lnTo>
                    <a:lnTo>
                      <a:pt x="66" y="25"/>
                    </a:lnTo>
                    <a:lnTo>
                      <a:pt x="64" y="21"/>
                    </a:lnTo>
                    <a:lnTo>
                      <a:pt x="64" y="17"/>
                    </a:lnTo>
                    <a:lnTo>
                      <a:pt x="62" y="15"/>
                    </a:lnTo>
                    <a:lnTo>
                      <a:pt x="60" y="11"/>
                    </a:lnTo>
                    <a:lnTo>
                      <a:pt x="56" y="9"/>
                    </a:lnTo>
                    <a:lnTo>
                      <a:pt x="54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5" y="0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2" y="5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2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4" y="46"/>
                    </a:lnTo>
                    <a:lnTo>
                      <a:pt x="4" y="50"/>
                    </a:lnTo>
                    <a:lnTo>
                      <a:pt x="8" y="53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6" y="59"/>
                    </a:lnTo>
                    <a:lnTo>
                      <a:pt x="20" y="61"/>
                    </a:lnTo>
                    <a:lnTo>
                      <a:pt x="22" y="63"/>
                    </a:lnTo>
                    <a:lnTo>
                      <a:pt x="25" y="65"/>
                    </a:lnTo>
                    <a:lnTo>
                      <a:pt x="29" y="65"/>
                    </a:lnTo>
                    <a:lnTo>
                      <a:pt x="33" y="65"/>
                    </a:lnTo>
                    <a:lnTo>
                      <a:pt x="37" y="65"/>
                    </a:lnTo>
                    <a:lnTo>
                      <a:pt x="41" y="65"/>
                    </a:lnTo>
                    <a:lnTo>
                      <a:pt x="45" y="63"/>
                    </a:lnTo>
                    <a:lnTo>
                      <a:pt x="48" y="61"/>
                    </a:lnTo>
                    <a:lnTo>
                      <a:pt x="50" y="59"/>
                    </a:lnTo>
                    <a:lnTo>
                      <a:pt x="54" y="57"/>
                    </a:lnTo>
                    <a:lnTo>
                      <a:pt x="56" y="55"/>
                    </a:lnTo>
                    <a:lnTo>
                      <a:pt x="60" y="53"/>
                    </a:lnTo>
                    <a:lnTo>
                      <a:pt x="62" y="50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6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1" name="Freeform 538"/>
              <p:cNvSpPr>
                <a:spLocks/>
              </p:cNvSpPr>
              <p:nvPr/>
            </p:nvSpPr>
            <p:spPr bwMode="auto">
              <a:xfrm>
                <a:off x="4178" y="1797"/>
                <a:ext cx="33" cy="33"/>
              </a:xfrm>
              <a:custGeom>
                <a:avLst/>
                <a:gdLst>
                  <a:gd name="T0" fmla="*/ 0 w 66"/>
                  <a:gd name="T1" fmla="*/ 32 h 65"/>
                  <a:gd name="T2" fmla="*/ 0 w 66"/>
                  <a:gd name="T3" fmla="*/ 36 h 65"/>
                  <a:gd name="T4" fmla="*/ 0 w 66"/>
                  <a:gd name="T5" fmla="*/ 40 h 65"/>
                  <a:gd name="T6" fmla="*/ 2 w 66"/>
                  <a:gd name="T7" fmla="*/ 44 h 65"/>
                  <a:gd name="T8" fmla="*/ 4 w 66"/>
                  <a:gd name="T9" fmla="*/ 46 h 65"/>
                  <a:gd name="T10" fmla="*/ 6 w 66"/>
                  <a:gd name="T11" fmla="*/ 50 h 65"/>
                  <a:gd name="T12" fmla="*/ 8 w 66"/>
                  <a:gd name="T13" fmla="*/ 53 h 65"/>
                  <a:gd name="T14" fmla="*/ 10 w 66"/>
                  <a:gd name="T15" fmla="*/ 55 h 65"/>
                  <a:gd name="T16" fmla="*/ 12 w 66"/>
                  <a:gd name="T17" fmla="*/ 57 h 65"/>
                  <a:gd name="T18" fmla="*/ 16 w 66"/>
                  <a:gd name="T19" fmla="*/ 59 h 65"/>
                  <a:gd name="T20" fmla="*/ 20 w 66"/>
                  <a:gd name="T21" fmla="*/ 61 h 65"/>
                  <a:gd name="T22" fmla="*/ 22 w 66"/>
                  <a:gd name="T23" fmla="*/ 63 h 65"/>
                  <a:gd name="T24" fmla="*/ 25 w 66"/>
                  <a:gd name="T25" fmla="*/ 65 h 65"/>
                  <a:gd name="T26" fmla="*/ 29 w 66"/>
                  <a:gd name="T27" fmla="*/ 65 h 65"/>
                  <a:gd name="T28" fmla="*/ 33 w 66"/>
                  <a:gd name="T29" fmla="*/ 65 h 65"/>
                  <a:gd name="T30" fmla="*/ 37 w 66"/>
                  <a:gd name="T31" fmla="*/ 65 h 65"/>
                  <a:gd name="T32" fmla="*/ 41 w 66"/>
                  <a:gd name="T33" fmla="*/ 65 h 65"/>
                  <a:gd name="T34" fmla="*/ 45 w 66"/>
                  <a:gd name="T35" fmla="*/ 63 h 65"/>
                  <a:gd name="T36" fmla="*/ 48 w 66"/>
                  <a:gd name="T37" fmla="*/ 61 h 65"/>
                  <a:gd name="T38" fmla="*/ 50 w 66"/>
                  <a:gd name="T39" fmla="*/ 59 h 65"/>
                  <a:gd name="T40" fmla="*/ 54 w 66"/>
                  <a:gd name="T41" fmla="*/ 57 h 65"/>
                  <a:gd name="T42" fmla="*/ 56 w 66"/>
                  <a:gd name="T43" fmla="*/ 55 h 65"/>
                  <a:gd name="T44" fmla="*/ 60 w 66"/>
                  <a:gd name="T45" fmla="*/ 53 h 65"/>
                  <a:gd name="T46" fmla="*/ 62 w 66"/>
                  <a:gd name="T47" fmla="*/ 50 h 65"/>
                  <a:gd name="T48" fmla="*/ 64 w 66"/>
                  <a:gd name="T49" fmla="*/ 46 h 65"/>
                  <a:gd name="T50" fmla="*/ 64 w 66"/>
                  <a:gd name="T51" fmla="*/ 44 h 65"/>
                  <a:gd name="T52" fmla="*/ 66 w 66"/>
                  <a:gd name="T53" fmla="*/ 40 h 65"/>
                  <a:gd name="T54" fmla="*/ 66 w 66"/>
                  <a:gd name="T55" fmla="*/ 36 h 65"/>
                  <a:gd name="T56" fmla="*/ 66 w 66"/>
                  <a:gd name="T57" fmla="*/ 32 h 65"/>
                  <a:gd name="T58" fmla="*/ 66 w 66"/>
                  <a:gd name="T59" fmla="*/ 28 h 65"/>
                  <a:gd name="T60" fmla="*/ 66 w 66"/>
                  <a:gd name="T61" fmla="*/ 25 h 65"/>
                  <a:gd name="T62" fmla="*/ 64 w 66"/>
                  <a:gd name="T63" fmla="*/ 21 h 65"/>
                  <a:gd name="T64" fmla="*/ 64 w 66"/>
                  <a:gd name="T65" fmla="*/ 17 h 65"/>
                  <a:gd name="T66" fmla="*/ 62 w 66"/>
                  <a:gd name="T67" fmla="*/ 15 h 65"/>
                  <a:gd name="T68" fmla="*/ 60 w 66"/>
                  <a:gd name="T69" fmla="*/ 11 h 65"/>
                  <a:gd name="T70" fmla="*/ 56 w 66"/>
                  <a:gd name="T71" fmla="*/ 9 h 65"/>
                  <a:gd name="T72" fmla="*/ 54 w 66"/>
                  <a:gd name="T73" fmla="*/ 5 h 65"/>
                  <a:gd name="T74" fmla="*/ 50 w 66"/>
                  <a:gd name="T75" fmla="*/ 4 h 65"/>
                  <a:gd name="T76" fmla="*/ 48 w 66"/>
                  <a:gd name="T77" fmla="*/ 2 h 65"/>
                  <a:gd name="T78" fmla="*/ 45 w 66"/>
                  <a:gd name="T79" fmla="*/ 2 h 65"/>
                  <a:gd name="T80" fmla="*/ 41 w 66"/>
                  <a:gd name="T81" fmla="*/ 0 h 65"/>
                  <a:gd name="T82" fmla="*/ 37 w 66"/>
                  <a:gd name="T83" fmla="*/ 0 h 65"/>
                  <a:gd name="T84" fmla="*/ 33 w 66"/>
                  <a:gd name="T85" fmla="*/ 0 h 65"/>
                  <a:gd name="T86" fmla="*/ 29 w 66"/>
                  <a:gd name="T87" fmla="*/ 0 h 65"/>
                  <a:gd name="T88" fmla="*/ 25 w 66"/>
                  <a:gd name="T89" fmla="*/ 0 h 65"/>
                  <a:gd name="T90" fmla="*/ 22 w 66"/>
                  <a:gd name="T91" fmla="*/ 2 h 65"/>
                  <a:gd name="T92" fmla="*/ 20 w 66"/>
                  <a:gd name="T93" fmla="*/ 2 h 65"/>
                  <a:gd name="T94" fmla="*/ 16 w 66"/>
                  <a:gd name="T95" fmla="*/ 4 h 65"/>
                  <a:gd name="T96" fmla="*/ 12 w 66"/>
                  <a:gd name="T97" fmla="*/ 5 h 65"/>
                  <a:gd name="T98" fmla="*/ 10 w 66"/>
                  <a:gd name="T99" fmla="*/ 9 h 65"/>
                  <a:gd name="T100" fmla="*/ 8 w 66"/>
                  <a:gd name="T101" fmla="*/ 11 h 65"/>
                  <a:gd name="T102" fmla="*/ 6 w 66"/>
                  <a:gd name="T103" fmla="*/ 15 h 65"/>
                  <a:gd name="T104" fmla="*/ 4 w 66"/>
                  <a:gd name="T105" fmla="*/ 17 h 65"/>
                  <a:gd name="T106" fmla="*/ 2 w 66"/>
                  <a:gd name="T107" fmla="*/ 21 h 65"/>
                  <a:gd name="T108" fmla="*/ 0 w 66"/>
                  <a:gd name="T109" fmla="*/ 25 h 65"/>
                  <a:gd name="T110" fmla="*/ 0 w 66"/>
                  <a:gd name="T111" fmla="*/ 28 h 65"/>
                  <a:gd name="T112" fmla="*/ 0 w 66"/>
                  <a:gd name="T113" fmla="*/ 32 h 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"/>
                  <a:gd name="T172" fmla="*/ 0 h 65"/>
                  <a:gd name="T173" fmla="*/ 66 w 66"/>
                  <a:gd name="T174" fmla="*/ 65 h 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" h="65">
                    <a:moveTo>
                      <a:pt x="0" y="32"/>
                    </a:moveTo>
                    <a:lnTo>
                      <a:pt x="0" y="36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4" y="46"/>
                    </a:lnTo>
                    <a:lnTo>
                      <a:pt x="6" y="50"/>
                    </a:lnTo>
                    <a:lnTo>
                      <a:pt x="8" y="53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6" y="59"/>
                    </a:lnTo>
                    <a:lnTo>
                      <a:pt x="20" y="61"/>
                    </a:lnTo>
                    <a:lnTo>
                      <a:pt x="22" y="63"/>
                    </a:lnTo>
                    <a:lnTo>
                      <a:pt x="25" y="65"/>
                    </a:lnTo>
                    <a:lnTo>
                      <a:pt x="29" y="65"/>
                    </a:lnTo>
                    <a:lnTo>
                      <a:pt x="33" y="65"/>
                    </a:lnTo>
                    <a:lnTo>
                      <a:pt x="37" y="65"/>
                    </a:lnTo>
                    <a:lnTo>
                      <a:pt x="41" y="65"/>
                    </a:lnTo>
                    <a:lnTo>
                      <a:pt x="45" y="63"/>
                    </a:lnTo>
                    <a:lnTo>
                      <a:pt x="48" y="61"/>
                    </a:lnTo>
                    <a:lnTo>
                      <a:pt x="50" y="59"/>
                    </a:lnTo>
                    <a:lnTo>
                      <a:pt x="54" y="57"/>
                    </a:lnTo>
                    <a:lnTo>
                      <a:pt x="56" y="55"/>
                    </a:lnTo>
                    <a:lnTo>
                      <a:pt x="60" y="53"/>
                    </a:lnTo>
                    <a:lnTo>
                      <a:pt x="62" y="50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6" y="32"/>
                    </a:lnTo>
                    <a:lnTo>
                      <a:pt x="66" y="28"/>
                    </a:lnTo>
                    <a:lnTo>
                      <a:pt x="66" y="25"/>
                    </a:lnTo>
                    <a:lnTo>
                      <a:pt x="64" y="21"/>
                    </a:lnTo>
                    <a:lnTo>
                      <a:pt x="64" y="17"/>
                    </a:lnTo>
                    <a:lnTo>
                      <a:pt x="62" y="15"/>
                    </a:lnTo>
                    <a:lnTo>
                      <a:pt x="60" y="11"/>
                    </a:lnTo>
                    <a:lnTo>
                      <a:pt x="56" y="9"/>
                    </a:lnTo>
                    <a:lnTo>
                      <a:pt x="54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5" y="0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2" y="5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6" y="15"/>
                    </a:lnTo>
                    <a:lnTo>
                      <a:pt x="4" y="17"/>
                    </a:lnTo>
                    <a:lnTo>
                      <a:pt x="2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2" name="Rectangle 539"/>
              <p:cNvSpPr>
                <a:spLocks noChangeArrowheads="1"/>
              </p:cNvSpPr>
              <p:nvPr/>
            </p:nvSpPr>
            <p:spPr bwMode="auto">
              <a:xfrm>
                <a:off x="3871" y="1736"/>
                <a:ext cx="65" cy="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e2</a:t>
                </a:r>
                <a:endParaRPr lang="en-US" sz="1800"/>
              </a:p>
            </p:txBody>
          </p:sp>
          <p:sp>
            <p:nvSpPr>
              <p:cNvPr id="2893" name="Line 540"/>
              <p:cNvSpPr>
                <a:spLocks noChangeShapeType="1"/>
              </p:cNvSpPr>
              <p:nvPr/>
            </p:nvSpPr>
            <p:spPr bwMode="auto">
              <a:xfrm>
                <a:off x="4195" y="1814"/>
                <a:ext cx="576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4" name="Freeform 541"/>
              <p:cNvSpPr>
                <a:spLocks/>
              </p:cNvSpPr>
              <p:nvPr/>
            </p:nvSpPr>
            <p:spPr bwMode="auto">
              <a:xfrm>
                <a:off x="4178" y="1797"/>
                <a:ext cx="33" cy="33"/>
              </a:xfrm>
              <a:custGeom>
                <a:avLst/>
                <a:gdLst>
                  <a:gd name="T0" fmla="*/ 66 w 66"/>
                  <a:gd name="T1" fmla="*/ 32 h 65"/>
                  <a:gd name="T2" fmla="*/ 66 w 66"/>
                  <a:gd name="T3" fmla="*/ 28 h 65"/>
                  <a:gd name="T4" fmla="*/ 66 w 66"/>
                  <a:gd name="T5" fmla="*/ 25 h 65"/>
                  <a:gd name="T6" fmla="*/ 64 w 66"/>
                  <a:gd name="T7" fmla="*/ 21 h 65"/>
                  <a:gd name="T8" fmla="*/ 64 w 66"/>
                  <a:gd name="T9" fmla="*/ 17 h 65"/>
                  <a:gd name="T10" fmla="*/ 62 w 66"/>
                  <a:gd name="T11" fmla="*/ 15 h 65"/>
                  <a:gd name="T12" fmla="*/ 60 w 66"/>
                  <a:gd name="T13" fmla="*/ 11 h 65"/>
                  <a:gd name="T14" fmla="*/ 56 w 66"/>
                  <a:gd name="T15" fmla="*/ 9 h 65"/>
                  <a:gd name="T16" fmla="*/ 54 w 66"/>
                  <a:gd name="T17" fmla="*/ 5 h 65"/>
                  <a:gd name="T18" fmla="*/ 50 w 66"/>
                  <a:gd name="T19" fmla="*/ 4 h 65"/>
                  <a:gd name="T20" fmla="*/ 48 w 66"/>
                  <a:gd name="T21" fmla="*/ 2 h 65"/>
                  <a:gd name="T22" fmla="*/ 45 w 66"/>
                  <a:gd name="T23" fmla="*/ 2 h 65"/>
                  <a:gd name="T24" fmla="*/ 41 w 66"/>
                  <a:gd name="T25" fmla="*/ 0 h 65"/>
                  <a:gd name="T26" fmla="*/ 37 w 66"/>
                  <a:gd name="T27" fmla="*/ 0 h 65"/>
                  <a:gd name="T28" fmla="*/ 33 w 66"/>
                  <a:gd name="T29" fmla="*/ 0 h 65"/>
                  <a:gd name="T30" fmla="*/ 29 w 66"/>
                  <a:gd name="T31" fmla="*/ 0 h 65"/>
                  <a:gd name="T32" fmla="*/ 25 w 66"/>
                  <a:gd name="T33" fmla="*/ 0 h 65"/>
                  <a:gd name="T34" fmla="*/ 22 w 66"/>
                  <a:gd name="T35" fmla="*/ 2 h 65"/>
                  <a:gd name="T36" fmla="*/ 20 w 66"/>
                  <a:gd name="T37" fmla="*/ 2 h 65"/>
                  <a:gd name="T38" fmla="*/ 16 w 66"/>
                  <a:gd name="T39" fmla="*/ 4 h 65"/>
                  <a:gd name="T40" fmla="*/ 12 w 66"/>
                  <a:gd name="T41" fmla="*/ 5 h 65"/>
                  <a:gd name="T42" fmla="*/ 10 w 66"/>
                  <a:gd name="T43" fmla="*/ 9 h 65"/>
                  <a:gd name="T44" fmla="*/ 8 w 66"/>
                  <a:gd name="T45" fmla="*/ 11 h 65"/>
                  <a:gd name="T46" fmla="*/ 6 w 66"/>
                  <a:gd name="T47" fmla="*/ 15 h 65"/>
                  <a:gd name="T48" fmla="*/ 4 w 66"/>
                  <a:gd name="T49" fmla="*/ 17 h 65"/>
                  <a:gd name="T50" fmla="*/ 2 w 66"/>
                  <a:gd name="T51" fmla="*/ 21 h 65"/>
                  <a:gd name="T52" fmla="*/ 0 w 66"/>
                  <a:gd name="T53" fmla="*/ 25 h 65"/>
                  <a:gd name="T54" fmla="*/ 0 w 66"/>
                  <a:gd name="T55" fmla="*/ 28 h 65"/>
                  <a:gd name="T56" fmla="*/ 0 w 66"/>
                  <a:gd name="T57" fmla="*/ 32 h 65"/>
                  <a:gd name="T58" fmla="*/ 0 w 66"/>
                  <a:gd name="T59" fmla="*/ 36 h 65"/>
                  <a:gd name="T60" fmla="*/ 0 w 66"/>
                  <a:gd name="T61" fmla="*/ 40 h 65"/>
                  <a:gd name="T62" fmla="*/ 2 w 66"/>
                  <a:gd name="T63" fmla="*/ 44 h 65"/>
                  <a:gd name="T64" fmla="*/ 4 w 66"/>
                  <a:gd name="T65" fmla="*/ 46 h 65"/>
                  <a:gd name="T66" fmla="*/ 6 w 66"/>
                  <a:gd name="T67" fmla="*/ 50 h 65"/>
                  <a:gd name="T68" fmla="*/ 8 w 66"/>
                  <a:gd name="T69" fmla="*/ 53 h 65"/>
                  <a:gd name="T70" fmla="*/ 10 w 66"/>
                  <a:gd name="T71" fmla="*/ 55 h 65"/>
                  <a:gd name="T72" fmla="*/ 12 w 66"/>
                  <a:gd name="T73" fmla="*/ 57 h 65"/>
                  <a:gd name="T74" fmla="*/ 16 w 66"/>
                  <a:gd name="T75" fmla="*/ 59 h 65"/>
                  <a:gd name="T76" fmla="*/ 20 w 66"/>
                  <a:gd name="T77" fmla="*/ 61 h 65"/>
                  <a:gd name="T78" fmla="*/ 22 w 66"/>
                  <a:gd name="T79" fmla="*/ 63 h 65"/>
                  <a:gd name="T80" fmla="*/ 25 w 66"/>
                  <a:gd name="T81" fmla="*/ 65 h 65"/>
                  <a:gd name="T82" fmla="*/ 29 w 66"/>
                  <a:gd name="T83" fmla="*/ 65 h 65"/>
                  <a:gd name="T84" fmla="*/ 33 w 66"/>
                  <a:gd name="T85" fmla="*/ 65 h 65"/>
                  <a:gd name="T86" fmla="*/ 37 w 66"/>
                  <a:gd name="T87" fmla="*/ 65 h 65"/>
                  <a:gd name="T88" fmla="*/ 41 w 66"/>
                  <a:gd name="T89" fmla="*/ 65 h 65"/>
                  <a:gd name="T90" fmla="*/ 45 w 66"/>
                  <a:gd name="T91" fmla="*/ 63 h 65"/>
                  <a:gd name="T92" fmla="*/ 48 w 66"/>
                  <a:gd name="T93" fmla="*/ 61 h 65"/>
                  <a:gd name="T94" fmla="*/ 50 w 66"/>
                  <a:gd name="T95" fmla="*/ 59 h 65"/>
                  <a:gd name="T96" fmla="*/ 54 w 66"/>
                  <a:gd name="T97" fmla="*/ 57 h 65"/>
                  <a:gd name="T98" fmla="*/ 56 w 66"/>
                  <a:gd name="T99" fmla="*/ 55 h 65"/>
                  <a:gd name="T100" fmla="*/ 60 w 66"/>
                  <a:gd name="T101" fmla="*/ 53 h 65"/>
                  <a:gd name="T102" fmla="*/ 62 w 66"/>
                  <a:gd name="T103" fmla="*/ 50 h 65"/>
                  <a:gd name="T104" fmla="*/ 64 w 66"/>
                  <a:gd name="T105" fmla="*/ 46 h 65"/>
                  <a:gd name="T106" fmla="*/ 64 w 66"/>
                  <a:gd name="T107" fmla="*/ 44 h 65"/>
                  <a:gd name="T108" fmla="*/ 66 w 66"/>
                  <a:gd name="T109" fmla="*/ 40 h 65"/>
                  <a:gd name="T110" fmla="*/ 66 w 66"/>
                  <a:gd name="T111" fmla="*/ 36 h 65"/>
                  <a:gd name="T112" fmla="*/ 66 w 66"/>
                  <a:gd name="T113" fmla="*/ 32 h 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"/>
                  <a:gd name="T172" fmla="*/ 0 h 65"/>
                  <a:gd name="T173" fmla="*/ 66 w 66"/>
                  <a:gd name="T174" fmla="*/ 65 h 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" h="65">
                    <a:moveTo>
                      <a:pt x="66" y="32"/>
                    </a:moveTo>
                    <a:lnTo>
                      <a:pt x="66" y="28"/>
                    </a:lnTo>
                    <a:lnTo>
                      <a:pt x="66" y="25"/>
                    </a:lnTo>
                    <a:lnTo>
                      <a:pt x="64" y="21"/>
                    </a:lnTo>
                    <a:lnTo>
                      <a:pt x="64" y="17"/>
                    </a:lnTo>
                    <a:lnTo>
                      <a:pt x="62" y="15"/>
                    </a:lnTo>
                    <a:lnTo>
                      <a:pt x="60" y="11"/>
                    </a:lnTo>
                    <a:lnTo>
                      <a:pt x="56" y="9"/>
                    </a:lnTo>
                    <a:lnTo>
                      <a:pt x="54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5" y="0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2" y="5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6" y="15"/>
                    </a:lnTo>
                    <a:lnTo>
                      <a:pt x="4" y="17"/>
                    </a:lnTo>
                    <a:lnTo>
                      <a:pt x="2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4" y="46"/>
                    </a:lnTo>
                    <a:lnTo>
                      <a:pt x="6" y="50"/>
                    </a:lnTo>
                    <a:lnTo>
                      <a:pt x="8" y="53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6" y="59"/>
                    </a:lnTo>
                    <a:lnTo>
                      <a:pt x="20" y="61"/>
                    </a:lnTo>
                    <a:lnTo>
                      <a:pt x="22" y="63"/>
                    </a:lnTo>
                    <a:lnTo>
                      <a:pt x="25" y="65"/>
                    </a:lnTo>
                    <a:lnTo>
                      <a:pt x="29" y="65"/>
                    </a:lnTo>
                    <a:lnTo>
                      <a:pt x="33" y="65"/>
                    </a:lnTo>
                    <a:lnTo>
                      <a:pt x="37" y="65"/>
                    </a:lnTo>
                    <a:lnTo>
                      <a:pt x="41" y="65"/>
                    </a:lnTo>
                    <a:lnTo>
                      <a:pt x="45" y="63"/>
                    </a:lnTo>
                    <a:lnTo>
                      <a:pt x="48" y="61"/>
                    </a:lnTo>
                    <a:lnTo>
                      <a:pt x="50" y="59"/>
                    </a:lnTo>
                    <a:lnTo>
                      <a:pt x="54" y="57"/>
                    </a:lnTo>
                    <a:lnTo>
                      <a:pt x="56" y="55"/>
                    </a:lnTo>
                    <a:lnTo>
                      <a:pt x="60" y="53"/>
                    </a:lnTo>
                    <a:lnTo>
                      <a:pt x="62" y="50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6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5" name="Freeform 542"/>
              <p:cNvSpPr>
                <a:spLocks/>
              </p:cNvSpPr>
              <p:nvPr/>
            </p:nvSpPr>
            <p:spPr bwMode="auto">
              <a:xfrm>
                <a:off x="4754" y="1797"/>
                <a:ext cx="34" cy="33"/>
              </a:xfrm>
              <a:custGeom>
                <a:avLst/>
                <a:gdLst>
                  <a:gd name="T0" fmla="*/ 0 w 67"/>
                  <a:gd name="T1" fmla="*/ 32 h 65"/>
                  <a:gd name="T2" fmla="*/ 0 w 67"/>
                  <a:gd name="T3" fmla="*/ 36 h 65"/>
                  <a:gd name="T4" fmla="*/ 1 w 67"/>
                  <a:gd name="T5" fmla="*/ 40 h 65"/>
                  <a:gd name="T6" fmla="*/ 1 w 67"/>
                  <a:gd name="T7" fmla="*/ 44 h 65"/>
                  <a:gd name="T8" fmla="*/ 3 w 67"/>
                  <a:gd name="T9" fmla="*/ 46 h 65"/>
                  <a:gd name="T10" fmla="*/ 5 w 67"/>
                  <a:gd name="T11" fmla="*/ 50 h 65"/>
                  <a:gd name="T12" fmla="*/ 7 w 67"/>
                  <a:gd name="T13" fmla="*/ 53 h 65"/>
                  <a:gd name="T14" fmla="*/ 9 w 67"/>
                  <a:gd name="T15" fmla="*/ 55 h 65"/>
                  <a:gd name="T16" fmla="*/ 13 w 67"/>
                  <a:gd name="T17" fmla="*/ 57 h 65"/>
                  <a:gd name="T18" fmla="*/ 15 w 67"/>
                  <a:gd name="T19" fmla="*/ 59 h 65"/>
                  <a:gd name="T20" fmla="*/ 19 w 67"/>
                  <a:gd name="T21" fmla="*/ 61 h 65"/>
                  <a:gd name="T22" fmla="*/ 23 w 67"/>
                  <a:gd name="T23" fmla="*/ 63 h 65"/>
                  <a:gd name="T24" fmla="*/ 24 w 67"/>
                  <a:gd name="T25" fmla="*/ 65 h 65"/>
                  <a:gd name="T26" fmla="*/ 28 w 67"/>
                  <a:gd name="T27" fmla="*/ 65 h 65"/>
                  <a:gd name="T28" fmla="*/ 32 w 67"/>
                  <a:gd name="T29" fmla="*/ 65 h 65"/>
                  <a:gd name="T30" fmla="*/ 36 w 67"/>
                  <a:gd name="T31" fmla="*/ 65 h 65"/>
                  <a:gd name="T32" fmla="*/ 40 w 67"/>
                  <a:gd name="T33" fmla="*/ 65 h 65"/>
                  <a:gd name="T34" fmla="*/ 44 w 67"/>
                  <a:gd name="T35" fmla="*/ 63 h 65"/>
                  <a:gd name="T36" fmla="*/ 48 w 67"/>
                  <a:gd name="T37" fmla="*/ 61 h 65"/>
                  <a:gd name="T38" fmla="*/ 51 w 67"/>
                  <a:gd name="T39" fmla="*/ 59 h 65"/>
                  <a:gd name="T40" fmla="*/ 53 w 67"/>
                  <a:gd name="T41" fmla="*/ 57 h 65"/>
                  <a:gd name="T42" fmla="*/ 57 w 67"/>
                  <a:gd name="T43" fmla="*/ 55 h 65"/>
                  <a:gd name="T44" fmla="*/ 59 w 67"/>
                  <a:gd name="T45" fmla="*/ 53 h 65"/>
                  <a:gd name="T46" fmla="*/ 61 w 67"/>
                  <a:gd name="T47" fmla="*/ 50 h 65"/>
                  <a:gd name="T48" fmla="*/ 63 w 67"/>
                  <a:gd name="T49" fmla="*/ 46 h 65"/>
                  <a:gd name="T50" fmla="*/ 65 w 67"/>
                  <a:gd name="T51" fmla="*/ 44 h 65"/>
                  <a:gd name="T52" fmla="*/ 65 w 67"/>
                  <a:gd name="T53" fmla="*/ 40 h 65"/>
                  <a:gd name="T54" fmla="*/ 65 w 67"/>
                  <a:gd name="T55" fmla="*/ 36 h 65"/>
                  <a:gd name="T56" fmla="*/ 67 w 67"/>
                  <a:gd name="T57" fmla="*/ 32 h 65"/>
                  <a:gd name="T58" fmla="*/ 65 w 67"/>
                  <a:gd name="T59" fmla="*/ 28 h 65"/>
                  <a:gd name="T60" fmla="*/ 65 w 67"/>
                  <a:gd name="T61" fmla="*/ 25 h 65"/>
                  <a:gd name="T62" fmla="*/ 65 w 67"/>
                  <a:gd name="T63" fmla="*/ 21 h 65"/>
                  <a:gd name="T64" fmla="*/ 63 w 67"/>
                  <a:gd name="T65" fmla="*/ 17 h 65"/>
                  <a:gd name="T66" fmla="*/ 61 w 67"/>
                  <a:gd name="T67" fmla="*/ 15 h 65"/>
                  <a:gd name="T68" fmla="*/ 59 w 67"/>
                  <a:gd name="T69" fmla="*/ 11 h 65"/>
                  <a:gd name="T70" fmla="*/ 57 w 67"/>
                  <a:gd name="T71" fmla="*/ 9 h 65"/>
                  <a:gd name="T72" fmla="*/ 53 w 67"/>
                  <a:gd name="T73" fmla="*/ 5 h 65"/>
                  <a:gd name="T74" fmla="*/ 51 w 67"/>
                  <a:gd name="T75" fmla="*/ 4 h 65"/>
                  <a:gd name="T76" fmla="*/ 48 w 67"/>
                  <a:gd name="T77" fmla="*/ 2 h 65"/>
                  <a:gd name="T78" fmla="*/ 44 w 67"/>
                  <a:gd name="T79" fmla="*/ 2 h 65"/>
                  <a:gd name="T80" fmla="*/ 40 w 67"/>
                  <a:gd name="T81" fmla="*/ 0 h 65"/>
                  <a:gd name="T82" fmla="*/ 36 w 67"/>
                  <a:gd name="T83" fmla="*/ 0 h 65"/>
                  <a:gd name="T84" fmla="*/ 32 w 67"/>
                  <a:gd name="T85" fmla="*/ 0 h 65"/>
                  <a:gd name="T86" fmla="*/ 28 w 67"/>
                  <a:gd name="T87" fmla="*/ 0 h 65"/>
                  <a:gd name="T88" fmla="*/ 24 w 67"/>
                  <a:gd name="T89" fmla="*/ 0 h 65"/>
                  <a:gd name="T90" fmla="*/ 23 w 67"/>
                  <a:gd name="T91" fmla="*/ 2 h 65"/>
                  <a:gd name="T92" fmla="*/ 19 w 67"/>
                  <a:gd name="T93" fmla="*/ 2 h 65"/>
                  <a:gd name="T94" fmla="*/ 15 w 67"/>
                  <a:gd name="T95" fmla="*/ 4 h 65"/>
                  <a:gd name="T96" fmla="*/ 13 w 67"/>
                  <a:gd name="T97" fmla="*/ 5 h 65"/>
                  <a:gd name="T98" fmla="*/ 9 w 67"/>
                  <a:gd name="T99" fmla="*/ 9 h 65"/>
                  <a:gd name="T100" fmla="*/ 7 w 67"/>
                  <a:gd name="T101" fmla="*/ 11 h 65"/>
                  <a:gd name="T102" fmla="*/ 5 w 67"/>
                  <a:gd name="T103" fmla="*/ 15 h 65"/>
                  <a:gd name="T104" fmla="*/ 3 w 67"/>
                  <a:gd name="T105" fmla="*/ 17 h 65"/>
                  <a:gd name="T106" fmla="*/ 1 w 67"/>
                  <a:gd name="T107" fmla="*/ 21 h 65"/>
                  <a:gd name="T108" fmla="*/ 1 w 67"/>
                  <a:gd name="T109" fmla="*/ 25 h 65"/>
                  <a:gd name="T110" fmla="*/ 0 w 67"/>
                  <a:gd name="T111" fmla="*/ 28 h 65"/>
                  <a:gd name="T112" fmla="*/ 0 w 67"/>
                  <a:gd name="T113" fmla="*/ 32 h 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7"/>
                  <a:gd name="T172" fmla="*/ 0 h 65"/>
                  <a:gd name="T173" fmla="*/ 67 w 67"/>
                  <a:gd name="T174" fmla="*/ 65 h 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7" h="65">
                    <a:moveTo>
                      <a:pt x="0" y="32"/>
                    </a:moveTo>
                    <a:lnTo>
                      <a:pt x="0" y="36"/>
                    </a:lnTo>
                    <a:lnTo>
                      <a:pt x="1" y="40"/>
                    </a:lnTo>
                    <a:lnTo>
                      <a:pt x="1" y="44"/>
                    </a:lnTo>
                    <a:lnTo>
                      <a:pt x="3" y="46"/>
                    </a:lnTo>
                    <a:lnTo>
                      <a:pt x="5" y="50"/>
                    </a:lnTo>
                    <a:lnTo>
                      <a:pt x="7" y="53"/>
                    </a:lnTo>
                    <a:lnTo>
                      <a:pt x="9" y="55"/>
                    </a:lnTo>
                    <a:lnTo>
                      <a:pt x="13" y="57"/>
                    </a:lnTo>
                    <a:lnTo>
                      <a:pt x="15" y="59"/>
                    </a:lnTo>
                    <a:lnTo>
                      <a:pt x="19" y="61"/>
                    </a:lnTo>
                    <a:lnTo>
                      <a:pt x="23" y="63"/>
                    </a:lnTo>
                    <a:lnTo>
                      <a:pt x="24" y="65"/>
                    </a:lnTo>
                    <a:lnTo>
                      <a:pt x="28" y="65"/>
                    </a:lnTo>
                    <a:lnTo>
                      <a:pt x="32" y="65"/>
                    </a:lnTo>
                    <a:lnTo>
                      <a:pt x="36" y="65"/>
                    </a:lnTo>
                    <a:lnTo>
                      <a:pt x="40" y="65"/>
                    </a:lnTo>
                    <a:lnTo>
                      <a:pt x="44" y="63"/>
                    </a:lnTo>
                    <a:lnTo>
                      <a:pt x="48" y="61"/>
                    </a:lnTo>
                    <a:lnTo>
                      <a:pt x="51" y="59"/>
                    </a:lnTo>
                    <a:lnTo>
                      <a:pt x="53" y="57"/>
                    </a:lnTo>
                    <a:lnTo>
                      <a:pt x="57" y="55"/>
                    </a:lnTo>
                    <a:lnTo>
                      <a:pt x="59" y="53"/>
                    </a:lnTo>
                    <a:lnTo>
                      <a:pt x="61" y="50"/>
                    </a:lnTo>
                    <a:lnTo>
                      <a:pt x="63" y="46"/>
                    </a:lnTo>
                    <a:lnTo>
                      <a:pt x="65" y="44"/>
                    </a:lnTo>
                    <a:lnTo>
                      <a:pt x="65" y="40"/>
                    </a:lnTo>
                    <a:lnTo>
                      <a:pt x="65" y="36"/>
                    </a:lnTo>
                    <a:lnTo>
                      <a:pt x="67" y="32"/>
                    </a:lnTo>
                    <a:lnTo>
                      <a:pt x="65" y="28"/>
                    </a:lnTo>
                    <a:lnTo>
                      <a:pt x="65" y="25"/>
                    </a:lnTo>
                    <a:lnTo>
                      <a:pt x="65" y="21"/>
                    </a:lnTo>
                    <a:lnTo>
                      <a:pt x="63" y="17"/>
                    </a:lnTo>
                    <a:lnTo>
                      <a:pt x="61" y="15"/>
                    </a:lnTo>
                    <a:lnTo>
                      <a:pt x="59" y="11"/>
                    </a:lnTo>
                    <a:lnTo>
                      <a:pt x="57" y="9"/>
                    </a:lnTo>
                    <a:lnTo>
                      <a:pt x="53" y="5"/>
                    </a:lnTo>
                    <a:lnTo>
                      <a:pt x="51" y="4"/>
                    </a:lnTo>
                    <a:lnTo>
                      <a:pt x="48" y="2"/>
                    </a:lnTo>
                    <a:lnTo>
                      <a:pt x="44" y="2"/>
                    </a:lnTo>
                    <a:lnTo>
                      <a:pt x="40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23" y="2"/>
                    </a:lnTo>
                    <a:lnTo>
                      <a:pt x="19" y="2"/>
                    </a:lnTo>
                    <a:lnTo>
                      <a:pt x="15" y="4"/>
                    </a:lnTo>
                    <a:lnTo>
                      <a:pt x="13" y="5"/>
                    </a:lnTo>
                    <a:lnTo>
                      <a:pt x="9" y="9"/>
                    </a:lnTo>
                    <a:lnTo>
                      <a:pt x="7" y="11"/>
                    </a:lnTo>
                    <a:lnTo>
                      <a:pt x="5" y="15"/>
                    </a:lnTo>
                    <a:lnTo>
                      <a:pt x="3" y="17"/>
                    </a:lnTo>
                    <a:lnTo>
                      <a:pt x="1" y="21"/>
                    </a:lnTo>
                    <a:lnTo>
                      <a:pt x="1" y="25"/>
                    </a:lnTo>
                    <a:lnTo>
                      <a:pt x="0" y="28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6" name="Rectangle 543"/>
              <p:cNvSpPr>
                <a:spLocks noChangeArrowheads="1"/>
              </p:cNvSpPr>
              <p:nvPr/>
            </p:nvSpPr>
            <p:spPr bwMode="auto">
              <a:xfrm>
                <a:off x="4447" y="1736"/>
                <a:ext cx="65" cy="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e3</a:t>
                </a:r>
                <a:endParaRPr lang="en-US" sz="1800"/>
              </a:p>
            </p:txBody>
          </p:sp>
          <p:sp>
            <p:nvSpPr>
              <p:cNvPr id="2897" name="Line 544"/>
              <p:cNvSpPr>
                <a:spLocks noChangeShapeType="1"/>
              </p:cNvSpPr>
              <p:nvPr/>
            </p:nvSpPr>
            <p:spPr bwMode="auto">
              <a:xfrm>
                <a:off x="3691" y="1238"/>
                <a:ext cx="1" cy="50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8" name="Freeform 545"/>
              <p:cNvSpPr>
                <a:spLocks/>
              </p:cNvSpPr>
              <p:nvPr/>
            </p:nvSpPr>
            <p:spPr bwMode="auto">
              <a:xfrm>
                <a:off x="3674" y="1220"/>
                <a:ext cx="33" cy="34"/>
              </a:xfrm>
              <a:custGeom>
                <a:avLst/>
                <a:gdLst>
                  <a:gd name="T0" fmla="*/ 33 w 66"/>
                  <a:gd name="T1" fmla="*/ 67 h 67"/>
                  <a:gd name="T2" fmla="*/ 37 w 66"/>
                  <a:gd name="T3" fmla="*/ 67 h 67"/>
                  <a:gd name="T4" fmla="*/ 41 w 66"/>
                  <a:gd name="T5" fmla="*/ 67 h 67"/>
                  <a:gd name="T6" fmla="*/ 45 w 66"/>
                  <a:gd name="T7" fmla="*/ 65 h 67"/>
                  <a:gd name="T8" fmla="*/ 48 w 66"/>
                  <a:gd name="T9" fmla="*/ 63 h 67"/>
                  <a:gd name="T10" fmla="*/ 50 w 66"/>
                  <a:gd name="T11" fmla="*/ 61 h 67"/>
                  <a:gd name="T12" fmla="*/ 54 w 66"/>
                  <a:gd name="T13" fmla="*/ 59 h 67"/>
                  <a:gd name="T14" fmla="*/ 56 w 66"/>
                  <a:gd name="T15" fmla="*/ 58 h 67"/>
                  <a:gd name="T16" fmla="*/ 60 w 66"/>
                  <a:gd name="T17" fmla="*/ 54 h 67"/>
                  <a:gd name="T18" fmla="*/ 62 w 66"/>
                  <a:gd name="T19" fmla="*/ 52 h 67"/>
                  <a:gd name="T20" fmla="*/ 64 w 66"/>
                  <a:gd name="T21" fmla="*/ 48 h 67"/>
                  <a:gd name="T22" fmla="*/ 64 w 66"/>
                  <a:gd name="T23" fmla="*/ 44 h 67"/>
                  <a:gd name="T24" fmla="*/ 66 w 66"/>
                  <a:gd name="T25" fmla="*/ 42 h 67"/>
                  <a:gd name="T26" fmla="*/ 66 w 66"/>
                  <a:gd name="T27" fmla="*/ 38 h 67"/>
                  <a:gd name="T28" fmla="*/ 66 w 66"/>
                  <a:gd name="T29" fmla="*/ 34 h 67"/>
                  <a:gd name="T30" fmla="*/ 66 w 66"/>
                  <a:gd name="T31" fmla="*/ 31 h 67"/>
                  <a:gd name="T32" fmla="*/ 66 w 66"/>
                  <a:gd name="T33" fmla="*/ 27 h 67"/>
                  <a:gd name="T34" fmla="*/ 64 w 66"/>
                  <a:gd name="T35" fmla="*/ 23 h 67"/>
                  <a:gd name="T36" fmla="*/ 64 w 66"/>
                  <a:gd name="T37" fmla="*/ 19 h 67"/>
                  <a:gd name="T38" fmla="*/ 62 w 66"/>
                  <a:gd name="T39" fmla="*/ 17 h 67"/>
                  <a:gd name="T40" fmla="*/ 60 w 66"/>
                  <a:gd name="T41" fmla="*/ 13 h 67"/>
                  <a:gd name="T42" fmla="*/ 56 w 66"/>
                  <a:gd name="T43" fmla="*/ 10 h 67"/>
                  <a:gd name="T44" fmla="*/ 54 w 66"/>
                  <a:gd name="T45" fmla="*/ 8 h 67"/>
                  <a:gd name="T46" fmla="*/ 50 w 66"/>
                  <a:gd name="T47" fmla="*/ 6 h 67"/>
                  <a:gd name="T48" fmla="*/ 48 w 66"/>
                  <a:gd name="T49" fmla="*/ 4 h 67"/>
                  <a:gd name="T50" fmla="*/ 45 w 66"/>
                  <a:gd name="T51" fmla="*/ 2 h 67"/>
                  <a:gd name="T52" fmla="*/ 41 w 66"/>
                  <a:gd name="T53" fmla="*/ 2 h 67"/>
                  <a:gd name="T54" fmla="*/ 37 w 66"/>
                  <a:gd name="T55" fmla="*/ 2 h 67"/>
                  <a:gd name="T56" fmla="*/ 33 w 66"/>
                  <a:gd name="T57" fmla="*/ 0 h 67"/>
                  <a:gd name="T58" fmla="*/ 29 w 66"/>
                  <a:gd name="T59" fmla="*/ 2 h 67"/>
                  <a:gd name="T60" fmla="*/ 25 w 66"/>
                  <a:gd name="T61" fmla="*/ 2 h 67"/>
                  <a:gd name="T62" fmla="*/ 22 w 66"/>
                  <a:gd name="T63" fmla="*/ 2 h 67"/>
                  <a:gd name="T64" fmla="*/ 20 w 66"/>
                  <a:gd name="T65" fmla="*/ 4 h 67"/>
                  <a:gd name="T66" fmla="*/ 16 w 66"/>
                  <a:gd name="T67" fmla="*/ 6 h 67"/>
                  <a:gd name="T68" fmla="*/ 12 w 66"/>
                  <a:gd name="T69" fmla="*/ 8 h 67"/>
                  <a:gd name="T70" fmla="*/ 10 w 66"/>
                  <a:gd name="T71" fmla="*/ 10 h 67"/>
                  <a:gd name="T72" fmla="*/ 8 w 66"/>
                  <a:gd name="T73" fmla="*/ 13 h 67"/>
                  <a:gd name="T74" fmla="*/ 4 w 66"/>
                  <a:gd name="T75" fmla="*/ 17 h 67"/>
                  <a:gd name="T76" fmla="*/ 4 w 66"/>
                  <a:gd name="T77" fmla="*/ 19 h 67"/>
                  <a:gd name="T78" fmla="*/ 2 w 66"/>
                  <a:gd name="T79" fmla="*/ 23 h 67"/>
                  <a:gd name="T80" fmla="*/ 0 w 66"/>
                  <a:gd name="T81" fmla="*/ 27 h 67"/>
                  <a:gd name="T82" fmla="*/ 0 w 66"/>
                  <a:gd name="T83" fmla="*/ 31 h 67"/>
                  <a:gd name="T84" fmla="*/ 0 w 66"/>
                  <a:gd name="T85" fmla="*/ 34 h 67"/>
                  <a:gd name="T86" fmla="*/ 0 w 66"/>
                  <a:gd name="T87" fmla="*/ 38 h 67"/>
                  <a:gd name="T88" fmla="*/ 0 w 66"/>
                  <a:gd name="T89" fmla="*/ 42 h 67"/>
                  <a:gd name="T90" fmla="*/ 2 w 66"/>
                  <a:gd name="T91" fmla="*/ 44 h 67"/>
                  <a:gd name="T92" fmla="*/ 4 w 66"/>
                  <a:gd name="T93" fmla="*/ 48 h 67"/>
                  <a:gd name="T94" fmla="*/ 4 w 66"/>
                  <a:gd name="T95" fmla="*/ 52 h 67"/>
                  <a:gd name="T96" fmla="*/ 8 w 66"/>
                  <a:gd name="T97" fmla="*/ 54 h 67"/>
                  <a:gd name="T98" fmla="*/ 10 w 66"/>
                  <a:gd name="T99" fmla="*/ 58 h 67"/>
                  <a:gd name="T100" fmla="*/ 12 w 66"/>
                  <a:gd name="T101" fmla="*/ 59 h 67"/>
                  <a:gd name="T102" fmla="*/ 16 w 66"/>
                  <a:gd name="T103" fmla="*/ 61 h 67"/>
                  <a:gd name="T104" fmla="*/ 20 w 66"/>
                  <a:gd name="T105" fmla="*/ 63 h 67"/>
                  <a:gd name="T106" fmla="*/ 22 w 66"/>
                  <a:gd name="T107" fmla="*/ 65 h 67"/>
                  <a:gd name="T108" fmla="*/ 25 w 66"/>
                  <a:gd name="T109" fmla="*/ 67 h 67"/>
                  <a:gd name="T110" fmla="*/ 29 w 66"/>
                  <a:gd name="T111" fmla="*/ 67 h 67"/>
                  <a:gd name="T112" fmla="*/ 33 w 66"/>
                  <a:gd name="T113" fmla="*/ 67 h 6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"/>
                  <a:gd name="T172" fmla="*/ 0 h 67"/>
                  <a:gd name="T173" fmla="*/ 66 w 66"/>
                  <a:gd name="T174" fmla="*/ 67 h 6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" h="67">
                    <a:moveTo>
                      <a:pt x="33" y="67"/>
                    </a:moveTo>
                    <a:lnTo>
                      <a:pt x="37" y="67"/>
                    </a:lnTo>
                    <a:lnTo>
                      <a:pt x="41" y="67"/>
                    </a:lnTo>
                    <a:lnTo>
                      <a:pt x="45" y="65"/>
                    </a:lnTo>
                    <a:lnTo>
                      <a:pt x="48" y="63"/>
                    </a:lnTo>
                    <a:lnTo>
                      <a:pt x="50" y="61"/>
                    </a:lnTo>
                    <a:lnTo>
                      <a:pt x="54" y="59"/>
                    </a:lnTo>
                    <a:lnTo>
                      <a:pt x="56" y="58"/>
                    </a:lnTo>
                    <a:lnTo>
                      <a:pt x="60" y="54"/>
                    </a:lnTo>
                    <a:lnTo>
                      <a:pt x="62" y="52"/>
                    </a:lnTo>
                    <a:lnTo>
                      <a:pt x="64" y="48"/>
                    </a:lnTo>
                    <a:lnTo>
                      <a:pt x="64" y="44"/>
                    </a:lnTo>
                    <a:lnTo>
                      <a:pt x="66" y="42"/>
                    </a:lnTo>
                    <a:lnTo>
                      <a:pt x="66" y="38"/>
                    </a:lnTo>
                    <a:lnTo>
                      <a:pt x="66" y="34"/>
                    </a:lnTo>
                    <a:lnTo>
                      <a:pt x="66" y="31"/>
                    </a:lnTo>
                    <a:lnTo>
                      <a:pt x="66" y="27"/>
                    </a:lnTo>
                    <a:lnTo>
                      <a:pt x="64" y="23"/>
                    </a:lnTo>
                    <a:lnTo>
                      <a:pt x="64" y="19"/>
                    </a:lnTo>
                    <a:lnTo>
                      <a:pt x="62" y="17"/>
                    </a:lnTo>
                    <a:lnTo>
                      <a:pt x="60" y="13"/>
                    </a:lnTo>
                    <a:lnTo>
                      <a:pt x="56" y="10"/>
                    </a:lnTo>
                    <a:lnTo>
                      <a:pt x="54" y="8"/>
                    </a:lnTo>
                    <a:lnTo>
                      <a:pt x="50" y="6"/>
                    </a:lnTo>
                    <a:lnTo>
                      <a:pt x="48" y="4"/>
                    </a:lnTo>
                    <a:lnTo>
                      <a:pt x="45" y="2"/>
                    </a:lnTo>
                    <a:lnTo>
                      <a:pt x="41" y="2"/>
                    </a:lnTo>
                    <a:lnTo>
                      <a:pt x="37" y="2"/>
                    </a:lnTo>
                    <a:lnTo>
                      <a:pt x="33" y="0"/>
                    </a:lnTo>
                    <a:lnTo>
                      <a:pt x="29" y="2"/>
                    </a:lnTo>
                    <a:lnTo>
                      <a:pt x="25" y="2"/>
                    </a:lnTo>
                    <a:lnTo>
                      <a:pt x="22" y="2"/>
                    </a:lnTo>
                    <a:lnTo>
                      <a:pt x="20" y="4"/>
                    </a:lnTo>
                    <a:lnTo>
                      <a:pt x="16" y="6"/>
                    </a:lnTo>
                    <a:lnTo>
                      <a:pt x="12" y="8"/>
                    </a:lnTo>
                    <a:lnTo>
                      <a:pt x="10" y="10"/>
                    </a:lnTo>
                    <a:lnTo>
                      <a:pt x="8" y="13"/>
                    </a:lnTo>
                    <a:lnTo>
                      <a:pt x="4" y="17"/>
                    </a:lnTo>
                    <a:lnTo>
                      <a:pt x="4" y="19"/>
                    </a:lnTo>
                    <a:lnTo>
                      <a:pt x="2" y="23"/>
                    </a:lnTo>
                    <a:lnTo>
                      <a:pt x="0" y="27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0" y="42"/>
                    </a:lnTo>
                    <a:lnTo>
                      <a:pt x="2" y="44"/>
                    </a:lnTo>
                    <a:lnTo>
                      <a:pt x="4" y="48"/>
                    </a:lnTo>
                    <a:lnTo>
                      <a:pt x="4" y="52"/>
                    </a:lnTo>
                    <a:lnTo>
                      <a:pt x="8" y="54"/>
                    </a:lnTo>
                    <a:lnTo>
                      <a:pt x="10" y="58"/>
                    </a:lnTo>
                    <a:lnTo>
                      <a:pt x="12" y="59"/>
                    </a:lnTo>
                    <a:lnTo>
                      <a:pt x="16" y="61"/>
                    </a:lnTo>
                    <a:lnTo>
                      <a:pt x="20" y="63"/>
                    </a:lnTo>
                    <a:lnTo>
                      <a:pt x="22" y="65"/>
                    </a:lnTo>
                    <a:lnTo>
                      <a:pt x="25" y="67"/>
                    </a:lnTo>
                    <a:lnTo>
                      <a:pt x="29" y="67"/>
                    </a:lnTo>
                    <a:lnTo>
                      <a:pt x="33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9" name="Freeform 546"/>
              <p:cNvSpPr>
                <a:spLocks/>
              </p:cNvSpPr>
              <p:nvPr/>
            </p:nvSpPr>
            <p:spPr bwMode="auto">
              <a:xfrm>
                <a:off x="3674" y="1725"/>
                <a:ext cx="33" cy="33"/>
              </a:xfrm>
              <a:custGeom>
                <a:avLst/>
                <a:gdLst>
                  <a:gd name="T0" fmla="*/ 33 w 66"/>
                  <a:gd name="T1" fmla="*/ 0 h 65"/>
                  <a:gd name="T2" fmla="*/ 29 w 66"/>
                  <a:gd name="T3" fmla="*/ 0 h 65"/>
                  <a:gd name="T4" fmla="*/ 25 w 66"/>
                  <a:gd name="T5" fmla="*/ 0 h 65"/>
                  <a:gd name="T6" fmla="*/ 22 w 66"/>
                  <a:gd name="T7" fmla="*/ 2 h 65"/>
                  <a:gd name="T8" fmla="*/ 20 w 66"/>
                  <a:gd name="T9" fmla="*/ 2 h 65"/>
                  <a:gd name="T10" fmla="*/ 16 w 66"/>
                  <a:gd name="T11" fmla="*/ 4 h 65"/>
                  <a:gd name="T12" fmla="*/ 12 w 66"/>
                  <a:gd name="T13" fmla="*/ 5 h 65"/>
                  <a:gd name="T14" fmla="*/ 10 w 66"/>
                  <a:gd name="T15" fmla="*/ 9 h 65"/>
                  <a:gd name="T16" fmla="*/ 8 w 66"/>
                  <a:gd name="T17" fmla="*/ 11 h 65"/>
                  <a:gd name="T18" fmla="*/ 4 w 66"/>
                  <a:gd name="T19" fmla="*/ 15 h 65"/>
                  <a:gd name="T20" fmla="*/ 4 w 66"/>
                  <a:gd name="T21" fmla="*/ 17 h 65"/>
                  <a:gd name="T22" fmla="*/ 2 w 66"/>
                  <a:gd name="T23" fmla="*/ 21 h 65"/>
                  <a:gd name="T24" fmla="*/ 0 w 66"/>
                  <a:gd name="T25" fmla="*/ 25 h 65"/>
                  <a:gd name="T26" fmla="*/ 0 w 66"/>
                  <a:gd name="T27" fmla="*/ 29 h 65"/>
                  <a:gd name="T28" fmla="*/ 0 w 66"/>
                  <a:gd name="T29" fmla="*/ 32 h 65"/>
                  <a:gd name="T30" fmla="*/ 0 w 66"/>
                  <a:gd name="T31" fmla="*/ 36 h 65"/>
                  <a:gd name="T32" fmla="*/ 0 w 66"/>
                  <a:gd name="T33" fmla="*/ 40 h 65"/>
                  <a:gd name="T34" fmla="*/ 2 w 66"/>
                  <a:gd name="T35" fmla="*/ 44 h 65"/>
                  <a:gd name="T36" fmla="*/ 4 w 66"/>
                  <a:gd name="T37" fmla="*/ 46 h 65"/>
                  <a:gd name="T38" fmla="*/ 4 w 66"/>
                  <a:gd name="T39" fmla="*/ 50 h 65"/>
                  <a:gd name="T40" fmla="*/ 8 w 66"/>
                  <a:gd name="T41" fmla="*/ 53 h 65"/>
                  <a:gd name="T42" fmla="*/ 10 w 66"/>
                  <a:gd name="T43" fmla="*/ 55 h 65"/>
                  <a:gd name="T44" fmla="*/ 12 w 66"/>
                  <a:gd name="T45" fmla="*/ 57 h 65"/>
                  <a:gd name="T46" fmla="*/ 16 w 66"/>
                  <a:gd name="T47" fmla="*/ 59 h 65"/>
                  <a:gd name="T48" fmla="*/ 20 w 66"/>
                  <a:gd name="T49" fmla="*/ 61 h 65"/>
                  <a:gd name="T50" fmla="*/ 22 w 66"/>
                  <a:gd name="T51" fmla="*/ 63 h 65"/>
                  <a:gd name="T52" fmla="*/ 25 w 66"/>
                  <a:gd name="T53" fmla="*/ 65 h 65"/>
                  <a:gd name="T54" fmla="*/ 29 w 66"/>
                  <a:gd name="T55" fmla="*/ 65 h 65"/>
                  <a:gd name="T56" fmla="*/ 33 w 66"/>
                  <a:gd name="T57" fmla="*/ 65 h 65"/>
                  <a:gd name="T58" fmla="*/ 37 w 66"/>
                  <a:gd name="T59" fmla="*/ 65 h 65"/>
                  <a:gd name="T60" fmla="*/ 41 w 66"/>
                  <a:gd name="T61" fmla="*/ 65 h 65"/>
                  <a:gd name="T62" fmla="*/ 45 w 66"/>
                  <a:gd name="T63" fmla="*/ 63 h 65"/>
                  <a:gd name="T64" fmla="*/ 48 w 66"/>
                  <a:gd name="T65" fmla="*/ 61 h 65"/>
                  <a:gd name="T66" fmla="*/ 50 w 66"/>
                  <a:gd name="T67" fmla="*/ 59 h 65"/>
                  <a:gd name="T68" fmla="*/ 54 w 66"/>
                  <a:gd name="T69" fmla="*/ 57 h 65"/>
                  <a:gd name="T70" fmla="*/ 56 w 66"/>
                  <a:gd name="T71" fmla="*/ 55 h 65"/>
                  <a:gd name="T72" fmla="*/ 60 w 66"/>
                  <a:gd name="T73" fmla="*/ 53 h 65"/>
                  <a:gd name="T74" fmla="*/ 62 w 66"/>
                  <a:gd name="T75" fmla="*/ 50 h 65"/>
                  <a:gd name="T76" fmla="*/ 64 w 66"/>
                  <a:gd name="T77" fmla="*/ 46 h 65"/>
                  <a:gd name="T78" fmla="*/ 64 w 66"/>
                  <a:gd name="T79" fmla="*/ 44 h 65"/>
                  <a:gd name="T80" fmla="*/ 66 w 66"/>
                  <a:gd name="T81" fmla="*/ 40 h 65"/>
                  <a:gd name="T82" fmla="*/ 66 w 66"/>
                  <a:gd name="T83" fmla="*/ 36 h 65"/>
                  <a:gd name="T84" fmla="*/ 66 w 66"/>
                  <a:gd name="T85" fmla="*/ 32 h 65"/>
                  <a:gd name="T86" fmla="*/ 66 w 66"/>
                  <a:gd name="T87" fmla="*/ 29 h 65"/>
                  <a:gd name="T88" fmla="*/ 66 w 66"/>
                  <a:gd name="T89" fmla="*/ 25 h 65"/>
                  <a:gd name="T90" fmla="*/ 64 w 66"/>
                  <a:gd name="T91" fmla="*/ 21 h 65"/>
                  <a:gd name="T92" fmla="*/ 64 w 66"/>
                  <a:gd name="T93" fmla="*/ 17 h 65"/>
                  <a:gd name="T94" fmla="*/ 62 w 66"/>
                  <a:gd name="T95" fmla="*/ 15 h 65"/>
                  <a:gd name="T96" fmla="*/ 60 w 66"/>
                  <a:gd name="T97" fmla="*/ 11 h 65"/>
                  <a:gd name="T98" fmla="*/ 56 w 66"/>
                  <a:gd name="T99" fmla="*/ 9 h 65"/>
                  <a:gd name="T100" fmla="*/ 54 w 66"/>
                  <a:gd name="T101" fmla="*/ 5 h 65"/>
                  <a:gd name="T102" fmla="*/ 50 w 66"/>
                  <a:gd name="T103" fmla="*/ 4 h 65"/>
                  <a:gd name="T104" fmla="*/ 48 w 66"/>
                  <a:gd name="T105" fmla="*/ 2 h 65"/>
                  <a:gd name="T106" fmla="*/ 45 w 66"/>
                  <a:gd name="T107" fmla="*/ 2 h 65"/>
                  <a:gd name="T108" fmla="*/ 41 w 66"/>
                  <a:gd name="T109" fmla="*/ 0 h 65"/>
                  <a:gd name="T110" fmla="*/ 37 w 66"/>
                  <a:gd name="T111" fmla="*/ 0 h 65"/>
                  <a:gd name="T112" fmla="*/ 33 w 66"/>
                  <a:gd name="T113" fmla="*/ 0 h 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"/>
                  <a:gd name="T172" fmla="*/ 0 h 65"/>
                  <a:gd name="T173" fmla="*/ 66 w 66"/>
                  <a:gd name="T174" fmla="*/ 65 h 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" h="65">
                    <a:moveTo>
                      <a:pt x="33" y="0"/>
                    </a:moveTo>
                    <a:lnTo>
                      <a:pt x="29" y="0"/>
                    </a:lnTo>
                    <a:lnTo>
                      <a:pt x="25" y="0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2" y="5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2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4" y="46"/>
                    </a:lnTo>
                    <a:lnTo>
                      <a:pt x="4" y="50"/>
                    </a:lnTo>
                    <a:lnTo>
                      <a:pt x="8" y="53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6" y="59"/>
                    </a:lnTo>
                    <a:lnTo>
                      <a:pt x="20" y="61"/>
                    </a:lnTo>
                    <a:lnTo>
                      <a:pt x="22" y="63"/>
                    </a:lnTo>
                    <a:lnTo>
                      <a:pt x="25" y="65"/>
                    </a:lnTo>
                    <a:lnTo>
                      <a:pt x="29" y="65"/>
                    </a:lnTo>
                    <a:lnTo>
                      <a:pt x="33" y="65"/>
                    </a:lnTo>
                    <a:lnTo>
                      <a:pt x="37" y="65"/>
                    </a:lnTo>
                    <a:lnTo>
                      <a:pt x="41" y="65"/>
                    </a:lnTo>
                    <a:lnTo>
                      <a:pt x="45" y="63"/>
                    </a:lnTo>
                    <a:lnTo>
                      <a:pt x="48" y="61"/>
                    </a:lnTo>
                    <a:lnTo>
                      <a:pt x="50" y="59"/>
                    </a:lnTo>
                    <a:lnTo>
                      <a:pt x="54" y="57"/>
                    </a:lnTo>
                    <a:lnTo>
                      <a:pt x="56" y="55"/>
                    </a:lnTo>
                    <a:lnTo>
                      <a:pt x="60" y="53"/>
                    </a:lnTo>
                    <a:lnTo>
                      <a:pt x="62" y="50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6" y="32"/>
                    </a:lnTo>
                    <a:lnTo>
                      <a:pt x="66" y="29"/>
                    </a:lnTo>
                    <a:lnTo>
                      <a:pt x="66" y="25"/>
                    </a:lnTo>
                    <a:lnTo>
                      <a:pt x="64" y="21"/>
                    </a:lnTo>
                    <a:lnTo>
                      <a:pt x="64" y="17"/>
                    </a:lnTo>
                    <a:lnTo>
                      <a:pt x="62" y="15"/>
                    </a:lnTo>
                    <a:lnTo>
                      <a:pt x="60" y="11"/>
                    </a:lnTo>
                    <a:lnTo>
                      <a:pt x="56" y="9"/>
                    </a:lnTo>
                    <a:lnTo>
                      <a:pt x="54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0" name="Rectangle 547"/>
              <p:cNvSpPr>
                <a:spLocks noChangeArrowheads="1"/>
              </p:cNvSpPr>
              <p:nvPr/>
            </p:nvSpPr>
            <p:spPr bwMode="auto">
              <a:xfrm rot="5400000">
                <a:off x="3704" y="1451"/>
                <a:ext cx="64" cy="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e4</a:t>
                </a:r>
                <a:endParaRPr lang="en-US" sz="1800"/>
              </a:p>
            </p:txBody>
          </p:sp>
          <p:sp>
            <p:nvSpPr>
              <p:cNvPr id="2901" name="Line 548"/>
              <p:cNvSpPr>
                <a:spLocks noChangeShapeType="1"/>
              </p:cNvSpPr>
              <p:nvPr/>
            </p:nvSpPr>
            <p:spPr bwMode="auto">
              <a:xfrm>
                <a:off x="3691" y="1742"/>
                <a:ext cx="1" cy="64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2" name="Freeform 549"/>
              <p:cNvSpPr>
                <a:spLocks/>
              </p:cNvSpPr>
              <p:nvPr/>
            </p:nvSpPr>
            <p:spPr bwMode="auto">
              <a:xfrm>
                <a:off x="3674" y="1725"/>
                <a:ext cx="33" cy="33"/>
              </a:xfrm>
              <a:custGeom>
                <a:avLst/>
                <a:gdLst>
                  <a:gd name="T0" fmla="*/ 33 w 66"/>
                  <a:gd name="T1" fmla="*/ 65 h 65"/>
                  <a:gd name="T2" fmla="*/ 37 w 66"/>
                  <a:gd name="T3" fmla="*/ 65 h 65"/>
                  <a:gd name="T4" fmla="*/ 41 w 66"/>
                  <a:gd name="T5" fmla="*/ 65 h 65"/>
                  <a:gd name="T6" fmla="*/ 45 w 66"/>
                  <a:gd name="T7" fmla="*/ 63 h 65"/>
                  <a:gd name="T8" fmla="*/ 48 w 66"/>
                  <a:gd name="T9" fmla="*/ 61 h 65"/>
                  <a:gd name="T10" fmla="*/ 50 w 66"/>
                  <a:gd name="T11" fmla="*/ 59 h 65"/>
                  <a:gd name="T12" fmla="*/ 54 w 66"/>
                  <a:gd name="T13" fmla="*/ 57 h 65"/>
                  <a:gd name="T14" fmla="*/ 56 w 66"/>
                  <a:gd name="T15" fmla="*/ 55 h 65"/>
                  <a:gd name="T16" fmla="*/ 60 w 66"/>
                  <a:gd name="T17" fmla="*/ 53 h 65"/>
                  <a:gd name="T18" fmla="*/ 62 w 66"/>
                  <a:gd name="T19" fmla="*/ 50 h 65"/>
                  <a:gd name="T20" fmla="*/ 64 w 66"/>
                  <a:gd name="T21" fmla="*/ 46 h 65"/>
                  <a:gd name="T22" fmla="*/ 64 w 66"/>
                  <a:gd name="T23" fmla="*/ 44 h 65"/>
                  <a:gd name="T24" fmla="*/ 66 w 66"/>
                  <a:gd name="T25" fmla="*/ 40 h 65"/>
                  <a:gd name="T26" fmla="*/ 66 w 66"/>
                  <a:gd name="T27" fmla="*/ 36 h 65"/>
                  <a:gd name="T28" fmla="*/ 66 w 66"/>
                  <a:gd name="T29" fmla="*/ 32 h 65"/>
                  <a:gd name="T30" fmla="*/ 66 w 66"/>
                  <a:gd name="T31" fmla="*/ 29 h 65"/>
                  <a:gd name="T32" fmla="*/ 66 w 66"/>
                  <a:gd name="T33" fmla="*/ 25 h 65"/>
                  <a:gd name="T34" fmla="*/ 64 w 66"/>
                  <a:gd name="T35" fmla="*/ 21 h 65"/>
                  <a:gd name="T36" fmla="*/ 64 w 66"/>
                  <a:gd name="T37" fmla="*/ 17 h 65"/>
                  <a:gd name="T38" fmla="*/ 62 w 66"/>
                  <a:gd name="T39" fmla="*/ 15 h 65"/>
                  <a:gd name="T40" fmla="*/ 60 w 66"/>
                  <a:gd name="T41" fmla="*/ 11 h 65"/>
                  <a:gd name="T42" fmla="*/ 56 w 66"/>
                  <a:gd name="T43" fmla="*/ 9 h 65"/>
                  <a:gd name="T44" fmla="*/ 54 w 66"/>
                  <a:gd name="T45" fmla="*/ 5 h 65"/>
                  <a:gd name="T46" fmla="*/ 50 w 66"/>
                  <a:gd name="T47" fmla="*/ 4 h 65"/>
                  <a:gd name="T48" fmla="*/ 48 w 66"/>
                  <a:gd name="T49" fmla="*/ 2 h 65"/>
                  <a:gd name="T50" fmla="*/ 45 w 66"/>
                  <a:gd name="T51" fmla="*/ 2 h 65"/>
                  <a:gd name="T52" fmla="*/ 41 w 66"/>
                  <a:gd name="T53" fmla="*/ 0 h 65"/>
                  <a:gd name="T54" fmla="*/ 37 w 66"/>
                  <a:gd name="T55" fmla="*/ 0 h 65"/>
                  <a:gd name="T56" fmla="*/ 33 w 66"/>
                  <a:gd name="T57" fmla="*/ 0 h 65"/>
                  <a:gd name="T58" fmla="*/ 29 w 66"/>
                  <a:gd name="T59" fmla="*/ 0 h 65"/>
                  <a:gd name="T60" fmla="*/ 25 w 66"/>
                  <a:gd name="T61" fmla="*/ 0 h 65"/>
                  <a:gd name="T62" fmla="*/ 22 w 66"/>
                  <a:gd name="T63" fmla="*/ 2 h 65"/>
                  <a:gd name="T64" fmla="*/ 20 w 66"/>
                  <a:gd name="T65" fmla="*/ 2 h 65"/>
                  <a:gd name="T66" fmla="*/ 16 w 66"/>
                  <a:gd name="T67" fmla="*/ 4 h 65"/>
                  <a:gd name="T68" fmla="*/ 12 w 66"/>
                  <a:gd name="T69" fmla="*/ 5 h 65"/>
                  <a:gd name="T70" fmla="*/ 10 w 66"/>
                  <a:gd name="T71" fmla="*/ 9 h 65"/>
                  <a:gd name="T72" fmla="*/ 8 w 66"/>
                  <a:gd name="T73" fmla="*/ 11 h 65"/>
                  <a:gd name="T74" fmla="*/ 4 w 66"/>
                  <a:gd name="T75" fmla="*/ 15 h 65"/>
                  <a:gd name="T76" fmla="*/ 4 w 66"/>
                  <a:gd name="T77" fmla="*/ 17 h 65"/>
                  <a:gd name="T78" fmla="*/ 2 w 66"/>
                  <a:gd name="T79" fmla="*/ 21 h 65"/>
                  <a:gd name="T80" fmla="*/ 0 w 66"/>
                  <a:gd name="T81" fmla="*/ 25 h 65"/>
                  <a:gd name="T82" fmla="*/ 0 w 66"/>
                  <a:gd name="T83" fmla="*/ 29 h 65"/>
                  <a:gd name="T84" fmla="*/ 0 w 66"/>
                  <a:gd name="T85" fmla="*/ 32 h 65"/>
                  <a:gd name="T86" fmla="*/ 0 w 66"/>
                  <a:gd name="T87" fmla="*/ 36 h 65"/>
                  <a:gd name="T88" fmla="*/ 0 w 66"/>
                  <a:gd name="T89" fmla="*/ 40 h 65"/>
                  <a:gd name="T90" fmla="*/ 2 w 66"/>
                  <a:gd name="T91" fmla="*/ 44 h 65"/>
                  <a:gd name="T92" fmla="*/ 4 w 66"/>
                  <a:gd name="T93" fmla="*/ 46 h 65"/>
                  <a:gd name="T94" fmla="*/ 4 w 66"/>
                  <a:gd name="T95" fmla="*/ 50 h 65"/>
                  <a:gd name="T96" fmla="*/ 8 w 66"/>
                  <a:gd name="T97" fmla="*/ 53 h 65"/>
                  <a:gd name="T98" fmla="*/ 10 w 66"/>
                  <a:gd name="T99" fmla="*/ 55 h 65"/>
                  <a:gd name="T100" fmla="*/ 12 w 66"/>
                  <a:gd name="T101" fmla="*/ 57 h 65"/>
                  <a:gd name="T102" fmla="*/ 16 w 66"/>
                  <a:gd name="T103" fmla="*/ 59 h 65"/>
                  <a:gd name="T104" fmla="*/ 20 w 66"/>
                  <a:gd name="T105" fmla="*/ 61 h 65"/>
                  <a:gd name="T106" fmla="*/ 22 w 66"/>
                  <a:gd name="T107" fmla="*/ 63 h 65"/>
                  <a:gd name="T108" fmla="*/ 25 w 66"/>
                  <a:gd name="T109" fmla="*/ 65 h 65"/>
                  <a:gd name="T110" fmla="*/ 29 w 66"/>
                  <a:gd name="T111" fmla="*/ 65 h 65"/>
                  <a:gd name="T112" fmla="*/ 33 w 66"/>
                  <a:gd name="T113" fmla="*/ 65 h 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"/>
                  <a:gd name="T172" fmla="*/ 0 h 65"/>
                  <a:gd name="T173" fmla="*/ 66 w 66"/>
                  <a:gd name="T174" fmla="*/ 65 h 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" h="65">
                    <a:moveTo>
                      <a:pt x="33" y="65"/>
                    </a:moveTo>
                    <a:lnTo>
                      <a:pt x="37" y="65"/>
                    </a:lnTo>
                    <a:lnTo>
                      <a:pt x="41" y="65"/>
                    </a:lnTo>
                    <a:lnTo>
                      <a:pt x="45" y="63"/>
                    </a:lnTo>
                    <a:lnTo>
                      <a:pt x="48" y="61"/>
                    </a:lnTo>
                    <a:lnTo>
                      <a:pt x="50" y="59"/>
                    </a:lnTo>
                    <a:lnTo>
                      <a:pt x="54" y="57"/>
                    </a:lnTo>
                    <a:lnTo>
                      <a:pt x="56" y="55"/>
                    </a:lnTo>
                    <a:lnTo>
                      <a:pt x="60" y="53"/>
                    </a:lnTo>
                    <a:lnTo>
                      <a:pt x="62" y="50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6" y="32"/>
                    </a:lnTo>
                    <a:lnTo>
                      <a:pt x="66" y="29"/>
                    </a:lnTo>
                    <a:lnTo>
                      <a:pt x="66" y="25"/>
                    </a:lnTo>
                    <a:lnTo>
                      <a:pt x="64" y="21"/>
                    </a:lnTo>
                    <a:lnTo>
                      <a:pt x="64" y="17"/>
                    </a:lnTo>
                    <a:lnTo>
                      <a:pt x="62" y="15"/>
                    </a:lnTo>
                    <a:lnTo>
                      <a:pt x="60" y="11"/>
                    </a:lnTo>
                    <a:lnTo>
                      <a:pt x="56" y="9"/>
                    </a:lnTo>
                    <a:lnTo>
                      <a:pt x="54" y="5"/>
                    </a:lnTo>
                    <a:lnTo>
                      <a:pt x="50" y="4"/>
                    </a:lnTo>
                    <a:lnTo>
                      <a:pt x="48" y="2"/>
                    </a:lnTo>
                    <a:lnTo>
                      <a:pt x="45" y="2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9" y="0"/>
                    </a:lnTo>
                    <a:lnTo>
                      <a:pt x="25" y="0"/>
                    </a:lnTo>
                    <a:lnTo>
                      <a:pt x="22" y="2"/>
                    </a:lnTo>
                    <a:lnTo>
                      <a:pt x="20" y="2"/>
                    </a:lnTo>
                    <a:lnTo>
                      <a:pt x="16" y="4"/>
                    </a:lnTo>
                    <a:lnTo>
                      <a:pt x="12" y="5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2" y="21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4" y="46"/>
                    </a:lnTo>
                    <a:lnTo>
                      <a:pt x="4" y="50"/>
                    </a:lnTo>
                    <a:lnTo>
                      <a:pt x="8" y="53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6" y="59"/>
                    </a:lnTo>
                    <a:lnTo>
                      <a:pt x="20" y="61"/>
                    </a:lnTo>
                    <a:lnTo>
                      <a:pt x="22" y="63"/>
                    </a:lnTo>
                    <a:lnTo>
                      <a:pt x="25" y="65"/>
                    </a:lnTo>
                    <a:lnTo>
                      <a:pt x="29" y="65"/>
                    </a:lnTo>
                    <a:lnTo>
                      <a:pt x="33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3" name="Freeform 550"/>
              <p:cNvSpPr>
                <a:spLocks/>
              </p:cNvSpPr>
              <p:nvPr/>
            </p:nvSpPr>
            <p:spPr bwMode="auto">
              <a:xfrm>
                <a:off x="3674" y="2373"/>
                <a:ext cx="33" cy="33"/>
              </a:xfrm>
              <a:custGeom>
                <a:avLst/>
                <a:gdLst>
                  <a:gd name="T0" fmla="*/ 33 w 66"/>
                  <a:gd name="T1" fmla="*/ 0 h 65"/>
                  <a:gd name="T2" fmla="*/ 29 w 66"/>
                  <a:gd name="T3" fmla="*/ 0 h 65"/>
                  <a:gd name="T4" fmla="*/ 25 w 66"/>
                  <a:gd name="T5" fmla="*/ 0 h 65"/>
                  <a:gd name="T6" fmla="*/ 22 w 66"/>
                  <a:gd name="T7" fmla="*/ 1 h 65"/>
                  <a:gd name="T8" fmla="*/ 20 w 66"/>
                  <a:gd name="T9" fmla="*/ 1 h 65"/>
                  <a:gd name="T10" fmla="*/ 16 w 66"/>
                  <a:gd name="T11" fmla="*/ 3 h 65"/>
                  <a:gd name="T12" fmla="*/ 12 w 66"/>
                  <a:gd name="T13" fmla="*/ 5 h 65"/>
                  <a:gd name="T14" fmla="*/ 10 w 66"/>
                  <a:gd name="T15" fmla="*/ 9 h 65"/>
                  <a:gd name="T16" fmla="*/ 8 w 66"/>
                  <a:gd name="T17" fmla="*/ 11 h 65"/>
                  <a:gd name="T18" fmla="*/ 4 w 66"/>
                  <a:gd name="T19" fmla="*/ 15 h 65"/>
                  <a:gd name="T20" fmla="*/ 4 w 66"/>
                  <a:gd name="T21" fmla="*/ 17 h 65"/>
                  <a:gd name="T22" fmla="*/ 2 w 66"/>
                  <a:gd name="T23" fmla="*/ 21 h 65"/>
                  <a:gd name="T24" fmla="*/ 0 w 66"/>
                  <a:gd name="T25" fmla="*/ 25 h 65"/>
                  <a:gd name="T26" fmla="*/ 0 w 66"/>
                  <a:gd name="T27" fmla="*/ 28 h 65"/>
                  <a:gd name="T28" fmla="*/ 0 w 66"/>
                  <a:gd name="T29" fmla="*/ 32 h 65"/>
                  <a:gd name="T30" fmla="*/ 0 w 66"/>
                  <a:gd name="T31" fmla="*/ 36 h 65"/>
                  <a:gd name="T32" fmla="*/ 0 w 66"/>
                  <a:gd name="T33" fmla="*/ 40 h 65"/>
                  <a:gd name="T34" fmla="*/ 2 w 66"/>
                  <a:gd name="T35" fmla="*/ 44 h 65"/>
                  <a:gd name="T36" fmla="*/ 4 w 66"/>
                  <a:gd name="T37" fmla="*/ 46 h 65"/>
                  <a:gd name="T38" fmla="*/ 4 w 66"/>
                  <a:gd name="T39" fmla="*/ 49 h 65"/>
                  <a:gd name="T40" fmla="*/ 8 w 66"/>
                  <a:gd name="T41" fmla="*/ 53 h 65"/>
                  <a:gd name="T42" fmla="*/ 10 w 66"/>
                  <a:gd name="T43" fmla="*/ 55 h 65"/>
                  <a:gd name="T44" fmla="*/ 12 w 66"/>
                  <a:gd name="T45" fmla="*/ 57 h 65"/>
                  <a:gd name="T46" fmla="*/ 16 w 66"/>
                  <a:gd name="T47" fmla="*/ 61 h 65"/>
                  <a:gd name="T48" fmla="*/ 20 w 66"/>
                  <a:gd name="T49" fmla="*/ 63 h 65"/>
                  <a:gd name="T50" fmla="*/ 22 w 66"/>
                  <a:gd name="T51" fmla="*/ 63 h 65"/>
                  <a:gd name="T52" fmla="*/ 25 w 66"/>
                  <a:gd name="T53" fmla="*/ 65 h 65"/>
                  <a:gd name="T54" fmla="*/ 29 w 66"/>
                  <a:gd name="T55" fmla="*/ 65 h 65"/>
                  <a:gd name="T56" fmla="*/ 33 w 66"/>
                  <a:gd name="T57" fmla="*/ 65 h 65"/>
                  <a:gd name="T58" fmla="*/ 37 w 66"/>
                  <a:gd name="T59" fmla="*/ 65 h 65"/>
                  <a:gd name="T60" fmla="*/ 41 w 66"/>
                  <a:gd name="T61" fmla="*/ 65 h 65"/>
                  <a:gd name="T62" fmla="*/ 45 w 66"/>
                  <a:gd name="T63" fmla="*/ 63 h 65"/>
                  <a:gd name="T64" fmla="*/ 48 w 66"/>
                  <a:gd name="T65" fmla="*/ 63 h 65"/>
                  <a:gd name="T66" fmla="*/ 50 w 66"/>
                  <a:gd name="T67" fmla="*/ 61 h 65"/>
                  <a:gd name="T68" fmla="*/ 54 w 66"/>
                  <a:gd name="T69" fmla="*/ 57 h 65"/>
                  <a:gd name="T70" fmla="*/ 56 w 66"/>
                  <a:gd name="T71" fmla="*/ 55 h 65"/>
                  <a:gd name="T72" fmla="*/ 60 w 66"/>
                  <a:gd name="T73" fmla="*/ 53 h 65"/>
                  <a:gd name="T74" fmla="*/ 62 w 66"/>
                  <a:gd name="T75" fmla="*/ 49 h 65"/>
                  <a:gd name="T76" fmla="*/ 64 w 66"/>
                  <a:gd name="T77" fmla="*/ 46 h 65"/>
                  <a:gd name="T78" fmla="*/ 64 w 66"/>
                  <a:gd name="T79" fmla="*/ 44 h 65"/>
                  <a:gd name="T80" fmla="*/ 66 w 66"/>
                  <a:gd name="T81" fmla="*/ 40 h 65"/>
                  <a:gd name="T82" fmla="*/ 66 w 66"/>
                  <a:gd name="T83" fmla="*/ 36 h 65"/>
                  <a:gd name="T84" fmla="*/ 66 w 66"/>
                  <a:gd name="T85" fmla="*/ 32 h 65"/>
                  <a:gd name="T86" fmla="*/ 66 w 66"/>
                  <a:gd name="T87" fmla="*/ 28 h 65"/>
                  <a:gd name="T88" fmla="*/ 66 w 66"/>
                  <a:gd name="T89" fmla="*/ 25 h 65"/>
                  <a:gd name="T90" fmla="*/ 64 w 66"/>
                  <a:gd name="T91" fmla="*/ 21 h 65"/>
                  <a:gd name="T92" fmla="*/ 64 w 66"/>
                  <a:gd name="T93" fmla="*/ 17 h 65"/>
                  <a:gd name="T94" fmla="*/ 62 w 66"/>
                  <a:gd name="T95" fmla="*/ 15 h 65"/>
                  <a:gd name="T96" fmla="*/ 60 w 66"/>
                  <a:gd name="T97" fmla="*/ 11 h 65"/>
                  <a:gd name="T98" fmla="*/ 56 w 66"/>
                  <a:gd name="T99" fmla="*/ 9 h 65"/>
                  <a:gd name="T100" fmla="*/ 54 w 66"/>
                  <a:gd name="T101" fmla="*/ 5 h 65"/>
                  <a:gd name="T102" fmla="*/ 50 w 66"/>
                  <a:gd name="T103" fmla="*/ 3 h 65"/>
                  <a:gd name="T104" fmla="*/ 48 w 66"/>
                  <a:gd name="T105" fmla="*/ 1 h 65"/>
                  <a:gd name="T106" fmla="*/ 45 w 66"/>
                  <a:gd name="T107" fmla="*/ 1 h 65"/>
                  <a:gd name="T108" fmla="*/ 41 w 66"/>
                  <a:gd name="T109" fmla="*/ 0 h 65"/>
                  <a:gd name="T110" fmla="*/ 37 w 66"/>
                  <a:gd name="T111" fmla="*/ 0 h 65"/>
                  <a:gd name="T112" fmla="*/ 33 w 66"/>
                  <a:gd name="T113" fmla="*/ 0 h 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6"/>
                  <a:gd name="T172" fmla="*/ 0 h 65"/>
                  <a:gd name="T173" fmla="*/ 66 w 66"/>
                  <a:gd name="T174" fmla="*/ 65 h 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6" h="65">
                    <a:moveTo>
                      <a:pt x="33" y="0"/>
                    </a:moveTo>
                    <a:lnTo>
                      <a:pt x="29" y="0"/>
                    </a:lnTo>
                    <a:lnTo>
                      <a:pt x="25" y="0"/>
                    </a:lnTo>
                    <a:lnTo>
                      <a:pt x="22" y="1"/>
                    </a:lnTo>
                    <a:lnTo>
                      <a:pt x="20" y="1"/>
                    </a:lnTo>
                    <a:lnTo>
                      <a:pt x="16" y="3"/>
                    </a:lnTo>
                    <a:lnTo>
                      <a:pt x="12" y="5"/>
                    </a:lnTo>
                    <a:lnTo>
                      <a:pt x="10" y="9"/>
                    </a:lnTo>
                    <a:lnTo>
                      <a:pt x="8" y="11"/>
                    </a:lnTo>
                    <a:lnTo>
                      <a:pt x="4" y="15"/>
                    </a:lnTo>
                    <a:lnTo>
                      <a:pt x="4" y="17"/>
                    </a:lnTo>
                    <a:lnTo>
                      <a:pt x="2" y="21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0" y="40"/>
                    </a:lnTo>
                    <a:lnTo>
                      <a:pt x="2" y="44"/>
                    </a:lnTo>
                    <a:lnTo>
                      <a:pt x="4" y="46"/>
                    </a:lnTo>
                    <a:lnTo>
                      <a:pt x="4" y="49"/>
                    </a:lnTo>
                    <a:lnTo>
                      <a:pt x="8" y="53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6" y="61"/>
                    </a:lnTo>
                    <a:lnTo>
                      <a:pt x="20" y="63"/>
                    </a:lnTo>
                    <a:lnTo>
                      <a:pt x="22" y="63"/>
                    </a:lnTo>
                    <a:lnTo>
                      <a:pt x="25" y="65"/>
                    </a:lnTo>
                    <a:lnTo>
                      <a:pt x="29" y="65"/>
                    </a:lnTo>
                    <a:lnTo>
                      <a:pt x="33" y="65"/>
                    </a:lnTo>
                    <a:lnTo>
                      <a:pt x="37" y="65"/>
                    </a:lnTo>
                    <a:lnTo>
                      <a:pt x="41" y="65"/>
                    </a:lnTo>
                    <a:lnTo>
                      <a:pt x="45" y="63"/>
                    </a:lnTo>
                    <a:lnTo>
                      <a:pt x="48" y="63"/>
                    </a:lnTo>
                    <a:lnTo>
                      <a:pt x="50" y="61"/>
                    </a:lnTo>
                    <a:lnTo>
                      <a:pt x="54" y="57"/>
                    </a:lnTo>
                    <a:lnTo>
                      <a:pt x="56" y="55"/>
                    </a:lnTo>
                    <a:lnTo>
                      <a:pt x="60" y="53"/>
                    </a:lnTo>
                    <a:lnTo>
                      <a:pt x="62" y="49"/>
                    </a:lnTo>
                    <a:lnTo>
                      <a:pt x="64" y="46"/>
                    </a:lnTo>
                    <a:lnTo>
                      <a:pt x="64" y="44"/>
                    </a:lnTo>
                    <a:lnTo>
                      <a:pt x="66" y="40"/>
                    </a:lnTo>
                    <a:lnTo>
                      <a:pt x="66" y="36"/>
                    </a:lnTo>
                    <a:lnTo>
                      <a:pt x="66" y="32"/>
                    </a:lnTo>
                    <a:lnTo>
                      <a:pt x="66" y="28"/>
                    </a:lnTo>
                    <a:lnTo>
                      <a:pt x="66" y="25"/>
                    </a:lnTo>
                    <a:lnTo>
                      <a:pt x="64" y="21"/>
                    </a:lnTo>
                    <a:lnTo>
                      <a:pt x="64" y="17"/>
                    </a:lnTo>
                    <a:lnTo>
                      <a:pt x="62" y="15"/>
                    </a:lnTo>
                    <a:lnTo>
                      <a:pt x="60" y="11"/>
                    </a:lnTo>
                    <a:lnTo>
                      <a:pt x="56" y="9"/>
                    </a:lnTo>
                    <a:lnTo>
                      <a:pt x="54" y="5"/>
                    </a:lnTo>
                    <a:lnTo>
                      <a:pt x="50" y="3"/>
                    </a:lnTo>
                    <a:lnTo>
                      <a:pt x="48" y="1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7" y="0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4" name="Rectangle 551"/>
              <p:cNvSpPr>
                <a:spLocks noChangeArrowheads="1"/>
              </p:cNvSpPr>
              <p:nvPr/>
            </p:nvSpPr>
            <p:spPr bwMode="auto">
              <a:xfrm rot="5400000">
                <a:off x="3704" y="2029"/>
                <a:ext cx="64" cy="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e5</a:t>
                </a:r>
                <a:endParaRPr lang="en-US" sz="1800"/>
              </a:p>
            </p:txBody>
          </p:sp>
          <p:sp>
            <p:nvSpPr>
              <p:cNvPr id="2905" name="Line 552"/>
              <p:cNvSpPr>
                <a:spLocks noChangeShapeType="1"/>
              </p:cNvSpPr>
              <p:nvPr/>
            </p:nvSpPr>
            <p:spPr bwMode="auto">
              <a:xfrm>
                <a:off x="4771" y="1238"/>
                <a:ext cx="1" cy="57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6" name="Freeform 553"/>
              <p:cNvSpPr>
                <a:spLocks/>
              </p:cNvSpPr>
              <p:nvPr/>
            </p:nvSpPr>
            <p:spPr bwMode="auto">
              <a:xfrm>
                <a:off x="4754" y="1220"/>
                <a:ext cx="34" cy="34"/>
              </a:xfrm>
              <a:custGeom>
                <a:avLst/>
                <a:gdLst>
                  <a:gd name="T0" fmla="*/ 32 w 67"/>
                  <a:gd name="T1" fmla="*/ 67 h 67"/>
                  <a:gd name="T2" fmla="*/ 36 w 67"/>
                  <a:gd name="T3" fmla="*/ 67 h 67"/>
                  <a:gd name="T4" fmla="*/ 40 w 67"/>
                  <a:gd name="T5" fmla="*/ 67 h 67"/>
                  <a:gd name="T6" fmla="*/ 44 w 67"/>
                  <a:gd name="T7" fmla="*/ 65 h 67"/>
                  <a:gd name="T8" fmla="*/ 48 w 67"/>
                  <a:gd name="T9" fmla="*/ 63 h 67"/>
                  <a:gd name="T10" fmla="*/ 51 w 67"/>
                  <a:gd name="T11" fmla="*/ 61 h 67"/>
                  <a:gd name="T12" fmla="*/ 53 w 67"/>
                  <a:gd name="T13" fmla="*/ 59 h 67"/>
                  <a:gd name="T14" fmla="*/ 57 w 67"/>
                  <a:gd name="T15" fmla="*/ 58 h 67"/>
                  <a:gd name="T16" fmla="*/ 59 w 67"/>
                  <a:gd name="T17" fmla="*/ 54 h 67"/>
                  <a:gd name="T18" fmla="*/ 61 w 67"/>
                  <a:gd name="T19" fmla="*/ 52 h 67"/>
                  <a:gd name="T20" fmla="*/ 63 w 67"/>
                  <a:gd name="T21" fmla="*/ 48 h 67"/>
                  <a:gd name="T22" fmla="*/ 65 w 67"/>
                  <a:gd name="T23" fmla="*/ 44 h 67"/>
                  <a:gd name="T24" fmla="*/ 65 w 67"/>
                  <a:gd name="T25" fmla="*/ 42 h 67"/>
                  <a:gd name="T26" fmla="*/ 65 w 67"/>
                  <a:gd name="T27" fmla="*/ 38 h 67"/>
                  <a:gd name="T28" fmla="*/ 67 w 67"/>
                  <a:gd name="T29" fmla="*/ 34 h 67"/>
                  <a:gd name="T30" fmla="*/ 65 w 67"/>
                  <a:gd name="T31" fmla="*/ 31 h 67"/>
                  <a:gd name="T32" fmla="*/ 65 w 67"/>
                  <a:gd name="T33" fmla="*/ 27 h 67"/>
                  <a:gd name="T34" fmla="*/ 65 w 67"/>
                  <a:gd name="T35" fmla="*/ 23 h 67"/>
                  <a:gd name="T36" fmla="*/ 63 w 67"/>
                  <a:gd name="T37" fmla="*/ 19 h 67"/>
                  <a:gd name="T38" fmla="*/ 61 w 67"/>
                  <a:gd name="T39" fmla="*/ 17 h 67"/>
                  <a:gd name="T40" fmla="*/ 59 w 67"/>
                  <a:gd name="T41" fmla="*/ 13 h 67"/>
                  <a:gd name="T42" fmla="*/ 57 w 67"/>
                  <a:gd name="T43" fmla="*/ 10 h 67"/>
                  <a:gd name="T44" fmla="*/ 53 w 67"/>
                  <a:gd name="T45" fmla="*/ 8 h 67"/>
                  <a:gd name="T46" fmla="*/ 51 w 67"/>
                  <a:gd name="T47" fmla="*/ 6 h 67"/>
                  <a:gd name="T48" fmla="*/ 48 w 67"/>
                  <a:gd name="T49" fmla="*/ 4 h 67"/>
                  <a:gd name="T50" fmla="*/ 44 w 67"/>
                  <a:gd name="T51" fmla="*/ 2 h 67"/>
                  <a:gd name="T52" fmla="*/ 40 w 67"/>
                  <a:gd name="T53" fmla="*/ 2 h 67"/>
                  <a:gd name="T54" fmla="*/ 36 w 67"/>
                  <a:gd name="T55" fmla="*/ 2 h 67"/>
                  <a:gd name="T56" fmla="*/ 32 w 67"/>
                  <a:gd name="T57" fmla="*/ 0 h 67"/>
                  <a:gd name="T58" fmla="*/ 28 w 67"/>
                  <a:gd name="T59" fmla="*/ 2 h 67"/>
                  <a:gd name="T60" fmla="*/ 24 w 67"/>
                  <a:gd name="T61" fmla="*/ 2 h 67"/>
                  <a:gd name="T62" fmla="*/ 23 w 67"/>
                  <a:gd name="T63" fmla="*/ 2 h 67"/>
                  <a:gd name="T64" fmla="*/ 19 w 67"/>
                  <a:gd name="T65" fmla="*/ 4 h 67"/>
                  <a:gd name="T66" fmla="*/ 15 w 67"/>
                  <a:gd name="T67" fmla="*/ 6 h 67"/>
                  <a:gd name="T68" fmla="*/ 13 w 67"/>
                  <a:gd name="T69" fmla="*/ 8 h 67"/>
                  <a:gd name="T70" fmla="*/ 9 w 67"/>
                  <a:gd name="T71" fmla="*/ 10 h 67"/>
                  <a:gd name="T72" fmla="*/ 7 w 67"/>
                  <a:gd name="T73" fmla="*/ 13 h 67"/>
                  <a:gd name="T74" fmla="*/ 5 w 67"/>
                  <a:gd name="T75" fmla="*/ 17 h 67"/>
                  <a:gd name="T76" fmla="*/ 3 w 67"/>
                  <a:gd name="T77" fmla="*/ 19 h 67"/>
                  <a:gd name="T78" fmla="*/ 1 w 67"/>
                  <a:gd name="T79" fmla="*/ 23 h 67"/>
                  <a:gd name="T80" fmla="*/ 1 w 67"/>
                  <a:gd name="T81" fmla="*/ 27 h 67"/>
                  <a:gd name="T82" fmla="*/ 0 w 67"/>
                  <a:gd name="T83" fmla="*/ 31 h 67"/>
                  <a:gd name="T84" fmla="*/ 0 w 67"/>
                  <a:gd name="T85" fmla="*/ 34 h 67"/>
                  <a:gd name="T86" fmla="*/ 0 w 67"/>
                  <a:gd name="T87" fmla="*/ 38 h 67"/>
                  <a:gd name="T88" fmla="*/ 1 w 67"/>
                  <a:gd name="T89" fmla="*/ 42 h 67"/>
                  <a:gd name="T90" fmla="*/ 1 w 67"/>
                  <a:gd name="T91" fmla="*/ 44 h 67"/>
                  <a:gd name="T92" fmla="*/ 3 w 67"/>
                  <a:gd name="T93" fmla="*/ 48 h 67"/>
                  <a:gd name="T94" fmla="*/ 5 w 67"/>
                  <a:gd name="T95" fmla="*/ 52 h 67"/>
                  <a:gd name="T96" fmla="*/ 7 w 67"/>
                  <a:gd name="T97" fmla="*/ 54 h 67"/>
                  <a:gd name="T98" fmla="*/ 9 w 67"/>
                  <a:gd name="T99" fmla="*/ 58 h 67"/>
                  <a:gd name="T100" fmla="*/ 13 w 67"/>
                  <a:gd name="T101" fmla="*/ 59 h 67"/>
                  <a:gd name="T102" fmla="*/ 15 w 67"/>
                  <a:gd name="T103" fmla="*/ 61 h 67"/>
                  <a:gd name="T104" fmla="*/ 19 w 67"/>
                  <a:gd name="T105" fmla="*/ 63 h 67"/>
                  <a:gd name="T106" fmla="*/ 23 w 67"/>
                  <a:gd name="T107" fmla="*/ 65 h 67"/>
                  <a:gd name="T108" fmla="*/ 24 w 67"/>
                  <a:gd name="T109" fmla="*/ 67 h 67"/>
                  <a:gd name="T110" fmla="*/ 28 w 67"/>
                  <a:gd name="T111" fmla="*/ 67 h 67"/>
                  <a:gd name="T112" fmla="*/ 32 w 67"/>
                  <a:gd name="T113" fmla="*/ 67 h 6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7"/>
                  <a:gd name="T172" fmla="*/ 0 h 67"/>
                  <a:gd name="T173" fmla="*/ 67 w 67"/>
                  <a:gd name="T174" fmla="*/ 67 h 6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7" h="67">
                    <a:moveTo>
                      <a:pt x="32" y="67"/>
                    </a:moveTo>
                    <a:lnTo>
                      <a:pt x="36" y="67"/>
                    </a:lnTo>
                    <a:lnTo>
                      <a:pt x="40" y="67"/>
                    </a:lnTo>
                    <a:lnTo>
                      <a:pt x="44" y="65"/>
                    </a:lnTo>
                    <a:lnTo>
                      <a:pt x="48" y="63"/>
                    </a:lnTo>
                    <a:lnTo>
                      <a:pt x="51" y="61"/>
                    </a:lnTo>
                    <a:lnTo>
                      <a:pt x="53" y="59"/>
                    </a:lnTo>
                    <a:lnTo>
                      <a:pt x="57" y="58"/>
                    </a:lnTo>
                    <a:lnTo>
                      <a:pt x="59" y="54"/>
                    </a:lnTo>
                    <a:lnTo>
                      <a:pt x="61" y="52"/>
                    </a:lnTo>
                    <a:lnTo>
                      <a:pt x="63" y="48"/>
                    </a:lnTo>
                    <a:lnTo>
                      <a:pt x="65" y="44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7" y="34"/>
                    </a:lnTo>
                    <a:lnTo>
                      <a:pt x="65" y="31"/>
                    </a:lnTo>
                    <a:lnTo>
                      <a:pt x="65" y="27"/>
                    </a:lnTo>
                    <a:lnTo>
                      <a:pt x="65" y="23"/>
                    </a:lnTo>
                    <a:lnTo>
                      <a:pt x="63" y="19"/>
                    </a:lnTo>
                    <a:lnTo>
                      <a:pt x="61" y="17"/>
                    </a:lnTo>
                    <a:lnTo>
                      <a:pt x="59" y="13"/>
                    </a:lnTo>
                    <a:lnTo>
                      <a:pt x="57" y="10"/>
                    </a:lnTo>
                    <a:lnTo>
                      <a:pt x="53" y="8"/>
                    </a:lnTo>
                    <a:lnTo>
                      <a:pt x="51" y="6"/>
                    </a:lnTo>
                    <a:lnTo>
                      <a:pt x="48" y="4"/>
                    </a:lnTo>
                    <a:lnTo>
                      <a:pt x="44" y="2"/>
                    </a:lnTo>
                    <a:lnTo>
                      <a:pt x="40" y="2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8" y="2"/>
                    </a:lnTo>
                    <a:lnTo>
                      <a:pt x="24" y="2"/>
                    </a:lnTo>
                    <a:lnTo>
                      <a:pt x="23" y="2"/>
                    </a:lnTo>
                    <a:lnTo>
                      <a:pt x="19" y="4"/>
                    </a:lnTo>
                    <a:lnTo>
                      <a:pt x="15" y="6"/>
                    </a:lnTo>
                    <a:lnTo>
                      <a:pt x="13" y="8"/>
                    </a:lnTo>
                    <a:lnTo>
                      <a:pt x="9" y="10"/>
                    </a:lnTo>
                    <a:lnTo>
                      <a:pt x="7" y="13"/>
                    </a:lnTo>
                    <a:lnTo>
                      <a:pt x="5" y="17"/>
                    </a:lnTo>
                    <a:lnTo>
                      <a:pt x="3" y="19"/>
                    </a:lnTo>
                    <a:lnTo>
                      <a:pt x="1" y="23"/>
                    </a:lnTo>
                    <a:lnTo>
                      <a:pt x="1" y="27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1" y="44"/>
                    </a:lnTo>
                    <a:lnTo>
                      <a:pt x="3" y="48"/>
                    </a:lnTo>
                    <a:lnTo>
                      <a:pt x="5" y="52"/>
                    </a:lnTo>
                    <a:lnTo>
                      <a:pt x="7" y="54"/>
                    </a:lnTo>
                    <a:lnTo>
                      <a:pt x="9" y="58"/>
                    </a:lnTo>
                    <a:lnTo>
                      <a:pt x="13" y="59"/>
                    </a:lnTo>
                    <a:lnTo>
                      <a:pt x="15" y="61"/>
                    </a:lnTo>
                    <a:lnTo>
                      <a:pt x="19" y="63"/>
                    </a:lnTo>
                    <a:lnTo>
                      <a:pt x="23" y="65"/>
                    </a:lnTo>
                    <a:lnTo>
                      <a:pt x="24" y="67"/>
                    </a:lnTo>
                    <a:lnTo>
                      <a:pt x="28" y="67"/>
                    </a:lnTo>
                    <a:lnTo>
                      <a:pt x="32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7" name="Freeform 554"/>
              <p:cNvSpPr>
                <a:spLocks/>
              </p:cNvSpPr>
              <p:nvPr/>
            </p:nvSpPr>
            <p:spPr bwMode="auto">
              <a:xfrm>
                <a:off x="4754" y="1797"/>
                <a:ext cx="34" cy="33"/>
              </a:xfrm>
              <a:custGeom>
                <a:avLst/>
                <a:gdLst>
                  <a:gd name="T0" fmla="*/ 32 w 67"/>
                  <a:gd name="T1" fmla="*/ 0 h 65"/>
                  <a:gd name="T2" fmla="*/ 28 w 67"/>
                  <a:gd name="T3" fmla="*/ 0 h 65"/>
                  <a:gd name="T4" fmla="*/ 24 w 67"/>
                  <a:gd name="T5" fmla="*/ 0 h 65"/>
                  <a:gd name="T6" fmla="*/ 23 w 67"/>
                  <a:gd name="T7" fmla="*/ 2 h 65"/>
                  <a:gd name="T8" fmla="*/ 19 w 67"/>
                  <a:gd name="T9" fmla="*/ 2 h 65"/>
                  <a:gd name="T10" fmla="*/ 15 w 67"/>
                  <a:gd name="T11" fmla="*/ 4 h 65"/>
                  <a:gd name="T12" fmla="*/ 13 w 67"/>
                  <a:gd name="T13" fmla="*/ 5 h 65"/>
                  <a:gd name="T14" fmla="*/ 9 w 67"/>
                  <a:gd name="T15" fmla="*/ 9 h 65"/>
                  <a:gd name="T16" fmla="*/ 7 w 67"/>
                  <a:gd name="T17" fmla="*/ 11 h 65"/>
                  <a:gd name="T18" fmla="*/ 5 w 67"/>
                  <a:gd name="T19" fmla="*/ 15 h 65"/>
                  <a:gd name="T20" fmla="*/ 3 w 67"/>
                  <a:gd name="T21" fmla="*/ 17 h 65"/>
                  <a:gd name="T22" fmla="*/ 1 w 67"/>
                  <a:gd name="T23" fmla="*/ 21 h 65"/>
                  <a:gd name="T24" fmla="*/ 1 w 67"/>
                  <a:gd name="T25" fmla="*/ 25 h 65"/>
                  <a:gd name="T26" fmla="*/ 0 w 67"/>
                  <a:gd name="T27" fmla="*/ 28 h 65"/>
                  <a:gd name="T28" fmla="*/ 0 w 67"/>
                  <a:gd name="T29" fmla="*/ 32 h 65"/>
                  <a:gd name="T30" fmla="*/ 0 w 67"/>
                  <a:gd name="T31" fmla="*/ 36 h 65"/>
                  <a:gd name="T32" fmla="*/ 1 w 67"/>
                  <a:gd name="T33" fmla="*/ 40 h 65"/>
                  <a:gd name="T34" fmla="*/ 1 w 67"/>
                  <a:gd name="T35" fmla="*/ 44 h 65"/>
                  <a:gd name="T36" fmla="*/ 3 w 67"/>
                  <a:gd name="T37" fmla="*/ 46 h 65"/>
                  <a:gd name="T38" fmla="*/ 5 w 67"/>
                  <a:gd name="T39" fmla="*/ 50 h 65"/>
                  <a:gd name="T40" fmla="*/ 7 w 67"/>
                  <a:gd name="T41" fmla="*/ 53 h 65"/>
                  <a:gd name="T42" fmla="*/ 9 w 67"/>
                  <a:gd name="T43" fmla="*/ 55 h 65"/>
                  <a:gd name="T44" fmla="*/ 13 w 67"/>
                  <a:gd name="T45" fmla="*/ 57 h 65"/>
                  <a:gd name="T46" fmla="*/ 15 w 67"/>
                  <a:gd name="T47" fmla="*/ 59 h 65"/>
                  <a:gd name="T48" fmla="*/ 19 w 67"/>
                  <a:gd name="T49" fmla="*/ 61 h 65"/>
                  <a:gd name="T50" fmla="*/ 23 w 67"/>
                  <a:gd name="T51" fmla="*/ 63 h 65"/>
                  <a:gd name="T52" fmla="*/ 24 w 67"/>
                  <a:gd name="T53" fmla="*/ 65 h 65"/>
                  <a:gd name="T54" fmla="*/ 28 w 67"/>
                  <a:gd name="T55" fmla="*/ 65 h 65"/>
                  <a:gd name="T56" fmla="*/ 32 w 67"/>
                  <a:gd name="T57" fmla="*/ 65 h 65"/>
                  <a:gd name="T58" fmla="*/ 36 w 67"/>
                  <a:gd name="T59" fmla="*/ 65 h 65"/>
                  <a:gd name="T60" fmla="*/ 40 w 67"/>
                  <a:gd name="T61" fmla="*/ 65 h 65"/>
                  <a:gd name="T62" fmla="*/ 44 w 67"/>
                  <a:gd name="T63" fmla="*/ 63 h 65"/>
                  <a:gd name="T64" fmla="*/ 48 w 67"/>
                  <a:gd name="T65" fmla="*/ 61 h 65"/>
                  <a:gd name="T66" fmla="*/ 51 w 67"/>
                  <a:gd name="T67" fmla="*/ 59 h 65"/>
                  <a:gd name="T68" fmla="*/ 53 w 67"/>
                  <a:gd name="T69" fmla="*/ 57 h 65"/>
                  <a:gd name="T70" fmla="*/ 57 w 67"/>
                  <a:gd name="T71" fmla="*/ 55 h 65"/>
                  <a:gd name="T72" fmla="*/ 59 w 67"/>
                  <a:gd name="T73" fmla="*/ 53 h 65"/>
                  <a:gd name="T74" fmla="*/ 61 w 67"/>
                  <a:gd name="T75" fmla="*/ 50 h 65"/>
                  <a:gd name="T76" fmla="*/ 63 w 67"/>
                  <a:gd name="T77" fmla="*/ 46 h 65"/>
                  <a:gd name="T78" fmla="*/ 65 w 67"/>
                  <a:gd name="T79" fmla="*/ 44 h 65"/>
                  <a:gd name="T80" fmla="*/ 65 w 67"/>
                  <a:gd name="T81" fmla="*/ 40 h 65"/>
                  <a:gd name="T82" fmla="*/ 65 w 67"/>
                  <a:gd name="T83" fmla="*/ 36 h 65"/>
                  <a:gd name="T84" fmla="*/ 67 w 67"/>
                  <a:gd name="T85" fmla="*/ 32 h 65"/>
                  <a:gd name="T86" fmla="*/ 65 w 67"/>
                  <a:gd name="T87" fmla="*/ 28 h 65"/>
                  <a:gd name="T88" fmla="*/ 65 w 67"/>
                  <a:gd name="T89" fmla="*/ 25 h 65"/>
                  <a:gd name="T90" fmla="*/ 65 w 67"/>
                  <a:gd name="T91" fmla="*/ 21 h 65"/>
                  <a:gd name="T92" fmla="*/ 63 w 67"/>
                  <a:gd name="T93" fmla="*/ 17 h 65"/>
                  <a:gd name="T94" fmla="*/ 61 w 67"/>
                  <a:gd name="T95" fmla="*/ 15 h 65"/>
                  <a:gd name="T96" fmla="*/ 59 w 67"/>
                  <a:gd name="T97" fmla="*/ 11 h 65"/>
                  <a:gd name="T98" fmla="*/ 57 w 67"/>
                  <a:gd name="T99" fmla="*/ 9 h 65"/>
                  <a:gd name="T100" fmla="*/ 53 w 67"/>
                  <a:gd name="T101" fmla="*/ 5 h 65"/>
                  <a:gd name="T102" fmla="*/ 51 w 67"/>
                  <a:gd name="T103" fmla="*/ 4 h 65"/>
                  <a:gd name="T104" fmla="*/ 48 w 67"/>
                  <a:gd name="T105" fmla="*/ 2 h 65"/>
                  <a:gd name="T106" fmla="*/ 44 w 67"/>
                  <a:gd name="T107" fmla="*/ 2 h 65"/>
                  <a:gd name="T108" fmla="*/ 40 w 67"/>
                  <a:gd name="T109" fmla="*/ 0 h 65"/>
                  <a:gd name="T110" fmla="*/ 36 w 67"/>
                  <a:gd name="T111" fmla="*/ 0 h 65"/>
                  <a:gd name="T112" fmla="*/ 32 w 67"/>
                  <a:gd name="T113" fmla="*/ 0 h 6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7"/>
                  <a:gd name="T172" fmla="*/ 0 h 65"/>
                  <a:gd name="T173" fmla="*/ 67 w 67"/>
                  <a:gd name="T174" fmla="*/ 65 h 65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7" h="65">
                    <a:moveTo>
                      <a:pt x="32" y="0"/>
                    </a:moveTo>
                    <a:lnTo>
                      <a:pt x="28" y="0"/>
                    </a:lnTo>
                    <a:lnTo>
                      <a:pt x="24" y="0"/>
                    </a:lnTo>
                    <a:lnTo>
                      <a:pt x="23" y="2"/>
                    </a:lnTo>
                    <a:lnTo>
                      <a:pt x="19" y="2"/>
                    </a:lnTo>
                    <a:lnTo>
                      <a:pt x="15" y="4"/>
                    </a:lnTo>
                    <a:lnTo>
                      <a:pt x="13" y="5"/>
                    </a:lnTo>
                    <a:lnTo>
                      <a:pt x="9" y="9"/>
                    </a:lnTo>
                    <a:lnTo>
                      <a:pt x="7" y="11"/>
                    </a:lnTo>
                    <a:lnTo>
                      <a:pt x="5" y="15"/>
                    </a:lnTo>
                    <a:lnTo>
                      <a:pt x="3" y="17"/>
                    </a:lnTo>
                    <a:lnTo>
                      <a:pt x="1" y="21"/>
                    </a:lnTo>
                    <a:lnTo>
                      <a:pt x="1" y="25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6"/>
                    </a:lnTo>
                    <a:lnTo>
                      <a:pt x="1" y="40"/>
                    </a:lnTo>
                    <a:lnTo>
                      <a:pt x="1" y="44"/>
                    </a:lnTo>
                    <a:lnTo>
                      <a:pt x="3" y="46"/>
                    </a:lnTo>
                    <a:lnTo>
                      <a:pt x="5" y="50"/>
                    </a:lnTo>
                    <a:lnTo>
                      <a:pt x="7" y="53"/>
                    </a:lnTo>
                    <a:lnTo>
                      <a:pt x="9" y="55"/>
                    </a:lnTo>
                    <a:lnTo>
                      <a:pt x="13" y="57"/>
                    </a:lnTo>
                    <a:lnTo>
                      <a:pt x="15" y="59"/>
                    </a:lnTo>
                    <a:lnTo>
                      <a:pt x="19" y="61"/>
                    </a:lnTo>
                    <a:lnTo>
                      <a:pt x="23" y="63"/>
                    </a:lnTo>
                    <a:lnTo>
                      <a:pt x="24" y="65"/>
                    </a:lnTo>
                    <a:lnTo>
                      <a:pt x="28" y="65"/>
                    </a:lnTo>
                    <a:lnTo>
                      <a:pt x="32" y="65"/>
                    </a:lnTo>
                    <a:lnTo>
                      <a:pt x="36" y="65"/>
                    </a:lnTo>
                    <a:lnTo>
                      <a:pt x="40" y="65"/>
                    </a:lnTo>
                    <a:lnTo>
                      <a:pt x="44" y="63"/>
                    </a:lnTo>
                    <a:lnTo>
                      <a:pt x="48" y="61"/>
                    </a:lnTo>
                    <a:lnTo>
                      <a:pt x="51" y="59"/>
                    </a:lnTo>
                    <a:lnTo>
                      <a:pt x="53" y="57"/>
                    </a:lnTo>
                    <a:lnTo>
                      <a:pt x="57" y="55"/>
                    </a:lnTo>
                    <a:lnTo>
                      <a:pt x="59" y="53"/>
                    </a:lnTo>
                    <a:lnTo>
                      <a:pt x="61" y="50"/>
                    </a:lnTo>
                    <a:lnTo>
                      <a:pt x="63" y="46"/>
                    </a:lnTo>
                    <a:lnTo>
                      <a:pt x="65" y="44"/>
                    </a:lnTo>
                    <a:lnTo>
                      <a:pt x="65" y="40"/>
                    </a:lnTo>
                    <a:lnTo>
                      <a:pt x="65" y="36"/>
                    </a:lnTo>
                    <a:lnTo>
                      <a:pt x="67" y="32"/>
                    </a:lnTo>
                    <a:lnTo>
                      <a:pt x="65" y="28"/>
                    </a:lnTo>
                    <a:lnTo>
                      <a:pt x="65" y="25"/>
                    </a:lnTo>
                    <a:lnTo>
                      <a:pt x="65" y="21"/>
                    </a:lnTo>
                    <a:lnTo>
                      <a:pt x="63" y="17"/>
                    </a:lnTo>
                    <a:lnTo>
                      <a:pt x="61" y="15"/>
                    </a:lnTo>
                    <a:lnTo>
                      <a:pt x="59" y="11"/>
                    </a:lnTo>
                    <a:lnTo>
                      <a:pt x="57" y="9"/>
                    </a:lnTo>
                    <a:lnTo>
                      <a:pt x="53" y="5"/>
                    </a:lnTo>
                    <a:lnTo>
                      <a:pt x="51" y="4"/>
                    </a:lnTo>
                    <a:lnTo>
                      <a:pt x="48" y="2"/>
                    </a:lnTo>
                    <a:lnTo>
                      <a:pt x="44" y="2"/>
                    </a:lnTo>
                    <a:lnTo>
                      <a:pt x="40" y="0"/>
                    </a:lnTo>
                    <a:lnTo>
                      <a:pt x="36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8" name="Rectangle 555"/>
              <p:cNvSpPr>
                <a:spLocks noChangeArrowheads="1"/>
              </p:cNvSpPr>
              <p:nvPr/>
            </p:nvSpPr>
            <p:spPr bwMode="auto">
              <a:xfrm rot="5400000">
                <a:off x="4783" y="1488"/>
                <a:ext cx="64" cy="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e6</a:t>
                </a:r>
                <a:endParaRPr lang="en-US" sz="1800"/>
              </a:p>
            </p:txBody>
          </p:sp>
          <p:sp>
            <p:nvSpPr>
              <p:cNvPr id="2909" name="Rectangle 556"/>
              <p:cNvSpPr>
                <a:spLocks noChangeArrowheads="1"/>
              </p:cNvSpPr>
              <p:nvPr/>
            </p:nvSpPr>
            <p:spPr bwMode="auto">
              <a:xfrm>
                <a:off x="3157" y="1711"/>
                <a:ext cx="45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j1</a:t>
                </a:r>
                <a:endParaRPr lang="en-US" sz="1800"/>
              </a:p>
            </p:txBody>
          </p:sp>
          <p:sp>
            <p:nvSpPr>
              <p:cNvPr id="2910" name="Rectangle 557"/>
              <p:cNvSpPr>
                <a:spLocks noChangeArrowheads="1"/>
              </p:cNvSpPr>
              <p:nvPr/>
            </p:nvSpPr>
            <p:spPr bwMode="auto">
              <a:xfrm>
                <a:off x="4678" y="1137"/>
                <a:ext cx="45" cy="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j8</a:t>
                </a:r>
                <a:endParaRPr lang="en-US" sz="1800"/>
              </a:p>
            </p:txBody>
          </p:sp>
          <p:sp>
            <p:nvSpPr>
              <p:cNvPr id="2911" name="Rectangle 558"/>
              <p:cNvSpPr>
                <a:spLocks noChangeArrowheads="1"/>
              </p:cNvSpPr>
              <p:nvPr/>
            </p:nvSpPr>
            <p:spPr bwMode="auto">
              <a:xfrm>
                <a:off x="3589" y="1135"/>
                <a:ext cx="45" cy="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j7</a:t>
                </a:r>
                <a:endParaRPr lang="en-US" sz="1800"/>
              </a:p>
            </p:txBody>
          </p:sp>
          <p:sp>
            <p:nvSpPr>
              <p:cNvPr id="2912" name="Rectangle 559"/>
              <p:cNvSpPr>
                <a:spLocks noChangeArrowheads="1"/>
              </p:cNvSpPr>
              <p:nvPr/>
            </p:nvSpPr>
            <p:spPr bwMode="auto">
              <a:xfrm>
                <a:off x="3598" y="1639"/>
                <a:ext cx="45" cy="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j6</a:t>
                </a:r>
                <a:endParaRPr lang="en-US" sz="1800"/>
              </a:p>
            </p:txBody>
          </p:sp>
          <p:sp>
            <p:nvSpPr>
              <p:cNvPr id="2913" name="Rectangle 560"/>
              <p:cNvSpPr>
                <a:spLocks noChangeArrowheads="1"/>
              </p:cNvSpPr>
              <p:nvPr/>
            </p:nvSpPr>
            <p:spPr bwMode="auto">
              <a:xfrm>
                <a:off x="3589" y="2286"/>
                <a:ext cx="45" cy="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j5</a:t>
                </a:r>
                <a:endParaRPr lang="en-US" sz="1800"/>
              </a:p>
            </p:txBody>
          </p:sp>
          <p:sp>
            <p:nvSpPr>
              <p:cNvPr id="2914" name="Rectangle 561"/>
              <p:cNvSpPr>
                <a:spLocks noChangeArrowheads="1"/>
              </p:cNvSpPr>
              <p:nvPr/>
            </p:nvSpPr>
            <p:spPr bwMode="auto">
              <a:xfrm>
                <a:off x="4678" y="1711"/>
                <a:ext cx="45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j4</a:t>
                </a:r>
                <a:endParaRPr lang="en-US" sz="1800"/>
              </a:p>
            </p:txBody>
          </p:sp>
          <p:sp>
            <p:nvSpPr>
              <p:cNvPr id="2915" name="Rectangle 562"/>
              <p:cNvSpPr>
                <a:spLocks noChangeArrowheads="1"/>
              </p:cNvSpPr>
              <p:nvPr/>
            </p:nvSpPr>
            <p:spPr bwMode="auto">
              <a:xfrm>
                <a:off x="4117" y="1711"/>
                <a:ext cx="151" cy="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j3=P1</a:t>
                </a:r>
                <a:endParaRPr lang="en-US" sz="1800"/>
              </a:p>
            </p:txBody>
          </p:sp>
          <p:sp>
            <p:nvSpPr>
              <p:cNvPr id="2916" name="Rectangle 563"/>
              <p:cNvSpPr>
                <a:spLocks noChangeArrowheads="1"/>
              </p:cNvSpPr>
              <p:nvPr/>
            </p:nvSpPr>
            <p:spPr bwMode="auto">
              <a:xfrm>
                <a:off x="3526" y="1703"/>
                <a:ext cx="45" cy="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800">
                    <a:solidFill>
                      <a:srgbClr val="000000"/>
                    </a:solidFill>
                  </a:rPr>
                  <a:t>j2</a:t>
                </a:r>
                <a:endParaRPr lang="en-US" sz="1800"/>
              </a:p>
            </p:txBody>
          </p:sp>
        </p:grpSp>
        <p:sp>
          <p:nvSpPr>
            <p:cNvPr id="2829" name="Line 564"/>
            <p:cNvSpPr>
              <a:spLocks noChangeShapeType="1"/>
            </p:cNvSpPr>
            <p:nvPr/>
          </p:nvSpPr>
          <p:spPr bwMode="auto">
            <a:xfrm>
              <a:off x="906" y="3069"/>
              <a:ext cx="57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0" name="Line 565"/>
            <p:cNvSpPr>
              <a:spLocks noChangeShapeType="1"/>
            </p:cNvSpPr>
            <p:nvPr/>
          </p:nvSpPr>
          <p:spPr bwMode="auto">
            <a:xfrm>
              <a:off x="1483" y="3069"/>
              <a:ext cx="57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1" name="Rectangle 566"/>
            <p:cNvSpPr>
              <a:spLocks noChangeArrowheads="1"/>
            </p:cNvSpPr>
            <p:nvPr/>
          </p:nvSpPr>
          <p:spPr bwMode="auto">
            <a:xfrm>
              <a:off x="1728" y="2973"/>
              <a:ext cx="76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</a:rPr>
                <a:t>S1</a:t>
              </a:r>
              <a:endParaRPr lang="en-US" sz="1800"/>
            </a:p>
          </p:txBody>
        </p:sp>
        <p:sp>
          <p:nvSpPr>
            <p:cNvPr id="2832" name="Line 567"/>
            <p:cNvSpPr>
              <a:spLocks noChangeShapeType="1"/>
            </p:cNvSpPr>
            <p:nvPr/>
          </p:nvSpPr>
          <p:spPr bwMode="auto">
            <a:xfrm>
              <a:off x="2059" y="3069"/>
              <a:ext cx="57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3" name="Freeform 568"/>
            <p:cNvSpPr>
              <a:spLocks/>
            </p:cNvSpPr>
            <p:nvPr/>
          </p:nvSpPr>
          <p:spPr bwMode="auto">
            <a:xfrm>
              <a:off x="1447" y="2465"/>
              <a:ext cx="72" cy="72"/>
            </a:xfrm>
            <a:custGeom>
              <a:avLst/>
              <a:gdLst>
                <a:gd name="T0" fmla="*/ 144 w 144"/>
                <a:gd name="T1" fmla="*/ 73 h 144"/>
                <a:gd name="T2" fmla="*/ 140 w 144"/>
                <a:gd name="T3" fmla="*/ 50 h 144"/>
                <a:gd name="T4" fmla="*/ 131 w 144"/>
                <a:gd name="T5" fmla="*/ 28 h 144"/>
                <a:gd name="T6" fmla="*/ 113 w 144"/>
                <a:gd name="T7" fmla="*/ 13 h 144"/>
                <a:gd name="T8" fmla="*/ 94 w 144"/>
                <a:gd name="T9" fmla="*/ 4 h 144"/>
                <a:gd name="T10" fmla="*/ 71 w 144"/>
                <a:gd name="T11" fmla="*/ 0 h 144"/>
                <a:gd name="T12" fmla="*/ 50 w 144"/>
                <a:gd name="T13" fmla="*/ 4 h 144"/>
                <a:gd name="T14" fmla="*/ 29 w 144"/>
                <a:gd name="T15" fmla="*/ 13 h 144"/>
                <a:gd name="T16" fmla="*/ 14 w 144"/>
                <a:gd name="T17" fmla="*/ 28 h 144"/>
                <a:gd name="T18" fmla="*/ 4 w 144"/>
                <a:gd name="T19" fmla="*/ 50 h 144"/>
                <a:gd name="T20" fmla="*/ 0 w 144"/>
                <a:gd name="T21" fmla="*/ 73 h 144"/>
                <a:gd name="T22" fmla="*/ 4 w 144"/>
                <a:gd name="T23" fmla="*/ 94 h 144"/>
                <a:gd name="T24" fmla="*/ 14 w 144"/>
                <a:gd name="T25" fmla="*/ 115 h 144"/>
                <a:gd name="T26" fmla="*/ 29 w 144"/>
                <a:gd name="T27" fmla="*/ 130 h 144"/>
                <a:gd name="T28" fmla="*/ 50 w 144"/>
                <a:gd name="T29" fmla="*/ 140 h 144"/>
                <a:gd name="T30" fmla="*/ 71 w 144"/>
                <a:gd name="T31" fmla="*/ 144 h 144"/>
                <a:gd name="T32" fmla="*/ 94 w 144"/>
                <a:gd name="T33" fmla="*/ 140 h 144"/>
                <a:gd name="T34" fmla="*/ 113 w 144"/>
                <a:gd name="T35" fmla="*/ 130 h 144"/>
                <a:gd name="T36" fmla="*/ 131 w 144"/>
                <a:gd name="T37" fmla="*/ 115 h 144"/>
                <a:gd name="T38" fmla="*/ 140 w 144"/>
                <a:gd name="T39" fmla="*/ 94 h 144"/>
                <a:gd name="T40" fmla="*/ 144 w 144"/>
                <a:gd name="T41" fmla="*/ 73 h 14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"/>
                <a:gd name="T64" fmla="*/ 0 h 144"/>
                <a:gd name="T65" fmla="*/ 144 w 144"/>
                <a:gd name="T66" fmla="*/ 144 h 14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" h="144">
                  <a:moveTo>
                    <a:pt x="144" y="73"/>
                  </a:moveTo>
                  <a:lnTo>
                    <a:pt x="140" y="50"/>
                  </a:lnTo>
                  <a:lnTo>
                    <a:pt x="131" y="28"/>
                  </a:lnTo>
                  <a:lnTo>
                    <a:pt x="113" y="13"/>
                  </a:lnTo>
                  <a:lnTo>
                    <a:pt x="94" y="4"/>
                  </a:lnTo>
                  <a:lnTo>
                    <a:pt x="71" y="0"/>
                  </a:lnTo>
                  <a:lnTo>
                    <a:pt x="50" y="4"/>
                  </a:lnTo>
                  <a:lnTo>
                    <a:pt x="29" y="13"/>
                  </a:lnTo>
                  <a:lnTo>
                    <a:pt x="14" y="28"/>
                  </a:lnTo>
                  <a:lnTo>
                    <a:pt x="4" y="50"/>
                  </a:lnTo>
                  <a:lnTo>
                    <a:pt x="0" y="73"/>
                  </a:lnTo>
                  <a:lnTo>
                    <a:pt x="4" y="94"/>
                  </a:lnTo>
                  <a:lnTo>
                    <a:pt x="14" y="115"/>
                  </a:lnTo>
                  <a:lnTo>
                    <a:pt x="29" y="130"/>
                  </a:lnTo>
                  <a:lnTo>
                    <a:pt x="50" y="140"/>
                  </a:lnTo>
                  <a:lnTo>
                    <a:pt x="71" y="144"/>
                  </a:lnTo>
                  <a:lnTo>
                    <a:pt x="94" y="140"/>
                  </a:lnTo>
                  <a:lnTo>
                    <a:pt x="113" y="130"/>
                  </a:lnTo>
                  <a:lnTo>
                    <a:pt x="131" y="115"/>
                  </a:lnTo>
                  <a:lnTo>
                    <a:pt x="140" y="94"/>
                  </a:lnTo>
                  <a:lnTo>
                    <a:pt x="144" y="73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4" name="Rectangle 569"/>
            <p:cNvSpPr>
              <a:spLocks noChangeArrowheads="1"/>
            </p:cNvSpPr>
            <p:nvPr/>
          </p:nvSpPr>
          <p:spPr bwMode="auto">
            <a:xfrm rot="5340000">
              <a:off x="1512" y="2730"/>
              <a:ext cx="6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</a:rPr>
                <a:t>I1</a:t>
              </a:r>
              <a:endParaRPr lang="en-US" sz="1800"/>
            </a:p>
          </p:txBody>
        </p:sp>
        <p:sp>
          <p:nvSpPr>
            <p:cNvPr id="2835" name="Line 570"/>
            <p:cNvSpPr>
              <a:spLocks noChangeShapeType="1"/>
            </p:cNvSpPr>
            <p:nvPr/>
          </p:nvSpPr>
          <p:spPr bwMode="auto">
            <a:xfrm>
              <a:off x="1483" y="3069"/>
              <a:ext cx="1" cy="576"/>
            </a:xfrm>
            <a:prstGeom prst="line">
              <a:avLst/>
            </a:prstGeom>
            <a:noFill/>
            <a:ln w="26988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6" name="Rectangle 571"/>
            <p:cNvSpPr>
              <a:spLocks noChangeArrowheads="1"/>
            </p:cNvSpPr>
            <p:nvPr/>
          </p:nvSpPr>
          <p:spPr bwMode="auto">
            <a:xfrm rot="5400000">
              <a:off x="1504" y="3309"/>
              <a:ext cx="6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</a:rPr>
                <a:t>I2</a:t>
              </a:r>
              <a:endParaRPr lang="en-US" sz="1800"/>
            </a:p>
          </p:txBody>
        </p:sp>
        <p:sp>
          <p:nvSpPr>
            <p:cNvPr id="2837" name="Line 572"/>
            <p:cNvSpPr>
              <a:spLocks noChangeShapeType="1"/>
            </p:cNvSpPr>
            <p:nvPr/>
          </p:nvSpPr>
          <p:spPr bwMode="auto">
            <a:xfrm>
              <a:off x="2635" y="2492"/>
              <a:ext cx="1" cy="57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8" name="Rectangle 573"/>
            <p:cNvSpPr>
              <a:spLocks noChangeArrowheads="1"/>
            </p:cNvSpPr>
            <p:nvPr/>
          </p:nvSpPr>
          <p:spPr bwMode="auto">
            <a:xfrm rot="5400000">
              <a:off x="2651" y="2733"/>
              <a:ext cx="74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</a:rPr>
                <a:t>S2</a:t>
              </a:r>
              <a:endParaRPr lang="en-US" sz="1800"/>
            </a:p>
          </p:txBody>
        </p:sp>
        <p:sp>
          <p:nvSpPr>
            <p:cNvPr id="2839" name="Line 574"/>
            <p:cNvSpPr>
              <a:spLocks noChangeShapeType="1"/>
            </p:cNvSpPr>
            <p:nvPr/>
          </p:nvSpPr>
          <p:spPr bwMode="auto">
            <a:xfrm>
              <a:off x="3113" y="3064"/>
              <a:ext cx="505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0" name="Freeform 575"/>
            <p:cNvSpPr>
              <a:spLocks/>
            </p:cNvSpPr>
            <p:nvPr/>
          </p:nvSpPr>
          <p:spPr bwMode="auto">
            <a:xfrm>
              <a:off x="3097" y="3047"/>
              <a:ext cx="33" cy="33"/>
            </a:xfrm>
            <a:custGeom>
              <a:avLst/>
              <a:gdLst>
                <a:gd name="T0" fmla="*/ 66 w 66"/>
                <a:gd name="T1" fmla="*/ 32 h 65"/>
                <a:gd name="T2" fmla="*/ 66 w 66"/>
                <a:gd name="T3" fmla="*/ 28 h 65"/>
                <a:gd name="T4" fmla="*/ 66 w 66"/>
                <a:gd name="T5" fmla="*/ 25 h 65"/>
                <a:gd name="T6" fmla="*/ 64 w 66"/>
                <a:gd name="T7" fmla="*/ 21 h 65"/>
                <a:gd name="T8" fmla="*/ 62 w 66"/>
                <a:gd name="T9" fmla="*/ 17 h 65"/>
                <a:gd name="T10" fmla="*/ 62 w 66"/>
                <a:gd name="T11" fmla="*/ 15 h 65"/>
                <a:gd name="T12" fmla="*/ 58 w 66"/>
                <a:gd name="T13" fmla="*/ 11 h 65"/>
                <a:gd name="T14" fmla="*/ 56 w 66"/>
                <a:gd name="T15" fmla="*/ 9 h 65"/>
                <a:gd name="T16" fmla="*/ 54 w 66"/>
                <a:gd name="T17" fmla="*/ 5 h 65"/>
                <a:gd name="T18" fmla="*/ 50 w 66"/>
                <a:gd name="T19" fmla="*/ 4 h 65"/>
                <a:gd name="T20" fmla="*/ 46 w 66"/>
                <a:gd name="T21" fmla="*/ 2 h 65"/>
                <a:gd name="T22" fmla="*/ 44 w 66"/>
                <a:gd name="T23" fmla="*/ 2 h 65"/>
                <a:gd name="T24" fmla="*/ 41 w 66"/>
                <a:gd name="T25" fmla="*/ 0 h 65"/>
                <a:gd name="T26" fmla="*/ 37 w 66"/>
                <a:gd name="T27" fmla="*/ 0 h 65"/>
                <a:gd name="T28" fmla="*/ 33 w 66"/>
                <a:gd name="T29" fmla="*/ 0 h 65"/>
                <a:gd name="T30" fmla="*/ 29 w 66"/>
                <a:gd name="T31" fmla="*/ 0 h 65"/>
                <a:gd name="T32" fmla="*/ 25 w 66"/>
                <a:gd name="T33" fmla="*/ 0 h 65"/>
                <a:gd name="T34" fmla="*/ 21 w 66"/>
                <a:gd name="T35" fmla="*/ 2 h 65"/>
                <a:gd name="T36" fmla="*/ 18 w 66"/>
                <a:gd name="T37" fmla="*/ 2 h 65"/>
                <a:gd name="T38" fmla="*/ 16 w 66"/>
                <a:gd name="T39" fmla="*/ 4 h 65"/>
                <a:gd name="T40" fmla="*/ 12 w 66"/>
                <a:gd name="T41" fmla="*/ 5 h 65"/>
                <a:gd name="T42" fmla="*/ 10 w 66"/>
                <a:gd name="T43" fmla="*/ 9 h 65"/>
                <a:gd name="T44" fmla="*/ 6 w 66"/>
                <a:gd name="T45" fmla="*/ 11 h 65"/>
                <a:gd name="T46" fmla="*/ 4 w 66"/>
                <a:gd name="T47" fmla="*/ 15 h 65"/>
                <a:gd name="T48" fmla="*/ 2 w 66"/>
                <a:gd name="T49" fmla="*/ 17 h 65"/>
                <a:gd name="T50" fmla="*/ 2 w 66"/>
                <a:gd name="T51" fmla="*/ 21 h 65"/>
                <a:gd name="T52" fmla="*/ 0 w 66"/>
                <a:gd name="T53" fmla="*/ 25 h 65"/>
                <a:gd name="T54" fmla="*/ 0 w 66"/>
                <a:gd name="T55" fmla="*/ 28 h 65"/>
                <a:gd name="T56" fmla="*/ 0 w 66"/>
                <a:gd name="T57" fmla="*/ 32 h 65"/>
                <a:gd name="T58" fmla="*/ 0 w 66"/>
                <a:gd name="T59" fmla="*/ 36 h 65"/>
                <a:gd name="T60" fmla="*/ 0 w 66"/>
                <a:gd name="T61" fmla="*/ 40 h 65"/>
                <a:gd name="T62" fmla="*/ 2 w 66"/>
                <a:gd name="T63" fmla="*/ 44 h 65"/>
                <a:gd name="T64" fmla="*/ 2 w 66"/>
                <a:gd name="T65" fmla="*/ 46 h 65"/>
                <a:gd name="T66" fmla="*/ 4 w 66"/>
                <a:gd name="T67" fmla="*/ 50 h 65"/>
                <a:gd name="T68" fmla="*/ 6 w 66"/>
                <a:gd name="T69" fmla="*/ 53 h 65"/>
                <a:gd name="T70" fmla="*/ 10 w 66"/>
                <a:gd name="T71" fmla="*/ 55 h 65"/>
                <a:gd name="T72" fmla="*/ 12 w 66"/>
                <a:gd name="T73" fmla="*/ 57 h 65"/>
                <a:gd name="T74" fmla="*/ 16 w 66"/>
                <a:gd name="T75" fmla="*/ 59 h 65"/>
                <a:gd name="T76" fmla="*/ 18 w 66"/>
                <a:gd name="T77" fmla="*/ 61 h 65"/>
                <a:gd name="T78" fmla="*/ 21 w 66"/>
                <a:gd name="T79" fmla="*/ 63 h 65"/>
                <a:gd name="T80" fmla="*/ 25 w 66"/>
                <a:gd name="T81" fmla="*/ 65 h 65"/>
                <a:gd name="T82" fmla="*/ 29 w 66"/>
                <a:gd name="T83" fmla="*/ 65 h 65"/>
                <a:gd name="T84" fmla="*/ 33 w 66"/>
                <a:gd name="T85" fmla="*/ 65 h 65"/>
                <a:gd name="T86" fmla="*/ 37 w 66"/>
                <a:gd name="T87" fmla="*/ 65 h 65"/>
                <a:gd name="T88" fmla="*/ 41 w 66"/>
                <a:gd name="T89" fmla="*/ 65 h 65"/>
                <a:gd name="T90" fmla="*/ 44 w 66"/>
                <a:gd name="T91" fmla="*/ 63 h 65"/>
                <a:gd name="T92" fmla="*/ 46 w 66"/>
                <a:gd name="T93" fmla="*/ 61 h 65"/>
                <a:gd name="T94" fmla="*/ 50 w 66"/>
                <a:gd name="T95" fmla="*/ 59 h 65"/>
                <a:gd name="T96" fmla="*/ 54 w 66"/>
                <a:gd name="T97" fmla="*/ 57 h 65"/>
                <a:gd name="T98" fmla="*/ 56 w 66"/>
                <a:gd name="T99" fmla="*/ 55 h 65"/>
                <a:gd name="T100" fmla="*/ 58 w 66"/>
                <a:gd name="T101" fmla="*/ 53 h 65"/>
                <a:gd name="T102" fmla="*/ 62 w 66"/>
                <a:gd name="T103" fmla="*/ 50 h 65"/>
                <a:gd name="T104" fmla="*/ 62 w 66"/>
                <a:gd name="T105" fmla="*/ 46 h 65"/>
                <a:gd name="T106" fmla="*/ 64 w 66"/>
                <a:gd name="T107" fmla="*/ 44 h 65"/>
                <a:gd name="T108" fmla="*/ 66 w 66"/>
                <a:gd name="T109" fmla="*/ 40 h 65"/>
                <a:gd name="T110" fmla="*/ 66 w 66"/>
                <a:gd name="T111" fmla="*/ 36 h 65"/>
                <a:gd name="T112" fmla="*/ 66 w 66"/>
                <a:gd name="T113" fmla="*/ 32 h 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6"/>
                <a:gd name="T172" fmla="*/ 0 h 65"/>
                <a:gd name="T173" fmla="*/ 66 w 66"/>
                <a:gd name="T174" fmla="*/ 65 h 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6" h="65">
                  <a:moveTo>
                    <a:pt x="66" y="32"/>
                  </a:moveTo>
                  <a:lnTo>
                    <a:pt x="66" y="28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2" y="17"/>
                  </a:lnTo>
                  <a:lnTo>
                    <a:pt x="62" y="15"/>
                  </a:lnTo>
                  <a:lnTo>
                    <a:pt x="58" y="11"/>
                  </a:lnTo>
                  <a:lnTo>
                    <a:pt x="56" y="9"/>
                  </a:lnTo>
                  <a:lnTo>
                    <a:pt x="54" y="5"/>
                  </a:lnTo>
                  <a:lnTo>
                    <a:pt x="50" y="4"/>
                  </a:lnTo>
                  <a:lnTo>
                    <a:pt x="46" y="2"/>
                  </a:lnTo>
                  <a:lnTo>
                    <a:pt x="44" y="2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21" y="2"/>
                  </a:lnTo>
                  <a:lnTo>
                    <a:pt x="18" y="2"/>
                  </a:lnTo>
                  <a:lnTo>
                    <a:pt x="16" y="4"/>
                  </a:lnTo>
                  <a:lnTo>
                    <a:pt x="12" y="5"/>
                  </a:lnTo>
                  <a:lnTo>
                    <a:pt x="10" y="9"/>
                  </a:lnTo>
                  <a:lnTo>
                    <a:pt x="6" y="11"/>
                  </a:lnTo>
                  <a:lnTo>
                    <a:pt x="4" y="15"/>
                  </a:lnTo>
                  <a:lnTo>
                    <a:pt x="2" y="17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2" y="46"/>
                  </a:lnTo>
                  <a:lnTo>
                    <a:pt x="4" y="50"/>
                  </a:lnTo>
                  <a:lnTo>
                    <a:pt x="6" y="53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6" y="59"/>
                  </a:lnTo>
                  <a:lnTo>
                    <a:pt x="18" y="61"/>
                  </a:lnTo>
                  <a:lnTo>
                    <a:pt x="21" y="63"/>
                  </a:lnTo>
                  <a:lnTo>
                    <a:pt x="25" y="65"/>
                  </a:lnTo>
                  <a:lnTo>
                    <a:pt x="29" y="65"/>
                  </a:lnTo>
                  <a:lnTo>
                    <a:pt x="33" y="65"/>
                  </a:lnTo>
                  <a:lnTo>
                    <a:pt x="37" y="65"/>
                  </a:lnTo>
                  <a:lnTo>
                    <a:pt x="41" y="65"/>
                  </a:lnTo>
                  <a:lnTo>
                    <a:pt x="44" y="63"/>
                  </a:lnTo>
                  <a:lnTo>
                    <a:pt x="46" y="61"/>
                  </a:lnTo>
                  <a:lnTo>
                    <a:pt x="50" y="59"/>
                  </a:lnTo>
                  <a:lnTo>
                    <a:pt x="54" y="57"/>
                  </a:lnTo>
                  <a:lnTo>
                    <a:pt x="56" y="55"/>
                  </a:lnTo>
                  <a:lnTo>
                    <a:pt x="58" y="53"/>
                  </a:lnTo>
                  <a:lnTo>
                    <a:pt x="62" y="50"/>
                  </a:lnTo>
                  <a:lnTo>
                    <a:pt x="62" y="46"/>
                  </a:lnTo>
                  <a:lnTo>
                    <a:pt x="64" y="44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6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1" name="Freeform 576"/>
            <p:cNvSpPr>
              <a:spLocks/>
            </p:cNvSpPr>
            <p:nvPr/>
          </p:nvSpPr>
          <p:spPr bwMode="auto">
            <a:xfrm>
              <a:off x="3601" y="3047"/>
              <a:ext cx="33" cy="33"/>
            </a:xfrm>
            <a:custGeom>
              <a:avLst/>
              <a:gdLst>
                <a:gd name="T0" fmla="*/ 0 w 66"/>
                <a:gd name="T1" fmla="*/ 32 h 65"/>
                <a:gd name="T2" fmla="*/ 0 w 66"/>
                <a:gd name="T3" fmla="*/ 36 h 65"/>
                <a:gd name="T4" fmla="*/ 0 w 66"/>
                <a:gd name="T5" fmla="*/ 40 h 65"/>
                <a:gd name="T6" fmla="*/ 2 w 66"/>
                <a:gd name="T7" fmla="*/ 44 h 65"/>
                <a:gd name="T8" fmla="*/ 4 w 66"/>
                <a:gd name="T9" fmla="*/ 46 h 65"/>
                <a:gd name="T10" fmla="*/ 4 w 66"/>
                <a:gd name="T11" fmla="*/ 50 h 65"/>
                <a:gd name="T12" fmla="*/ 8 w 66"/>
                <a:gd name="T13" fmla="*/ 53 h 65"/>
                <a:gd name="T14" fmla="*/ 10 w 66"/>
                <a:gd name="T15" fmla="*/ 55 h 65"/>
                <a:gd name="T16" fmla="*/ 12 w 66"/>
                <a:gd name="T17" fmla="*/ 57 h 65"/>
                <a:gd name="T18" fmla="*/ 16 w 66"/>
                <a:gd name="T19" fmla="*/ 59 h 65"/>
                <a:gd name="T20" fmla="*/ 20 w 66"/>
                <a:gd name="T21" fmla="*/ 61 h 65"/>
                <a:gd name="T22" fmla="*/ 22 w 66"/>
                <a:gd name="T23" fmla="*/ 63 h 65"/>
                <a:gd name="T24" fmla="*/ 25 w 66"/>
                <a:gd name="T25" fmla="*/ 65 h 65"/>
                <a:gd name="T26" fmla="*/ 29 w 66"/>
                <a:gd name="T27" fmla="*/ 65 h 65"/>
                <a:gd name="T28" fmla="*/ 33 w 66"/>
                <a:gd name="T29" fmla="*/ 65 h 65"/>
                <a:gd name="T30" fmla="*/ 37 w 66"/>
                <a:gd name="T31" fmla="*/ 65 h 65"/>
                <a:gd name="T32" fmla="*/ 41 w 66"/>
                <a:gd name="T33" fmla="*/ 65 h 65"/>
                <a:gd name="T34" fmla="*/ 45 w 66"/>
                <a:gd name="T35" fmla="*/ 63 h 65"/>
                <a:gd name="T36" fmla="*/ 48 w 66"/>
                <a:gd name="T37" fmla="*/ 61 h 65"/>
                <a:gd name="T38" fmla="*/ 50 w 66"/>
                <a:gd name="T39" fmla="*/ 59 h 65"/>
                <a:gd name="T40" fmla="*/ 54 w 66"/>
                <a:gd name="T41" fmla="*/ 57 h 65"/>
                <a:gd name="T42" fmla="*/ 56 w 66"/>
                <a:gd name="T43" fmla="*/ 55 h 65"/>
                <a:gd name="T44" fmla="*/ 60 w 66"/>
                <a:gd name="T45" fmla="*/ 53 h 65"/>
                <a:gd name="T46" fmla="*/ 62 w 66"/>
                <a:gd name="T47" fmla="*/ 50 h 65"/>
                <a:gd name="T48" fmla="*/ 64 w 66"/>
                <a:gd name="T49" fmla="*/ 46 h 65"/>
                <a:gd name="T50" fmla="*/ 64 w 66"/>
                <a:gd name="T51" fmla="*/ 44 h 65"/>
                <a:gd name="T52" fmla="*/ 66 w 66"/>
                <a:gd name="T53" fmla="*/ 40 h 65"/>
                <a:gd name="T54" fmla="*/ 66 w 66"/>
                <a:gd name="T55" fmla="*/ 36 h 65"/>
                <a:gd name="T56" fmla="*/ 66 w 66"/>
                <a:gd name="T57" fmla="*/ 32 h 65"/>
                <a:gd name="T58" fmla="*/ 66 w 66"/>
                <a:gd name="T59" fmla="*/ 28 h 65"/>
                <a:gd name="T60" fmla="*/ 66 w 66"/>
                <a:gd name="T61" fmla="*/ 25 h 65"/>
                <a:gd name="T62" fmla="*/ 64 w 66"/>
                <a:gd name="T63" fmla="*/ 21 h 65"/>
                <a:gd name="T64" fmla="*/ 64 w 66"/>
                <a:gd name="T65" fmla="*/ 17 h 65"/>
                <a:gd name="T66" fmla="*/ 62 w 66"/>
                <a:gd name="T67" fmla="*/ 15 h 65"/>
                <a:gd name="T68" fmla="*/ 60 w 66"/>
                <a:gd name="T69" fmla="*/ 11 h 65"/>
                <a:gd name="T70" fmla="*/ 56 w 66"/>
                <a:gd name="T71" fmla="*/ 9 h 65"/>
                <a:gd name="T72" fmla="*/ 54 w 66"/>
                <a:gd name="T73" fmla="*/ 5 h 65"/>
                <a:gd name="T74" fmla="*/ 50 w 66"/>
                <a:gd name="T75" fmla="*/ 4 h 65"/>
                <a:gd name="T76" fmla="*/ 48 w 66"/>
                <a:gd name="T77" fmla="*/ 2 h 65"/>
                <a:gd name="T78" fmla="*/ 45 w 66"/>
                <a:gd name="T79" fmla="*/ 2 h 65"/>
                <a:gd name="T80" fmla="*/ 41 w 66"/>
                <a:gd name="T81" fmla="*/ 0 h 65"/>
                <a:gd name="T82" fmla="*/ 37 w 66"/>
                <a:gd name="T83" fmla="*/ 0 h 65"/>
                <a:gd name="T84" fmla="*/ 33 w 66"/>
                <a:gd name="T85" fmla="*/ 0 h 65"/>
                <a:gd name="T86" fmla="*/ 29 w 66"/>
                <a:gd name="T87" fmla="*/ 0 h 65"/>
                <a:gd name="T88" fmla="*/ 25 w 66"/>
                <a:gd name="T89" fmla="*/ 0 h 65"/>
                <a:gd name="T90" fmla="*/ 22 w 66"/>
                <a:gd name="T91" fmla="*/ 2 h 65"/>
                <a:gd name="T92" fmla="*/ 20 w 66"/>
                <a:gd name="T93" fmla="*/ 2 h 65"/>
                <a:gd name="T94" fmla="*/ 16 w 66"/>
                <a:gd name="T95" fmla="*/ 4 h 65"/>
                <a:gd name="T96" fmla="*/ 12 w 66"/>
                <a:gd name="T97" fmla="*/ 5 h 65"/>
                <a:gd name="T98" fmla="*/ 10 w 66"/>
                <a:gd name="T99" fmla="*/ 9 h 65"/>
                <a:gd name="T100" fmla="*/ 8 w 66"/>
                <a:gd name="T101" fmla="*/ 11 h 65"/>
                <a:gd name="T102" fmla="*/ 4 w 66"/>
                <a:gd name="T103" fmla="*/ 15 h 65"/>
                <a:gd name="T104" fmla="*/ 4 w 66"/>
                <a:gd name="T105" fmla="*/ 17 h 65"/>
                <a:gd name="T106" fmla="*/ 2 w 66"/>
                <a:gd name="T107" fmla="*/ 21 h 65"/>
                <a:gd name="T108" fmla="*/ 0 w 66"/>
                <a:gd name="T109" fmla="*/ 25 h 65"/>
                <a:gd name="T110" fmla="*/ 0 w 66"/>
                <a:gd name="T111" fmla="*/ 28 h 65"/>
                <a:gd name="T112" fmla="*/ 0 w 66"/>
                <a:gd name="T113" fmla="*/ 32 h 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6"/>
                <a:gd name="T172" fmla="*/ 0 h 65"/>
                <a:gd name="T173" fmla="*/ 66 w 66"/>
                <a:gd name="T174" fmla="*/ 65 h 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6" h="65">
                  <a:moveTo>
                    <a:pt x="0" y="32"/>
                  </a:moveTo>
                  <a:lnTo>
                    <a:pt x="0" y="36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8" y="53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6" y="59"/>
                  </a:lnTo>
                  <a:lnTo>
                    <a:pt x="20" y="61"/>
                  </a:lnTo>
                  <a:lnTo>
                    <a:pt x="22" y="63"/>
                  </a:lnTo>
                  <a:lnTo>
                    <a:pt x="25" y="65"/>
                  </a:lnTo>
                  <a:lnTo>
                    <a:pt x="29" y="65"/>
                  </a:lnTo>
                  <a:lnTo>
                    <a:pt x="33" y="65"/>
                  </a:lnTo>
                  <a:lnTo>
                    <a:pt x="37" y="65"/>
                  </a:lnTo>
                  <a:lnTo>
                    <a:pt x="41" y="65"/>
                  </a:lnTo>
                  <a:lnTo>
                    <a:pt x="45" y="63"/>
                  </a:lnTo>
                  <a:lnTo>
                    <a:pt x="48" y="61"/>
                  </a:lnTo>
                  <a:lnTo>
                    <a:pt x="50" y="59"/>
                  </a:lnTo>
                  <a:lnTo>
                    <a:pt x="54" y="57"/>
                  </a:lnTo>
                  <a:lnTo>
                    <a:pt x="56" y="55"/>
                  </a:lnTo>
                  <a:lnTo>
                    <a:pt x="60" y="53"/>
                  </a:lnTo>
                  <a:lnTo>
                    <a:pt x="62" y="50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6" y="28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4" y="17"/>
                  </a:lnTo>
                  <a:lnTo>
                    <a:pt x="62" y="15"/>
                  </a:lnTo>
                  <a:lnTo>
                    <a:pt x="60" y="11"/>
                  </a:lnTo>
                  <a:lnTo>
                    <a:pt x="56" y="9"/>
                  </a:lnTo>
                  <a:lnTo>
                    <a:pt x="54" y="5"/>
                  </a:lnTo>
                  <a:lnTo>
                    <a:pt x="50" y="4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5"/>
                  </a:lnTo>
                  <a:lnTo>
                    <a:pt x="10" y="9"/>
                  </a:lnTo>
                  <a:lnTo>
                    <a:pt x="8" y="11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2" name="Rectangle 577"/>
            <p:cNvSpPr>
              <a:spLocks noChangeArrowheads="1"/>
            </p:cNvSpPr>
            <p:nvPr/>
          </p:nvSpPr>
          <p:spPr bwMode="auto">
            <a:xfrm>
              <a:off x="3329" y="2986"/>
              <a:ext cx="65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e1</a:t>
              </a:r>
              <a:endParaRPr lang="en-US" sz="1800"/>
            </a:p>
          </p:txBody>
        </p:sp>
        <p:sp>
          <p:nvSpPr>
            <p:cNvPr id="2843" name="Line 578"/>
            <p:cNvSpPr>
              <a:spLocks noChangeShapeType="1"/>
            </p:cNvSpPr>
            <p:nvPr/>
          </p:nvSpPr>
          <p:spPr bwMode="auto">
            <a:xfrm>
              <a:off x="3618" y="3064"/>
              <a:ext cx="57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4" name="Freeform 579"/>
            <p:cNvSpPr>
              <a:spLocks/>
            </p:cNvSpPr>
            <p:nvPr/>
          </p:nvSpPr>
          <p:spPr bwMode="auto">
            <a:xfrm>
              <a:off x="3601" y="3047"/>
              <a:ext cx="33" cy="33"/>
            </a:xfrm>
            <a:custGeom>
              <a:avLst/>
              <a:gdLst>
                <a:gd name="T0" fmla="*/ 66 w 66"/>
                <a:gd name="T1" fmla="*/ 32 h 65"/>
                <a:gd name="T2" fmla="*/ 66 w 66"/>
                <a:gd name="T3" fmla="*/ 28 h 65"/>
                <a:gd name="T4" fmla="*/ 66 w 66"/>
                <a:gd name="T5" fmla="*/ 25 h 65"/>
                <a:gd name="T6" fmla="*/ 64 w 66"/>
                <a:gd name="T7" fmla="*/ 21 h 65"/>
                <a:gd name="T8" fmla="*/ 64 w 66"/>
                <a:gd name="T9" fmla="*/ 17 h 65"/>
                <a:gd name="T10" fmla="*/ 62 w 66"/>
                <a:gd name="T11" fmla="*/ 15 h 65"/>
                <a:gd name="T12" fmla="*/ 60 w 66"/>
                <a:gd name="T13" fmla="*/ 11 h 65"/>
                <a:gd name="T14" fmla="*/ 56 w 66"/>
                <a:gd name="T15" fmla="*/ 9 h 65"/>
                <a:gd name="T16" fmla="*/ 54 w 66"/>
                <a:gd name="T17" fmla="*/ 5 h 65"/>
                <a:gd name="T18" fmla="*/ 50 w 66"/>
                <a:gd name="T19" fmla="*/ 4 h 65"/>
                <a:gd name="T20" fmla="*/ 48 w 66"/>
                <a:gd name="T21" fmla="*/ 2 h 65"/>
                <a:gd name="T22" fmla="*/ 45 w 66"/>
                <a:gd name="T23" fmla="*/ 2 h 65"/>
                <a:gd name="T24" fmla="*/ 41 w 66"/>
                <a:gd name="T25" fmla="*/ 0 h 65"/>
                <a:gd name="T26" fmla="*/ 37 w 66"/>
                <a:gd name="T27" fmla="*/ 0 h 65"/>
                <a:gd name="T28" fmla="*/ 33 w 66"/>
                <a:gd name="T29" fmla="*/ 0 h 65"/>
                <a:gd name="T30" fmla="*/ 29 w 66"/>
                <a:gd name="T31" fmla="*/ 0 h 65"/>
                <a:gd name="T32" fmla="*/ 25 w 66"/>
                <a:gd name="T33" fmla="*/ 0 h 65"/>
                <a:gd name="T34" fmla="*/ 22 w 66"/>
                <a:gd name="T35" fmla="*/ 2 h 65"/>
                <a:gd name="T36" fmla="*/ 20 w 66"/>
                <a:gd name="T37" fmla="*/ 2 h 65"/>
                <a:gd name="T38" fmla="*/ 16 w 66"/>
                <a:gd name="T39" fmla="*/ 4 h 65"/>
                <a:gd name="T40" fmla="*/ 12 w 66"/>
                <a:gd name="T41" fmla="*/ 5 h 65"/>
                <a:gd name="T42" fmla="*/ 10 w 66"/>
                <a:gd name="T43" fmla="*/ 9 h 65"/>
                <a:gd name="T44" fmla="*/ 8 w 66"/>
                <a:gd name="T45" fmla="*/ 11 h 65"/>
                <a:gd name="T46" fmla="*/ 4 w 66"/>
                <a:gd name="T47" fmla="*/ 15 h 65"/>
                <a:gd name="T48" fmla="*/ 4 w 66"/>
                <a:gd name="T49" fmla="*/ 17 h 65"/>
                <a:gd name="T50" fmla="*/ 2 w 66"/>
                <a:gd name="T51" fmla="*/ 21 h 65"/>
                <a:gd name="T52" fmla="*/ 0 w 66"/>
                <a:gd name="T53" fmla="*/ 25 h 65"/>
                <a:gd name="T54" fmla="*/ 0 w 66"/>
                <a:gd name="T55" fmla="*/ 28 h 65"/>
                <a:gd name="T56" fmla="*/ 0 w 66"/>
                <a:gd name="T57" fmla="*/ 32 h 65"/>
                <a:gd name="T58" fmla="*/ 0 w 66"/>
                <a:gd name="T59" fmla="*/ 36 h 65"/>
                <a:gd name="T60" fmla="*/ 0 w 66"/>
                <a:gd name="T61" fmla="*/ 40 h 65"/>
                <a:gd name="T62" fmla="*/ 2 w 66"/>
                <a:gd name="T63" fmla="*/ 44 h 65"/>
                <a:gd name="T64" fmla="*/ 4 w 66"/>
                <a:gd name="T65" fmla="*/ 46 h 65"/>
                <a:gd name="T66" fmla="*/ 4 w 66"/>
                <a:gd name="T67" fmla="*/ 50 h 65"/>
                <a:gd name="T68" fmla="*/ 8 w 66"/>
                <a:gd name="T69" fmla="*/ 53 h 65"/>
                <a:gd name="T70" fmla="*/ 10 w 66"/>
                <a:gd name="T71" fmla="*/ 55 h 65"/>
                <a:gd name="T72" fmla="*/ 12 w 66"/>
                <a:gd name="T73" fmla="*/ 57 h 65"/>
                <a:gd name="T74" fmla="*/ 16 w 66"/>
                <a:gd name="T75" fmla="*/ 59 h 65"/>
                <a:gd name="T76" fmla="*/ 20 w 66"/>
                <a:gd name="T77" fmla="*/ 61 h 65"/>
                <a:gd name="T78" fmla="*/ 22 w 66"/>
                <a:gd name="T79" fmla="*/ 63 h 65"/>
                <a:gd name="T80" fmla="*/ 25 w 66"/>
                <a:gd name="T81" fmla="*/ 65 h 65"/>
                <a:gd name="T82" fmla="*/ 29 w 66"/>
                <a:gd name="T83" fmla="*/ 65 h 65"/>
                <a:gd name="T84" fmla="*/ 33 w 66"/>
                <a:gd name="T85" fmla="*/ 65 h 65"/>
                <a:gd name="T86" fmla="*/ 37 w 66"/>
                <a:gd name="T87" fmla="*/ 65 h 65"/>
                <a:gd name="T88" fmla="*/ 41 w 66"/>
                <a:gd name="T89" fmla="*/ 65 h 65"/>
                <a:gd name="T90" fmla="*/ 45 w 66"/>
                <a:gd name="T91" fmla="*/ 63 h 65"/>
                <a:gd name="T92" fmla="*/ 48 w 66"/>
                <a:gd name="T93" fmla="*/ 61 h 65"/>
                <a:gd name="T94" fmla="*/ 50 w 66"/>
                <a:gd name="T95" fmla="*/ 59 h 65"/>
                <a:gd name="T96" fmla="*/ 54 w 66"/>
                <a:gd name="T97" fmla="*/ 57 h 65"/>
                <a:gd name="T98" fmla="*/ 56 w 66"/>
                <a:gd name="T99" fmla="*/ 55 h 65"/>
                <a:gd name="T100" fmla="*/ 60 w 66"/>
                <a:gd name="T101" fmla="*/ 53 h 65"/>
                <a:gd name="T102" fmla="*/ 62 w 66"/>
                <a:gd name="T103" fmla="*/ 50 h 65"/>
                <a:gd name="T104" fmla="*/ 64 w 66"/>
                <a:gd name="T105" fmla="*/ 46 h 65"/>
                <a:gd name="T106" fmla="*/ 64 w 66"/>
                <a:gd name="T107" fmla="*/ 44 h 65"/>
                <a:gd name="T108" fmla="*/ 66 w 66"/>
                <a:gd name="T109" fmla="*/ 40 h 65"/>
                <a:gd name="T110" fmla="*/ 66 w 66"/>
                <a:gd name="T111" fmla="*/ 36 h 65"/>
                <a:gd name="T112" fmla="*/ 66 w 66"/>
                <a:gd name="T113" fmla="*/ 32 h 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6"/>
                <a:gd name="T172" fmla="*/ 0 h 65"/>
                <a:gd name="T173" fmla="*/ 66 w 66"/>
                <a:gd name="T174" fmla="*/ 65 h 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6" h="65">
                  <a:moveTo>
                    <a:pt x="66" y="32"/>
                  </a:moveTo>
                  <a:lnTo>
                    <a:pt x="66" y="28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4" y="17"/>
                  </a:lnTo>
                  <a:lnTo>
                    <a:pt x="62" y="15"/>
                  </a:lnTo>
                  <a:lnTo>
                    <a:pt x="60" y="11"/>
                  </a:lnTo>
                  <a:lnTo>
                    <a:pt x="56" y="9"/>
                  </a:lnTo>
                  <a:lnTo>
                    <a:pt x="54" y="5"/>
                  </a:lnTo>
                  <a:lnTo>
                    <a:pt x="50" y="4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5"/>
                  </a:lnTo>
                  <a:lnTo>
                    <a:pt x="10" y="9"/>
                  </a:lnTo>
                  <a:lnTo>
                    <a:pt x="8" y="11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8" y="53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6" y="59"/>
                  </a:lnTo>
                  <a:lnTo>
                    <a:pt x="20" y="61"/>
                  </a:lnTo>
                  <a:lnTo>
                    <a:pt x="22" y="63"/>
                  </a:lnTo>
                  <a:lnTo>
                    <a:pt x="25" y="65"/>
                  </a:lnTo>
                  <a:lnTo>
                    <a:pt x="29" y="65"/>
                  </a:lnTo>
                  <a:lnTo>
                    <a:pt x="33" y="65"/>
                  </a:lnTo>
                  <a:lnTo>
                    <a:pt x="37" y="65"/>
                  </a:lnTo>
                  <a:lnTo>
                    <a:pt x="41" y="65"/>
                  </a:lnTo>
                  <a:lnTo>
                    <a:pt x="45" y="63"/>
                  </a:lnTo>
                  <a:lnTo>
                    <a:pt x="48" y="61"/>
                  </a:lnTo>
                  <a:lnTo>
                    <a:pt x="50" y="59"/>
                  </a:lnTo>
                  <a:lnTo>
                    <a:pt x="54" y="57"/>
                  </a:lnTo>
                  <a:lnTo>
                    <a:pt x="56" y="55"/>
                  </a:lnTo>
                  <a:lnTo>
                    <a:pt x="60" y="53"/>
                  </a:lnTo>
                  <a:lnTo>
                    <a:pt x="62" y="50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6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5" name="Freeform 580"/>
            <p:cNvSpPr>
              <a:spLocks/>
            </p:cNvSpPr>
            <p:nvPr/>
          </p:nvSpPr>
          <p:spPr bwMode="auto">
            <a:xfrm>
              <a:off x="4177" y="3047"/>
              <a:ext cx="33" cy="33"/>
            </a:xfrm>
            <a:custGeom>
              <a:avLst/>
              <a:gdLst>
                <a:gd name="T0" fmla="*/ 0 w 66"/>
                <a:gd name="T1" fmla="*/ 32 h 65"/>
                <a:gd name="T2" fmla="*/ 0 w 66"/>
                <a:gd name="T3" fmla="*/ 36 h 65"/>
                <a:gd name="T4" fmla="*/ 0 w 66"/>
                <a:gd name="T5" fmla="*/ 40 h 65"/>
                <a:gd name="T6" fmla="*/ 2 w 66"/>
                <a:gd name="T7" fmla="*/ 44 h 65"/>
                <a:gd name="T8" fmla="*/ 4 w 66"/>
                <a:gd name="T9" fmla="*/ 46 h 65"/>
                <a:gd name="T10" fmla="*/ 6 w 66"/>
                <a:gd name="T11" fmla="*/ 50 h 65"/>
                <a:gd name="T12" fmla="*/ 8 w 66"/>
                <a:gd name="T13" fmla="*/ 53 h 65"/>
                <a:gd name="T14" fmla="*/ 10 w 66"/>
                <a:gd name="T15" fmla="*/ 55 h 65"/>
                <a:gd name="T16" fmla="*/ 12 w 66"/>
                <a:gd name="T17" fmla="*/ 57 h 65"/>
                <a:gd name="T18" fmla="*/ 16 w 66"/>
                <a:gd name="T19" fmla="*/ 59 h 65"/>
                <a:gd name="T20" fmla="*/ 20 w 66"/>
                <a:gd name="T21" fmla="*/ 61 h 65"/>
                <a:gd name="T22" fmla="*/ 22 w 66"/>
                <a:gd name="T23" fmla="*/ 63 h 65"/>
                <a:gd name="T24" fmla="*/ 25 w 66"/>
                <a:gd name="T25" fmla="*/ 65 h 65"/>
                <a:gd name="T26" fmla="*/ 29 w 66"/>
                <a:gd name="T27" fmla="*/ 65 h 65"/>
                <a:gd name="T28" fmla="*/ 33 w 66"/>
                <a:gd name="T29" fmla="*/ 65 h 65"/>
                <a:gd name="T30" fmla="*/ 37 w 66"/>
                <a:gd name="T31" fmla="*/ 65 h 65"/>
                <a:gd name="T32" fmla="*/ 41 w 66"/>
                <a:gd name="T33" fmla="*/ 65 h 65"/>
                <a:gd name="T34" fmla="*/ 45 w 66"/>
                <a:gd name="T35" fmla="*/ 63 h 65"/>
                <a:gd name="T36" fmla="*/ 48 w 66"/>
                <a:gd name="T37" fmla="*/ 61 h 65"/>
                <a:gd name="T38" fmla="*/ 50 w 66"/>
                <a:gd name="T39" fmla="*/ 59 h 65"/>
                <a:gd name="T40" fmla="*/ 54 w 66"/>
                <a:gd name="T41" fmla="*/ 57 h 65"/>
                <a:gd name="T42" fmla="*/ 56 w 66"/>
                <a:gd name="T43" fmla="*/ 55 h 65"/>
                <a:gd name="T44" fmla="*/ 60 w 66"/>
                <a:gd name="T45" fmla="*/ 53 h 65"/>
                <a:gd name="T46" fmla="*/ 62 w 66"/>
                <a:gd name="T47" fmla="*/ 50 h 65"/>
                <a:gd name="T48" fmla="*/ 64 w 66"/>
                <a:gd name="T49" fmla="*/ 46 h 65"/>
                <a:gd name="T50" fmla="*/ 64 w 66"/>
                <a:gd name="T51" fmla="*/ 44 h 65"/>
                <a:gd name="T52" fmla="*/ 66 w 66"/>
                <a:gd name="T53" fmla="*/ 40 h 65"/>
                <a:gd name="T54" fmla="*/ 66 w 66"/>
                <a:gd name="T55" fmla="*/ 36 h 65"/>
                <a:gd name="T56" fmla="*/ 66 w 66"/>
                <a:gd name="T57" fmla="*/ 32 h 65"/>
                <a:gd name="T58" fmla="*/ 66 w 66"/>
                <a:gd name="T59" fmla="*/ 28 h 65"/>
                <a:gd name="T60" fmla="*/ 66 w 66"/>
                <a:gd name="T61" fmla="*/ 25 h 65"/>
                <a:gd name="T62" fmla="*/ 64 w 66"/>
                <a:gd name="T63" fmla="*/ 21 h 65"/>
                <a:gd name="T64" fmla="*/ 64 w 66"/>
                <a:gd name="T65" fmla="*/ 17 h 65"/>
                <a:gd name="T66" fmla="*/ 62 w 66"/>
                <a:gd name="T67" fmla="*/ 15 h 65"/>
                <a:gd name="T68" fmla="*/ 60 w 66"/>
                <a:gd name="T69" fmla="*/ 11 h 65"/>
                <a:gd name="T70" fmla="*/ 56 w 66"/>
                <a:gd name="T71" fmla="*/ 9 h 65"/>
                <a:gd name="T72" fmla="*/ 54 w 66"/>
                <a:gd name="T73" fmla="*/ 5 h 65"/>
                <a:gd name="T74" fmla="*/ 50 w 66"/>
                <a:gd name="T75" fmla="*/ 4 h 65"/>
                <a:gd name="T76" fmla="*/ 48 w 66"/>
                <a:gd name="T77" fmla="*/ 2 h 65"/>
                <a:gd name="T78" fmla="*/ 45 w 66"/>
                <a:gd name="T79" fmla="*/ 2 h 65"/>
                <a:gd name="T80" fmla="*/ 41 w 66"/>
                <a:gd name="T81" fmla="*/ 0 h 65"/>
                <a:gd name="T82" fmla="*/ 37 w 66"/>
                <a:gd name="T83" fmla="*/ 0 h 65"/>
                <a:gd name="T84" fmla="*/ 33 w 66"/>
                <a:gd name="T85" fmla="*/ 0 h 65"/>
                <a:gd name="T86" fmla="*/ 29 w 66"/>
                <a:gd name="T87" fmla="*/ 0 h 65"/>
                <a:gd name="T88" fmla="*/ 25 w 66"/>
                <a:gd name="T89" fmla="*/ 0 h 65"/>
                <a:gd name="T90" fmla="*/ 22 w 66"/>
                <a:gd name="T91" fmla="*/ 2 h 65"/>
                <a:gd name="T92" fmla="*/ 20 w 66"/>
                <a:gd name="T93" fmla="*/ 2 h 65"/>
                <a:gd name="T94" fmla="*/ 16 w 66"/>
                <a:gd name="T95" fmla="*/ 4 h 65"/>
                <a:gd name="T96" fmla="*/ 12 w 66"/>
                <a:gd name="T97" fmla="*/ 5 h 65"/>
                <a:gd name="T98" fmla="*/ 10 w 66"/>
                <a:gd name="T99" fmla="*/ 9 h 65"/>
                <a:gd name="T100" fmla="*/ 8 w 66"/>
                <a:gd name="T101" fmla="*/ 11 h 65"/>
                <a:gd name="T102" fmla="*/ 6 w 66"/>
                <a:gd name="T103" fmla="*/ 15 h 65"/>
                <a:gd name="T104" fmla="*/ 4 w 66"/>
                <a:gd name="T105" fmla="*/ 17 h 65"/>
                <a:gd name="T106" fmla="*/ 2 w 66"/>
                <a:gd name="T107" fmla="*/ 21 h 65"/>
                <a:gd name="T108" fmla="*/ 0 w 66"/>
                <a:gd name="T109" fmla="*/ 25 h 65"/>
                <a:gd name="T110" fmla="*/ 0 w 66"/>
                <a:gd name="T111" fmla="*/ 28 h 65"/>
                <a:gd name="T112" fmla="*/ 0 w 66"/>
                <a:gd name="T113" fmla="*/ 32 h 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6"/>
                <a:gd name="T172" fmla="*/ 0 h 65"/>
                <a:gd name="T173" fmla="*/ 66 w 66"/>
                <a:gd name="T174" fmla="*/ 65 h 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6" h="65">
                  <a:moveTo>
                    <a:pt x="0" y="32"/>
                  </a:moveTo>
                  <a:lnTo>
                    <a:pt x="0" y="36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6"/>
                  </a:lnTo>
                  <a:lnTo>
                    <a:pt x="6" y="50"/>
                  </a:lnTo>
                  <a:lnTo>
                    <a:pt x="8" y="53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6" y="59"/>
                  </a:lnTo>
                  <a:lnTo>
                    <a:pt x="20" y="61"/>
                  </a:lnTo>
                  <a:lnTo>
                    <a:pt x="22" y="63"/>
                  </a:lnTo>
                  <a:lnTo>
                    <a:pt x="25" y="65"/>
                  </a:lnTo>
                  <a:lnTo>
                    <a:pt x="29" y="65"/>
                  </a:lnTo>
                  <a:lnTo>
                    <a:pt x="33" y="65"/>
                  </a:lnTo>
                  <a:lnTo>
                    <a:pt x="37" y="65"/>
                  </a:lnTo>
                  <a:lnTo>
                    <a:pt x="41" y="65"/>
                  </a:lnTo>
                  <a:lnTo>
                    <a:pt x="45" y="63"/>
                  </a:lnTo>
                  <a:lnTo>
                    <a:pt x="48" y="61"/>
                  </a:lnTo>
                  <a:lnTo>
                    <a:pt x="50" y="59"/>
                  </a:lnTo>
                  <a:lnTo>
                    <a:pt x="54" y="57"/>
                  </a:lnTo>
                  <a:lnTo>
                    <a:pt x="56" y="55"/>
                  </a:lnTo>
                  <a:lnTo>
                    <a:pt x="60" y="53"/>
                  </a:lnTo>
                  <a:lnTo>
                    <a:pt x="62" y="50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6" y="28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4" y="17"/>
                  </a:lnTo>
                  <a:lnTo>
                    <a:pt x="62" y="15"/>
                  </a:lnTo>
                  <a:lnTo>
                    <a:pt x="60" y="11"/>
                  </a:lnTo>
                  <a:lnTo>
                    <a:pt x="56" y="9"/>
                  </a:lnTo>
                  <a:lnTo>
                    <a:pt x="54" y="5"/>
                  </a:lnTo>
                  <a:lnTo>
                    <a:pt x="50" y="4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5"/>
                  </a:lnTo>
                  <a:lnTo>
                    <a:pt x="10" y="9"/>
                  </a:lnTo>
                  <a:lnTo>
                    <a:pt x="8" y="11"/>
                  </a:lnTo>
                  <a:lnTo>
                    <a:pt x="6" y="15"/>
                  </a:lnTo>
                  <a:lnTo>
                    <a:pt x="4" y="17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6" name="Rectangle 581"/>
            <p:cNvSpPr>
              <a:spLocks noChangeArrowheads="1"/>
            </p:cNvSpPr>
            <p:nvPr/>
          </p:nvSpPr>
          <p:spPr bwMode="auto">
            <a:xfrm>
              <a:off x="3870" y="2986"/>
              <a:ext cx="65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e2</a:t>
              </a:r>
              <a:endParaRPr lang="en-US" sz="1800"/>
            </a:p>
          </p:txBody>
        </p:sp>
        <p:sp>
          <p:nvSpPr>
            <p:cNvPr id="2847" name="Line 582"/>
            <p:cNvSpPr>
              <a:spLocks noChangeShapeType="1"/>
            </p:cNvSpPr>
            <p:nvPr/>
          </p:nvSpPr>
          <p:spPr bwMode="auto">
            <a:xfrm>
              <a:off x="4194" y="3064"/>
              <a:ext cx="576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8" name="Freeform 583"/>
            <p:cNvSpPr>
              <a:spLocks/>
            </p:cNvSpPr>
            <p:nvPr/>
          </p:nvSpPr>
          <p:spPr bwMode="auto">
            <a:xfrm>
              <a:off x="4177" y="3047"/>
              <a:ext cx="33" cy="33"/>
            </a:xfrm>
            <a:custGeom>
              <a:avLst/>
              <a:gdLst>
                <a:gd name="T0" fmla="*/ 66 w 66"/>
                <a:gd name="T1" fmla="*/ 32 h 65"/>
                <a:gd name="T2" fmla="*/ 66 w 66"/>
                <a:gd name="T3" fmla="*/ 28 h 65"/>
                <a:gd name="T4" fmla="*/ 66 w 66"/>
                <a:gd name="T5" fmla="*/ 25 h 65"/>
                <a:gd name="T6" fmla="*/ 64 w 66"/>
                <a:gd name="T7" fmla="*/ 21 h 65"/>
                <a:gd name="T8" fmla="*/ 64 w 66"/>
                <a:gd name="T9" fmla="*/ 17 h 65"/>
                <a:gd name="T10" fmla="*/ 62 w 66"/>
                <a:gd name="T11" fmla="*/ 15 h 65"/>
                <a:gd name="T12" fmla="*/ 60 w 66"/>
                <a:gd name="T13" fmla="*/ 11 h 65"/>
                <a:gd name="T14" fmla="*/ 56 w 66"/>
                <a:gd name="T15" fmla="*/ 9 h 65"/>
                <a:gd name="T16" fmla="*/ 54 w 66"/>
                <a:gd name="T17" fmla="*/ 5 h 65"/>
                <a:gd name="T18" fmla="*/ 50 w 66"/>
                <a:gd name="T19" fmla="*/ 4 h 65"/>
                <a:gd name="T20" fmla="*/ 48 w 66"/>
                <a:gd name="T21" fmla="*/ 2 h 65"/>
                <a:gd name="T22" fmla="*/ 45 w 66"/>
                <a:gd name="T23" fmla="*/ 2 h 65"/>
                <a:gd name="T24" fmla="*/ 41 w 66"/>
                <a:gd name="T25" fmla="*/ 0 h 65"/>
                <a:gd name="T26" fmla="*/ 37 w 66"/>
                <a:gd name="T27" fmla="*/ 0 h 65"/>
                <a:gd name="T28" fmla="*/ 33 w 66"/>
                <a:gd name="T29" fmla="*/ 0 h 65"/>
                <a:gd name="T30" fmla="*/ 29 w 66"/>
                <a:gd name="T31" fmla="*/ 0 h 65"/>
                <a:gd name="T32" fmla="*/ 25 w 66"/>
                <a:gd name="T33" fmla="*/ 0 h 65"/>
                <a:gd name="T34" fmla="*/ 22 w 66"/>
                <a:gd name="T35" fmla="*/ 2 h 65"/>
                <a:gd name="T36" fmla="*/ 20 w 66"/>
                <a:gd name="T37" fmla="*/ 2 h 65"/>
                <a:gd name="T38" fmla="*/ 16 w 66"/>
                <a:gd name="T39" fmla="*/ 4 h 65"/>
                <a:gd name="T40" fmla="*/ 12 w 66"/>
                <a:gd name="T41" fmla="*/ 5 h 65"/>
                <a:gd name="T42" fmla="*/ 10 w 66"/>
                <a:gd name="T43" fmla="*/ 9 h 65"/>
                <a:gd name="T44" fmla="*/ 8 w 66"/>
                <a:gd name="T45" fmla="*/ 11 h 65"/>
                <a:gd name="T46" fmla="*/ 6 w 66"/>
                <a:gd name="T47" fmla="*/ 15 h 65"/>
                <a:gd name="T48" fmla="*/ 4 w 66"/>
                <a:gd name="T49" fmla="*/ 17 h 65"/>
                <a:gd name="T50" fmla="*/ 2 w 66"/>
                <a:gd name="T51" fmla="*/ 21 h 65"/>
                <a:gd name="T52" fmla="*/ 0 w 66"/>
                <a:gd name="T53" fmla="*/ 25 h 65"/>
                <a:gd name="T54" fmla="*/ 0 w 66"/>
                <a:gd name="T55" fmla="*/ 28 h 65"/>
                <a:gd name="T56" fmla="*/ 0 w 66"/>
                <a:gd name="T57" fmla="*/ 32 h 65"/>
                <a:gd name="T58" fmla="*/ 0 w 66"/>
                <a:gd name="T59" fmla="*/ 36 h 65"/>
                <a:gd name="T60" fmla="*/ 0 w 66"/>
                <a:gd name="T61" fmla="*/ 40 h 65"/>
                <a:gd name="T62" fmla="*/ 2 w 66"/>
                <a:gd name="T63" fmla="*/ 44 h 65"/>
                <a:gd name="T64" fmla="*/ 4 w 66"/>
                <a:gd name="T65" fmla="*/ 46 h 65"/>
                <a:gd name="T66" fmla="*/ 6 w 66"/>
                <a:gd name="T67" fmla="*/ 50 h 65"/>
                <a:gd name="T68" fmla="*/ 8 w 66"/>
                <a:gd name="T69" fmla="*/ 53 h 65"/>
                <a:gd name="T70" fmla="*/ 10 w 66"/>
                <a:gd name="T71" fmla="*/ 55 h 65"/>
                <a:gd name="T72" fmla="*/ 12 w 66"/>
                <a:gd name="T73" fmla="*/ 57 h 65"/>
                <a:gd name="T74" fmla="*/ 16 w 66"/>
                <a:gd name="T75" fmla="*/ 59 h 65"/>
                <a:gd name="T76" fmla="*/ 20 w 66"/>
                <a:gd name="T77" fmla="*/ 61 h 65"/>
                <a:gd name="T78" fmla="*/ 22 w 66"/>
                <a:gd name="T79" fmla="*/ 63 h 65"/>
                <a:gd name="T80" fmla="*/ 25 w 66"/>
                <a:gd name="T81" fmla="*/ 65 h 65"/>
                <a:gd name="T82" fmla="*/ 29 w 66"/>
                <a:gd name="T83" fmla="*/ 65 h 65"/>
                <a:gd name="T84" fmla="*/ 33 w 66"/>
                <a:gd name="T85" fmla="*/ 65 h 65"/>
                <a:gd name="T86" fmla="*/ 37 w 66"/>
                <a:gd name="T87" fmla="*/ 65 h 65"/>
                <a:gd name="T88" fmla="*/ 41 w 66"/>
                <a:gd name="T89" fmla="*/ 65 h 65"/>
                <a:gd name="T90" fmla="*/ 45 w 66"/>
                <a:gd name="T91" fmla="*/ 63 h 65"/>
                <a:gd name="T92" fmla="*/ 48 w 66"/>
                <a:gd name="T93" fmla="*/ 61 h 65"/>
                <a:gd name="T94" fmla="*/ 50 w 66"/>
                <a:gd name="T95" fmla="*/ 59 h 65"/>
                <a:gd name="T96" fmla="*/ 54 w 66"/>
                <a:gd name="T97" fmla="*/ 57 h 65"/>
                <a:gd name="T98" fmla="*/ 56 w 66"/>
                <a:gd name="T99" fmla="*/ 55 h 65"/>
                <a:gd name="T100" fmla="*/ 60 w 66"/>
                <a:gd name="T101" fmla="*/ 53 h 65"/>
                <a:gd name="T102" fmla="*/ 62 w 66"/>
                <a:gd name="T103" fmla="*/ 50 h 65"/>
                <a:gd name="T104" fmla="*/ 64 w 66"/>
                <a:gd name="T105" fmla="*/ 46 h 65"/>
                <a:gd name="T106" fmla="*/ 64 w 66"/>
                <a:gd name="T107" fmla="*/ 44 h 65"/>
                <a:gd name="T108" fmla="*/ 66 w 66"/>
                <a:gd name="T109" fmla="*/ 40 h 65"/>
                <a:gd name="T110" fmla="*/ 66 w 66"/>
                <a:gd name="T111" fmla="*/ 36 h 65"/>
                <a:gd name="T112" fmla="*/ 66 w 66"/>
                <a:gd name="T113" fmla="*/ 32 h 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6"/>
                <a:gd name="T172" fmla="*/ 0 h 65"/>
                <a:gd name="T173" fmla="*/ 66 w 66"/>
                <a:gd name="T174" fmla="*/ 65 h 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6" h="65">
                  <a:moveTo>
                    <a:pt x="66" y="32"/>
                  </a:moveTo>
                  <a:lnTo>
                    <a:pt x="66" y="28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4" y="17"/>
                  </a:lnTo>
                  <a:lnTo>
                    <a:pt x="62" y="15"/>
                  </a:lnTo>
                  <a:lnTo>
                    <a:pt x="60" y="11"/>
                  </a:lnTo>
                  <a:lnTo>
                    <a:pt x="56" y="9"/>
                  </a:lnTo>
                  <a:lnTo>
                    <a:pt x="54" y="5"/>
                  </a:lnTo>
                  <a:lnTo>
                    <a:pt x="50" y="4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5"/>
                  </a:lnTo>
                  <a:lnTo>
                    <a:pt x="10" y="9"/>
                  </a:lnTo>
                  <a:lnTo>
                    <a:pt x="8" y="11"/>
                  </a:lnTo>
                  <a:lnTo>
                    <a:pt x="6" y="15"/>
                  </a:lnTo>
                  <a:lnTo>
                    <a:pt x="4" y="17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6"/>
                  </a:lnTo>
                  <a:lnTo>
                    <a:pt x="6" y="50"/>
                  </a:lnTo>
                  <a:lnTo>
                    <a:pt x="8" y="53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6" y="59"/>
                  </a:lnTo>
                  <a:lnTo>
                    <a:pt x="20" y="61"/>
                  </a:lnTo>
                  <a:lnTo>
                    <a:pt x="22" y="63"/>
                  </a:lnTo>
                  <a:lnTo>
                    <a:pt x="25" y="65"/>
                  </a:lnTo>
                  <a:lnTo>
                    <a:pt x="29" y="65"/>
                  </a:lnTo>
                  <a:lnTo>
                    <a:pt x="33" y="65"/>
                  </a:lnTo>
                  <a:lnTo>
                    <a:pt x="37" y="65"/>
                  </a:lnTo>
                  <a:lnTo>
                    <a:pt x="41" y="65"/>
                  </a:lnTo>
                  <a:lnTo>
                    <a:pt x="45" y="63"/>
                  </a:lnTo>
                  <a:lnTo>
                    <a:pt x="48" y="61"/>
                  </a:lnTo>
                  <a:lnTo>
                    <a:pt x="50" y="59"/>
                  </a:lnTo>
                  <a:lnTo>
                    <a:pt x="54" y="57"/>
                  </a:lnTo>
                  <a:lnTo>
                    <a:pt x="56" y="55"/>
                  </a:lnTo>
                  <a:lnTo>
                    <a:pt x="60" y="53"/>
                  </a:lnTo>
                  <a:lnTo>
                    <a:pt x="62" y="50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6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9" name="Freeform 584"/>
            <p:cNvSpPr>
              <a:spLocks/>
            </p:cNvSpPr>
            <p:nvPr/>
          </p:nvSpPr>
          <p:spPr bwMode="auto">
            <a:xfrm>
              <a:off x="4753" y="3047"/>
              <a:ext cx="34" cy="33"/>
            </a:xfrm>
            <a:custGeom>
              <a:avLst/>
              <a:gdLst>
                <a:gd name="T0" fmla="*/ 0 w 67"/>
                <a:gd name="T1" fmla="*/ 32 h 65"/>
                <a:gd name="T2" fmla="*/ 0 w 67"/>
                <a:gd name="T3" fmla="*/ 36 h 65"/>
                <a:gd name="T4" fmla="*/ 1 w 67"/>
                <a:gd name="T5" fmla="*/ 40 h 65"/>
                <a:gd name="T6" fmla="*/ 1 w 67"/>
                <a:gd name="T7" fmla="*/ 44 h 65"/>
                <a:gd name="T8" fmla="*/ 3 w 67"/>
                <a:gd name="T9" fmla="*/ 46 h 65"/>
                <a:gd name="T10" fmla="*/ 5 w 67"/>
                <a:gd name="T11" fmla="*/ 50 h 65"/>
                <a:gd name="T12" fmla="*/ 7 w 67"/>
                <a:gd name="T13" fmla="*/ 53 h 65"/>
                <a:gd name="T14" fmla="*/ 9 w 67"/>
                <a:gd name="T15" fmla="*/ 55 h 65"/>
                <a:gd name="T16" fmla="*/ 13 w 67"/>
                <a:gd name="T17" fmla="*/ 57 h 65"/>
                <a:gd name="T18" fmla="*/ 15 w 67"/>
                <a:gd name="T19" fmla="*/ 59 h 65"/>
                <a:gd name="T20" fmla="*/ 19 w 67"/>
                <a:gd name="T21" fmla="*/ 61 h 65"/>
                <a:gd name="T22" fmla="*/ 23 w 67"/>
                <a:gd name="T23" fmla="*/ 63 h 65"/>
                <a:gd name="T24" fmla="*/ 24 w 67"/>
                <a:gd name="T25" fmla="*/ 65 h 65"/>
                <a:gd name="T26" fmla="*/ 28 w 67"/>
                <a:gd name="T27" fmla="*/ 65 h 65"/>
                <a:gd name="T28" fmla="*/ 32 w 67"/>
                <a:gd name="T29" fmla="*/ 65 h 65"/>
                <a:gd name="T30" fmla="*/ 36 w 67"/>
                <a:gd name="T31" fmla="*/ 65 h 65"/>
                <a:gd name="T32" fmla="*/ 40 w 67"/>
                <a:gd name="T33" fmla="*/ 65 h 65"/>
                <a:gd name="T34" fmla="*/ 44 w 67"/>
                <a:gd name="T35" fmla="*/ 63 h 65"/>
                <a:gd name="T36" fmla="*/ 48 w 67"/>
                <a:gd name="T37" fmla="*/ 61 h 65"/>
                <a:gd name="T38" fmla="*/ 51 w 67"/>
                <a:gd name="T39" fmla="*/ 59 h 65"/>
                <a:gd name="T40" fmla="*/ 53 w 67"/>
                <a:gd name="T41" fmla="*/ 57 h 65"/>
                <a:gd name="T42" fmla="*/ 57 w 67"/>
                <a:gd name="T43" fmla="*/ 55 h 65"/>
                <a:gd name="T44" fmla="*/ 59 w 67"/>
                <a:gd name="T45" fmla="*/ 53 h 65"/>
                <a:gd name="T46" fmla="*/ 61 w 67"/>
                <a:gd name="T47" fmla="*/ 50 h 65"/>
                <a:gd name="T48" fmla="*/ 63 w 67"/>
                <a:gd name="T49" fmla="*/ 46 h 65"/>
                <a:gd name="T50" fmla="*/ 65 w 67"/>
                <a:gd name="T51" fmla="*/ 44 h 65"/>
                <a:gd name="T52" fmla="*/ 65 w 67"/>
                <a:gd name="T53" fmla="*/ 40 h 65"/>
                <a:gd name="T54" fmla="*/ 65 w 67"/>
                <a:gd name="T55" fmla="*/ 36 h 65"/>
                <a:gd name="T56" fmla="*/ 67 w 67"/>
                <a:gd name="T57" fmla="*/ 32 h 65"/>
                <a:gd name="T58" fmla="*/ 65 w 67"/>
                <a:gd name="T59" fmla="*/ 28 h 65"/>
                <a:gd name="T60" fmla="*/ 65 w 67"/>
                <a:gd name="T61" fmla="*/ 25 h 65"/>
                <a:gd name="T62" fmla="*/ 65 w 67"/>
                <a:gd name="T63" fmla="*/ 21 h 65"/>
                <a:gd name="T64" fmla="*/ 63 w 67"/>
                <a:gd name="T65" fmla="*/ 17 h 65"/>
                <a:gd name="T66" fmla="*/ 61 w 67"/>
                <a:gd name="T67" fmla="*/ 15 h 65"/>
                <a:gd name="T68" fmla="*/ 59 w 67"/>
                <a:gd name="T69" fmla="*/ 11 h 65"/>
                <a:gd name="T70" fmla="*/ 57 w 67"/>
                <a:gd name="T71" fmla="*/ 9 h 65"/>
                <a:gd name="T72" fmla="*/ 53 w 67"/>
                <a:gd name="T73" fmla="*/ 5 h 65"/>
                <a:gd name="T74" fmla="*/ 51 w 67"/>
                <a:gd name="T75" fmla="*/ 4 h 65"/>
                <a:gd name="T76" fmla="*/ 48 w 67"/>
                <a:gd name="T77" fmla="*/ 2 h 65"/>
                <a:gd name="T78" fmla="*/ 44 w 67"/>
                <a:gd name="T79" fmla="*/ 2 h 65"/>
                <a:gd name="T80" fmla="*/ 40 w 67"/>
                <a:gd name="T81" fmla="*/ 0 h 65"/>
                <a:gd name="T82" fmla="*/ 36 w 67"/>
                <a:gd name="T83" fmla="*/ 0 h 65"/>
                <a:gd name="T84" fmla="*/ 32 w 67"/>
                <a:gd name="T85" fmla="*/ 0 h 65"/>
                <a:gd name="T86" fmla="*/ 28 w 67"/>
                <a:gd name="T87" fmla="*/ 0 h 65"/>
                <a:gd name="T88" fmla="*/ 24 w 67"/>
                <a:gd name="T89" fmla="*/ 0 h 65"/>
                <a:gd name="T90" fmla="*/ 23 w 67"/>
                <a:gd name="T91" fmla="*/ 2 h 65"/>
                <a:gd name="T92" fmla="*/ 19 w 67"/>
                <a:gd name="T93" fmla="*/ 2 h 65"/>
                <a:gd name="T94" fmla="*/ 15 w 67"/>
                <a:gd name="T95" fmla="*/ 4 h 65"/>
                <a:gd name="T96" fmla="*/ 13 w 67"/>
                <a:gd name="T97" fmla="*/ 5 h 65"/>
                <a:gd name="T98" fmla="*/ 9 w 67"/>
                <a:gd name="T99" fmla="*/ 9 h 65"/>
                <a:gd name="T100" fmla="*/ 7 w 67"/>
                <a:gd name="T101" fmla="*/ 11 h 65"/>
                <a:gd name="T102" fmla="*/ 5 w 67"/>
                <a:gd name="T103" fmla="*/ 15 h 65"/>
                <a:gd name="T104" fmla="*/ 3 w 67"/>
                <a:gd name="T105" fmla="*/ 17 h 65"/>
                <a:gd name="T106" fmla="*/ 1 w 67"/>
                <a:gd name="T107" fmla="*/ 21 h 65"/>
                <a:gd name="T108" fmla="*/ 1 w 67"/>
                <a:gd name="T109" fmla="*/ 25 h 65"/>
                <a:gd name="T110" fmla="*/ 0 w 67"/>
                <a:gd name="T111" fmla="*/ 28 h 65"/>
                <a:gd name="T112" fmla="*/ 0 w 67"/>
                <a:gd name="T113" fmla="*/ 32 h 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7"/>
                <a:gd name="T172" fmla="*/ 0 h 65"/>
                <a:gd name="T173" fmla="*/ 67 w 67"/>
                <a:gd name="T174" fmla="*/ 65 h 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7" h="65">
                  <a:moveTo>
                    <a:pt x="0" y="32"/>
                  </a:moveTo>
                  <a:lnTo>
                    <a:pt x="0" y="36"/>
                  </a:lnTo>
                  <a:lnTo>
                    <a:pt x="1" y="40"/>
                  </a:lnTo>
                  <a:lnTo>
                    <a:pt x="1" y="44"/>
                  </a:lnTo>
                  <a:lnTo>
                    <a:pt x="3" y="46"/>
                  </a:lnTo>
                  <a:lnTo>
                    <a:pt x="5" y="50"/>
                  </a:lnTo>
                  <a:lnTo>
                    <a:pt x="7" y="53"/>
                  </a:lnTo>
                  <a:lnTo>
                    <a:pt x="9" y="55"/>
                  </a:lnTo>
                  <a:lnTo>
                    <a:pt x="13" y="57"/>
                  </a:lnTo>
                  <a:lnTo>
                    <a:pt x="15" y="59"/>
                  </a:lnTo>
                  <a:lnTo>
                    <a:pt x="19" y="61"/>
                  </a:lnTo>
                  <a:lnTo>
                    <a:pt x="23" y="63"/>
                  </a:lnTo>
                  <a:lnTo>
                    <a:pt x="24" y="65"/>
                  </a:lnTo>
                  <a:lnTo>
                    <a:pt x="28" y="65"/>
                  </a:lnTo>
                  <a:lnTo>
                    <a:pt x="32" y="65"/>
                  </a:lnTo>
                  <a:lnTo>
                    <a:pt x="36" y="65"/>
                  </a:lnTo>
                  <a:lnTo>
                    <a:pt x="40" y="65"/>
                  </a:lnTo>
                  <a:lnTo>
                    <a:pt x="44" y="63"/>
                  </a:lnTo>
                  <a:lnTo>
                    <a:pt x="48" y="61"/>
                  </a:lnTo>
                  <a:lnTo>
                    <a:pt x="51" y="59"/>
                  </a:lnTo>
                  <a:lnTo>
                    <a:pt x="53" y="57"/>
                  </a:lnTo>
                  <a:lnTo>
                    <a:pt x="57" y="55"/>
                  </a:lnTo>
                  <a:lnTo>
                    <a:pt x="59" y="53"/>
                  </a:lnTo>
                  <a:lnTo>
                    <a:pt x="61" y="50"/>
                  </a:lnTo>
                  <a:lnTo>
                    <a:pt x="63" y="46"/>
                  </a:lnTo>
                  <a:lnTo>
                    <a:pt x="65" y="44"/>
                  </a:lnTo>
                  <a:lnTo>
                    <a:pt x="65" y="40"/>
                  </a:lnTo>
                  <a:lnTo>
                    <a:pt x="65" y="36"/>
                  </a:lnTo>
                  <a:lnTo>
                    <a:pt x="67" y="32"/>
                  </a:lnTo>
                  <a:lnTo>
                    <a:pt x="65" y="28"/>
                  </a:lnTo>
                  <a:lnTo>
                    <a:pt x="65" y="25"/>
                  </a:lnTo>
                  <a:lnTo>
                    <a:pt x="65" y="21"/>
                  </a:lnTo>
                  <a:lnTo>
                    <a:pt x="63" y="17"/>
                  </a:lnTo>
                  <a:lnTo>
                    <a:pt x="61" y="15"/>
                  </a:lnTo>
                  <a:lnTo>
                    <a:pt x="59" y="11"/>
                  </a:lnTo>
                  <a:lnTo>
                    <a:pt x="57" y="9"/>
                  </a:lnTo>
                  <a:lnTo>
                    <a:pt x="53" y="5"/>
                  </a:lnTo>
                  <a:lnTo>
                    <a:pt x="51" y="4"/>
                  </a:lnTo>
                  <a:lnTo>
                    <a:pt x="48" y="2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3" y="2"/>
                  </a:lnTo>
                  <a:lnTo>
                    <a:pt x="19" y="2"/>
                  </a:lnTo>
                  <a:lnTo>
                    <a:pt x="15" y="4"/>
                  </a:lnTo>
                  <a:lnTo>
                    <a:pt x="13" y="5"/>
                  </a:lnTo>
                  <a:lnTo>
                    <a:pt x="9" y="9"/>
                  </a:lnTo>
                  <a:lnTo>
                    <a:pt x="7" y="11"/>
                  </a:lnTo>
                  <a:lnTo>
                    <a:pt x="5" y="15"/>
                  </a:lnTo>
                  <a:lnTo>
                    <a:pt x="3" y="17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0" y="2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0" name="Rectangle 585"/>
            <p:cNvSpPr>
              <a:spLocks noChangeArrowheads="1"/>
            </p:cNvSpPr>
            <p:nvPr/>
          </p:nvSpPr>
          <p:spPr bwMode="auto">
            <a:xfrm>
              <a:off x="4446" y="2986"/>
              <a:ext cx="65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e3</a:t>
              </a:r>
              <a:endParaRPr lang="en-US" sz="1800"/>
            </a:p>
          </p:txBody>
        </p:sp>
        <p:sp>
          <p:nvSpPr>
            <p:cNvPr id="2851" name="Line 586"/>
            <p:cNvSpPr>
              <a:spLocks noChangeShapeType="1"/>
            </p:cNvSpPr>
            <p:nvPr/>
          </p:nvSpPr>
          <p:spPr bwMode="auto">
            <a:xfrm>
              <a:off x="3690" y="2488"/>
              <a:ext cx="1" cy="50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2" name="Freeform 587"/>
            <p:cNvSpPr>
              <a:spLocks/>
            </p:cNvSpPr>
            <p:nvPr/>
          </p:nvSpPr>
          <p:spPr bwMode="auto">
            <a:xfrm>
              <a:off x="3673" y="2470"/>
              <a:ext cx="33" cy="34"/>
            </a:xfrm>
            <a:custGeom>
              <a:avLst/>
              <a:gdLst>
                <a:gd name="T0" fmla="*/ 33 w 66"/>
                <a:gd name="T1" fmla="*/ 67 h 67"/>
                <a:gd name="T2" fmla="*/ 37 w 66"/>
                <a:gd name="T3" fmla="*/ 67 h 67"/>
                <a:gd name="T4" fmla="*/ 41 w 66"/>
                <a:gd name="T5" fmla="*/ 67 h 67"/>
                <a:gd name="T6" fmla="*/ 45 w 66"/>
                <a:gd name="T7" fmla="*/ 65 h 67"/>
                <a:gd name="T8" fmla="*/ 48 w 66"/>
                <a:gd name="T9" fmla="*/ 63 h 67"/>
                <a:gd name="T10" fmla="*/ 50 w 66"/>
                <a:gd name="T11" fmla="*/ 61 h 67"/>
                <a:gd name="T12" fmla="*/ 54 w 66"/>
                <a:gd name="T13" fmla="*/ 59 h 67"/>
                <a:gd name="T14" fmla="*/ 56 w 66"/>
                <a:gd name="T15" fmla="*/ 58 h 67"/>
                <a:gd name="T16" fmla="*/ 60 w 66"/>
                <a:gd name="T17" fmla="*/ 54 h 67"/>
                <a:gd name="T18" fmla="*/ 62 w 66"/>
                <a:gd name="T19" fmla="*/ 52 h 67"/>
                <a:gd name="T20" fmla="*/ 64 w 66"/>
                <a:gd name="T21" fmla="*/ 48 h 67"/>
                <a:gd name="T22" fmla="*/ 64 w 66"/>
                <a:gd name="T23" fmla="*/ 44 h 67"/>
                <a:gd name="T24" fmla="*/ 66 w 66"/>
                <a:gd name="T25" fmla="*/ 42 h 67"/>
                <a:gd name="T26" fmla="*/ 66 w 66"/>
                <a:gd name="T27" fmla="*/ 38 h 67"/>
                <a:gd name="T28" fmla="*/ 66 w 66"/>
                <a:gd name="T29" fmla="*/ 34 h 67"/>
                <a:gd name="T30" fmla="*/ 66 w 66"/>
                <a:gd name="T31" fmla="*/ 31 h 67"/>
                <a:gd name="T32" fmla="*/ 66 w 66"/>
                <a:gd name="T33" fmla="*/ 27 h 67"/>
                <a:gd name="T34" fmla="*/ 64 w 66"/>
                <a:gd name="T35" fmla="*/ 23 h 67"/>
                <a:gd name="T36" fmla="*/ 64 w 66"/>
                <a:gd name="T37" fmla="*/ 19 h 67"/>
                <a:gd name="T38" fmla="*/ 62 w 66"/>
                <a:gd name="T39" fmla="*/ 17 h 67"/>
                <a:gd name="T40" fmla="*/ 60 w 66"/>
                <a:gd name="T41" fmla="*/ 13 h 67"/>
                <a:gd name="T42" fmla="*/ 56 w 66"/>
                <a:gd name="T43" fmla="*/ 10 h 67"/>
                <a:gd name="T44" fmla="*/ 54 w 66"/>
                <a:gd name="T45" fmla="*/ 8 h 67"/>
                <a:gd name="T46" fmla="*/ 50 w 66"/>
                <a:gd name="T47" fmla="*/ 6 h 67"/>
                <a:gd name="T48" fmla="*/ 48 w 66"/>
                <a:gd name="T49" fmla="*/ 4 h 67"/>
                <a:gd name="T50" fmla="*/ 45 w 66"/>
                <a:gd name="T51" fmla="*/ 2 h 67"/>
                <a:gd name="T52" fmla="*/ 41 w 66"/>
                <a:gd name="T53" fmla="*/ 2 h 67"/>
                <a:gd name="T54" fmla="*/ 37 w 66"/>
                <a:gd name="T55" fmla="*/ 2 h 67"/>
                <a:gd name="T56" fmla="*/ 33 w 66"/>
                <a:gd name="T57" fmla="*/ 0 h 67"/>
                <a:gd name="T58" fmla="*/ 29 w 66"/>
                <a:gd name="T59" fmla="*/ 2 h 67"/>
                <a:gd name="T60" fmla="*/ 25 w 66"/>
                <a:gd name="T61" fmla="*/ 2 h 67"/>
                <a:gd name="T62" fmla="*/ 22 w 66"/>
                <a:gd name="T63" fmla="*/ 2 h 67"/>
                <a:gd name="T64" fmla="*/ 20 w 66"/>
                <a:gd name="T65" fmla="*/ 4 h 67"/>
                <a:gd name="T66" fmla="*/ 16 w 66"/>
                <a:gd name="T67" fmla="*/ 6 h 67"/>
                <a:gd name="T68" fmla="*/ 12 w 66"/>
                <a:gd name="T69" fmla="*/ 8 h 67"/>
                <a:gd name="T70" fmla="*/ 10 w 66"/>
                <a:gd name="T71" fmla="*/ 10 h 67"/>
                <a:gd name="T72" fmla="*/ 8 w 66"/>
                <a:gd name="T73" fmla="*/ 13 h 67"/>
                <a:gd name="T74" fmla="*/ 4 w 66"/>
                <a:gd name="T75" fmla="*/ 17 h 67"/>
                <a:gd name="T76" fmla="*/ 4 w 66"/>
                <a:gd name="T77" fmla="*/ 19 h 67"/>
                <a:gd name="T78" fmla="*/ 2 w 66"/>
                <a:gd name="T79" fmla="*/ 23 h 67"/>
                <a:gd name="T80" fmla="*/ 0 w 66"/>
                <a:gd name="T81" fmla="*/ 27 h 67"/>
                <a:gd name="T82" fmla="*/ 0 w 66"/>
                <a:gd name="T83" fmla="*/ 31 h 67"/>
                <a:gd name="T84" fmla="*/ 0 w 66"/>
                <a:gd name="T85" fmla="*/ 34 h 67"/>
                <a:gd name="T86" fmla="*/ 0 w 66"/>
                <a:gd name="T87" fmla="*/ 38 h 67"/>
                <a:gd name="T88" fmla="*/ 0 w 66"/>
                <a:gd name="T89" fmla="*/ 42 h 67"/>
                <a:gd name="T90" fmla="*/ 2 w 66"/>
                <a:gd name="T91" fmla="*/ 44 h 67"/>
                <a:gd name="T92" fmla="*/ 4 w 66"/>
                <a:gd name="T93" fmla="*/ 48 h 67"/>
                <a:gd name="T94" fmla="*/ 4 w 66"/>
                <a:gd name="T95" fmla="*/ 52 h 67"/>
                <a:gd name="T96" fmla="*/ 8 w 66"/>
                <a:gd name="T97" fmla="*/ 54 h 67"/>
                <a:gd name="T98" fmla="*/ 10 w 66"/>
                <a:gd name="T99" fmla="*/ 58 h 67"/>
                <a:gd name="T100" fmla="*/ 12 w 66"/>
                <a:gd name="T101" fmla="*/ 59 h 67"/>
                <a:gd name="T102" fmla="*/ 16 w 66"/>
                <a:gd name="T103" fmla="*/ 61 h 67"/>
                <a:gd name="T104" fmla="*/ 20 w 66"/>
                <a:gd name="T105" fmla="*/ 63 h 67"/>
                <a:gd name="T106" fmla="*/ 22 w 66"/>
                <a:gd name="T107" fmla="*/ 65 h 67"/>
                <a:gd name="T108" fmla="*/ 25 w 66"/>
                <a:gd name="T109" fmla="*/ 67 h 67"/>
                <a:gd name="T110" fmla="*/ 29 w 66"/>
                <a:gd name="T111" fmla="*/ 67 h 67"/>
                <a:gd name="T112" fmla="*/ 33 w 66"/>
                <a:gd name="T113" fmla="*/ 67 h 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6"/>
                <a:gd name="T172" fmla="*/ 0 h 67"/>
                <a:gd name="T173" fmla="*/ 66 w 66"/>
                <a:gd name="T174" fmla="*/ 67 h 6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6" h="67">
                  <a:moveTo>
                    <a:pt x="33" y="67"/>
                  </a:moveTo>
                  <a:lnTo>
                    <a:pt x="37" y="67"/>
                  </a:lnTo>
                  <a:lnTo>
                    <a:pt x="41" y="67"/>
                  </a:lnTo>
                  <a:lnTo>
                    <a:pt x="45" y="65"/>
                  </a:lnTo>
                  <a:lnTo>
                    <a:pt x="48" y="63"/>
                  </a:lnTo>
                  <a:lnTo>
                    <a:pt x="50" y="61"/>
                  </a:lnTo>
                  <a:lnTo>
                    <a:pt x="54" y="59"/>
                  </a:lnTo>
                  <a:lnTo>
                    <a:pt x="56" y="58"/>
                  </a:lnTo>
                  <a:lnTo>
                    <a:pt x="60" y="54"/>
                  </a:lnTo>
                  <a:lnTo>
                    <a:pt x="62" y="52"/>
                  </a:lnTo>
                  <a:lnTo>
                    <a:pt x="64" y="48"/>
                  </a:lnTo>
                  <a:lnTo>
                    <a:pt x="64" y="44"/>
                  </a:lnTo>
                  <a:lnTo>
                    <a:pt x="66" y="42"/>
                  </a:lnTo>
                  <a:lnTo>
                    <a:pt x="66" y="38"/>
                  </a:lnTo>
                  <a:lnTo>
                    <a:pt x="66" y="34"/>
                  </a:lnTo>
                  <a:lnTo>
                    <a:pt x="66" y="31"/>
                  </a:lnTo>
                  <a:lnTo>
                    <a:pt x="66" y="27"/>
                  </a:lnTo>
                  <a:lnTo>
                    <a:pt x="64" y="23"/>
                  </a:lnTo>
                  <a:lnTo>
                    <a:pt x="64" y="19"/>
                  </a:lnTo>
                  <a:lnTo>
                    <a:pt x="62" y="17"/>
                  </a:lnTo>
                  <a:lnTo>
                    <a:pt x="60" y="13"/>
                  </a:lnTo>
                  <a:lnTo>
                    <a:pt x="56" y="10"/>
                  </a:lnTo>
                  <a:lnTo>
                    <a:pt x="54" y="8"/>
                  </a:lnTo>
                  <a:lnTo>
                    <a:pt x="50" y="6"/>
                  </a:lnTo>
                  <a:lnTo>
                    <a:pt x="48" y="4"/>
                  </a:lnTo>
                  <a:lnTo>
                    <a:pt x="45" y="2"/>
                  </a:lnTo>
                  <a:lnTo>
                    <a:pt x="41" y="2"/>
                  </a:lnTo>
                  <a:lnTo>
                    <a:pt x="37" y="2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25" y="2"/>
                  </a:lnTo>
                  <a:lnTo>
                    <a:pt x="22" y="2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10" y="10"/>
                  </a:lnTo>
                  <a:lnTo>
                    <a:pt x="8" y="13"/>
                  </a:lnTo>
                  <a:lnTo>
                    <a:pt x="4" y="17"/>
                  </a:lnTo>
                  <a:lnTo>
                    <a:pt x="4" y="19"/>
                  </a:lnTo>
                  <a:lnTo>
                    <a:pt x="2" y="23"/>
                  </a:lnTo>
                  <a:lnTo>
                    <a:pt x="0" y="27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2" y="44"/>
                  </a:lnTo>
                  <a:lnTo>
                    <a:pt x="4" y="48"/>
                  </a:lnTo>
                  <a:lnTo>
                    <a:pt x="4" y="52"/>
                  </a:lnTo>
                  <a:lnTo>
                    <a:pt x="8" y="54"/>
                  </a:lnTo>
                  <a:lnTo>
                    <a:pt x="10" y="58"/>
                  </a:lnTo>
                  <a:lnTo>
                    <a:pt x="12" y="59"/>
                  </a:lnTo>
                  <a:lnTo>
                    <a:pt x="16" y="61"/>
                  </a:lnTo>
                  <a:lnTo>
                    <a:pt x="20" y="63"/>
                  </a:lnTo>
                  <a:lnTo>
                    <a:pt x="22" y="65"/>
                  </a:lnTo>
                  <a:lnTo>
                    <a:pt x="25" y="67"/>
                  </a:lnTo>
                  <a:lnTo>
                    <a:pt x="29" y="67"/>
                  </a:lnTo>
                  <a:lnTo>
                    <a:pt x="33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3" name="Freeform 588"/>
            <p:cNvSpPr>
              <a:spLocks/>
            </p:cNvSpPr>
            <p:nvPr/>
          </p:nvSpPr>
          <p:spPr bwMode="auto">
            <a:xfrm>
              <a:off x="3673" y="2975"/>
              <a:ext cx="33" cy="33"/>
            </a:xfrm>
            <a:custGeom>
              <a:avLst/>
              <a:gdLst>
                <a:gd name="T0" fmla="*/ 33 w 66"/>
                <a:gd name="T1" fmla="*/ 0 h 65"/>
                <a:gd name="T2" fmla="*/ 29 w 66"/>
                <a:gd name="T3" fmla="*/ 0 h 65"/>
                <a:gd name="T4" fmla="*/ 25 w 66"/>
                <a:gd name="T5" fmla="*/ 0 h 65"/>
                <a:gd name="T6" fmla="*/ 22 w 66"/>
                <a:gd name="T7" fmla="*/ 2 h 65"/>
                <a:gd name="T8" fmla="*/ 20 w 66"/>
                <a:gd name="T9" fmla="*/ 2 h 65"/>
                <a:gd name="T10" fmla="*/ 16 w 66"/>
                <a:gd name="T11" fmla="*/ 4 h 65"/>
                <a:gd name="T12" fmla="*/ 12 w 66"/>
                <a:gd name="T13" fmla="*/ 5 h 65"/>
                <a:gd name="T14" fmla="*/ 10 w 66"/>
                <a:gd name="T15" fmla="*/ 9 h 65"/>
                <a:gd name="T16" fmla="*/ 8 w 66"/>
                <a:gd name="T17" fmla="*/ 11 h 65"/>
                <a:gd name="T18" fmla="*/ 4 w 66"/>
                <a:gd name="T19" fmla="*/ 15 h 65"/>
                <a:gd name="T20" fmla="*/ 4 w 66"/>
                <a:gd name="T21" fmla="*/ 17 h 65"/>
                <a:gd name="T22" fmla="*/ 2 w 66"/>
                <a:gd name="T23" fmla="*/ 21 h 65"/>
                <a:gd name="T24" fmla="*/ 0 w 66"/>
                <a:gd name="T25" fmla="*/ 25 h 65"/>
                <a:gd name="T26" fmla="*/ 0 w 66"/>
                <a:gd name="T27" fmla="*/ 29 h 65"/>
                <a:gd name="T28" fmla="*/ 0 w 66"/>
                <a:gd name="T29" fmla="*/ 32 h 65"/>
                <a:gd name="T30" fmla="*/ 0 w 66"/>
                <a:gd name="T31" fmla="*/ 36 h 65"/>
                <a:gd name="T32" fmla="*/ 0 w 66"/>
                <a:gd name="T33" fmla="*/ 40 h 65"/>
                <a:gd name="T34" fmla="*/ 2 w 66"/>
                <a:gd name="T35" fmla="*/ 44 h 65"/>
                <a:gd name="T36" fmla="*/ 4 w 66"/>
                <a:gd name="T37" fmla="*/ 46 h 65"/>
                <a:gd name="T38" fmla="*/ 4 w 66"/>
                <a:gd name="T39" fmla="*/ 50 h 65"/>
                <a:gd name="T40" fmla="*/ 8 w 66"/>
                <a:gd name="T41" fmla="*/ 53 h 65"/>
                <a:gd name="T42" fmla="*/ 10 w 66"/>
                <a:gd name="T43" fmla="*/ 55 h 65"/>
                <a:gd name="T44" fmla="*/ 12 w 66"/>
                <a:gd name="T45" fmla="*/ 57 h 65"/>
                <a:gd name="T46" fmla="*/ 16 w 66"/>
                <a:gd name="T47" fmla="*/ 59 h 65"/>
                <a:gd name="T48" fmla="*/ 20 w 66"/>
                <a:gd name="T49" fmla="*/ 61 h 65"/>
                <a:gd name="T50" fmla="*/ 22 w 66"/>
                <a:gd name="T51" fmla="*/ 63 h 65"/>
                <a:gd name="T52" fmla="*/ 25 w 66"/>
                <a:gd name="T53" fmla="*/ 65 h 65"/>
                <a:gd name="T54" fmla="*/ 29 w 66"/>
                <a:gd name="T55" fmla="*/ 65 h 65"/>
                <a:gd name="T56" fmla="*/ 33 w 66"/>
                <a:gd name="T57" fmla="*/ 65 h 65"/>
                <a:gd name="T58" fmla="*/ 37 w 66"/>
                <a:gd name="T59" fmla="*/ 65 h 65"/>
                <a:gd name="T60" fmla="*/ 41 w 66"/>
                <a:gd name="T61" fmla="*/ 65 h 65"/>
                <a:gd name="T62" fmla="*/ 45 w 66"/>
                <a:gd name="T63" fmla="*/ 63 h 65"/>
                <a:gd name="T64" fmla="*/ 48 w 66"/>
                <a:gd name="T65" fmla="*/ 61 h 65"/>
                <a:gd name="T66" fmla="*/ 50 w 66"/>
                <a:gd name="T67" fmla="*/ 59 h 65"/>
                <a:gd name="T68" fmla="*/ 54 w 66"/>
                <a:gd name="T69" fmla="*/ 57 h 65"/>
                <a:gd name="T70" fmla="*/ 56 w 66"/>
                <a:gd name="T71" fmla="*/ 55 h 65"/>
                <a:gd name="T72" fmla="*/ 60 w 66"/>
                <a:gd name="T73" fmla="*/ 53 h 65"/>
                <a:gd name="T74" fmla="*/ 62 w 66"/>
                <a:gd name="T75" fmla="*/ 50 h 65"/>
                <a:gd name="T76" fmla="*/ 64 w 66"/>
                <a:gd name="T77" fmla="*/ 46 h 65"/>
                <a:gd name="T78" fmla="*/ 64 w 66"/>
                <a:gd name="T79" fmla="*/ 44 h 65"/>
                <a:gd name="T80" fmla="*/ 66 w 66"/>
                <a:gd name="T81" fmla="*/ 40 h 65"/>
                <a:gd name="T82" fmla="*/ 66 w 66"/>
                <a:gd name="T83" fmla="*/ 36 h 65"/>
                <a:gd name="T84" fmla="*/ 66 w 66"/>
                <a:gd name="T85" fmla="*/ 32 h 65"/>
                <a:gd name="T86" fmla="*/ 66 w 66"/>
                <a:gd name="T87" fmla="*/ 29 h 65"/>
                <a:gd name="T88" fmla="*/ 66 w 66"/>
                <a:gd name="T89" fmla="*/ 25 h 65"/>
                <a:gd name="T90" fmla="*/ 64 w 66"/>
                <a:gd name="T91" fmla="*/ 21 h 65"/>
                <a:gd name="T92" fmla="*/ 64 w 66"/>
                <a:gd name="T93" fmla="*/ 17 h 65"/>
                <a:gd name="T94" fmla="*/ 62 w 66"/>
                <a:gd name="T95" fmla="*/ 15 h 65"/>
                <a:gd name="T96" fmla="*/ 60 w 66"/>
                <a:gd name="T97" fmla="*/ 11 h 65"/>
                <a:gd name="T98" fmla="*/ 56 w 66"/>
                <a:gd name="T99" fmla="*/ 9 h 65"/>
                <a:gd name="T100" fmla="*/ 54 w 66"/>
                <a:gd name="T101" fmla="*/ 5 h 65"/>
                <a:gd name="T102" fmla="*/ 50 w 66"/>
                <a:gd name="T103" fmla="*/ 4 h 65"/>
                <a:gd name="T104" fmla="*/ 48 w 66"/>
                <a:gd name="T105" fmla="*/ 2 h 65"/>
                <a:gd name="T106" fmla="*/ 45 w 66"/>
                <a:gd name="T107" fmla="*/ 2 h 65"/>
                <a:gd name="T108" fmla="*/ 41 w 66"/>
                <a:gd name="T109" fmla="*/ 0 h 65"/>
                <a:gd name="T110" fmla="*/ 37 w 66"/>
                <a:gd name="T111" fmla="*/ 0 h 65"/>
                <a:gd name="T112" fmla="*/ 33 w 66"/>
                <a:gd name="T113" fmla="*/ 0 h 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6"/>
                <a:gd name="T172" fmla="*/ 0 h 65"/>
                <a:gd name="T173" fmla="*/ 66 w 66"/>
                <a:gd name="T174" fmla="*/ 65 h 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6" h="65">
                  <a:moveTo>
                    <a:pt x="33" y="0"/>
                  </a:moveTo>
                  <a:lnTo>
                    <a:pt x="29" y="0"/>
                  </a:lnTo>
                  <a:lnTo>
                    <a:pt x="25" y="0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5"/>
                  </a:lnTo>
                  <a:lnTo>
                    <a:pt x="10" y="9"/>
                  </a:lnTo>
                  <a:lnTo>
                    <a:pt x="8" y="11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8" y="53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6" y="59"/>
                  </a:lnTo>
                  <a:lnTo>
                    <a:pt x="20" y="61"/>
                  </a:lnTo>
                  <a:lnTo>
                    <a:pt x="22" y="63"/>
                  </a:lnTo>
                  <a:lnTo>
                    <a:pt x="25" y="65"/>
                  </a:lnTo>
                  <a:lnTo>
                    <a:pt x="29" y="65"/>
                  </a:lnTo>
                  <a:lnTo>
                    <a:pt x="33" y="65"/>
                  </a:lnTo>
                  <a:lnTo>
                    <a:pt x="37" y="65"/>
                  </a:lnTo>
                  <a:lnTo>
                    <a:pt x="41" y="65"/>
                  </a:lnTo>
                  <a:lnTo>
                    <a:pt x="45" y="63"/>
                  </a:lnTo>
                  <a:lnTo>
                    <a:pt x="48" y="61"/>
                  </a:lnTo>
                  <a:lnTo>
                    <a:pt x="50" y="59"/>
                  </a:lnTo>
                  <a:lnTo>
                    <a:pt x="54" y="57"/>
                  </a:lnTo>
                  <a:lnTo>
                    <a:pt x="56" y="55"/>
                  </a:lnTo>
                  <a:lnTo>
                    <a:pt x="60" y="53"/>
                  </a:lnTo>
                  <a:lnTo>
                    <a:pt x="62" y="50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6" y="29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4" y="17"/>
                  </a:lnTo>
                  <a:lnTo>
                    <a:pt x="62" y="15"/>
                  </a:lnTo>
                  <a:lnTo>
                    <a:pt x="60" y="11"/>
                  </a:lnTo>
                  <a:lnTo>
                    <a:pt x="56" y="9"/>
                  </a:lnTo>
                  <a:lnTo>
                    <a:pt x="54" y="5"/>
                  </a:lnTo>
                  <a:lnTo>
                    <a:pt x="50" y="4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4" name="Rectangle 589"/>
            <p:cNvSpPr>
              <a:spLocks noChangeArrowheads="1"/>
            </p:cNvSpPr>
            <p:nvPr/>
          </p:nvSpPr>
          <p:spPr bwMode="auto">
            <a:xfrm rot="5400000">
              <a:off x="3703" y="2703"/>
              <a:ext cx="64" cy="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e4</a:t>
              </a:r>
              <a:endParaRPr lang="en-US" sz="1800"/>
            </a:p>
          </p:txBody>
        </p:sp>
        <p:sp>
          <p:nvSpPr>
            <p:cNvPr id="2855" name="Line 590"/>
            <p:cNvSpPr>
              <a:spLocks noChangeShapeType="1"/>
            </p:cNvSpPr>
            <p:nvPr/>
          </p:nvSpPr>
          <p:spPr bwMode="auto">
            <a:xfrm>
              <a:off x="3690" y="2992"/>
              <a:ext cx="1" cy="64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6" name="Freeform 591"/>
            <p:cNvSpPr>
              <a:spLocks/>
            </p:cNvSpPr>
            <p:nvPr/>
          </p:nvSpPr>
          <p:spPr bwMode="auto">
            <a:xfrm>
              <a:off x="3673" y="2975"/>
              <a:ext cx="33" cy="33"/>
            </a:xfrm>
            <a:custGeom>
              <a:avLst/>
              <a:gdLst>
                <a:gd name="T0" fmla="*/ 33 w 66"/>
                <a:gd name="T1" fmla="*/ 65 h 65"/>
                <a:gd name="T2" fmla="*/ 37 w 66"/>
                <a:gd name="T3" fmla="*/ 65 h 65"/>
                <a:gd name="T4" fmla="*/ 41 w 66"/>
                <a:gd name="T5" fmla="*/ 65 h 65"/>
                <a:gd name="T6" fmla="*/ 45 w 66"/>
                <a:gd name="T7" fmla="*/ 63 h 65"/>
                <a:gd name="T8" fmla="*/ 48 w 66"/>
                <a:gd name="T9" fmla="*/ 61 h 65"/>
                <a:gd name="T10" fmla="*/ 50 w 66"/>
                <a:gd name="T11" fmla="*/ 59 h 65"/>
                <a:gd name="T12" fmla="*/ 54 w 66"/>
                <a:gd name="T13" fmla="*/ 57 h 65"/>
                <a:gd name="T14" fmla="*/ 56 w 66"/>
                <a:gd name="T15" fmla="*/ 55 h 65"/>
                <a:gd name="T16" fmla="*/ 60 w 66"/>
                <a:gd name="T17" fmla="*/ 53 h 65"/>
                <a:gd name="T18" fmla="*/ 62 w 66"/>
                <a:gd name="T19" fmla="*/ 50 h 65"/>
                <a:gd name="T20" fmla="*/ 64 w 66"/>
                <a:gd name="T21" fmla="*/ 46 h 65"/>
                <a:gd name="T22" fmla="*/ 64 w 66"/>
                <a:gd name="T23" fmla="*/ 44 h 65"/>
                <a:gd name="T24" fmla="*/ 66 w 66"/>
                <a:gd name="T25" fmla="*/ 40 h 65"/>
                <a:gd name="T26" fmla="*/ 66 w 66"/>
                <a:gd name="T27" fmla="*/ 36 h 65"/>
                <a:gd name="T28" fmla="*/ 66 w 66"/>
                <a:gd name="T29" fmla="*/ 32 h 65"/>
                <a:gd name="T30" fmla="*/ 66 w 66"/>
                <a:gd name="T31" fmla="*/ 29 h 65"/>
                <a:gd name="T32" fmla="*/ 66 w 66"/>
                <a:gd name="T33" fmla="*/ 25 h 65"/>
                <a:gd name="T34" fmla="*/ 64 w 66"/>
                <a:gd name="T35" fmla="*/ 21 h 65"/>
                <a:gd name="T36" fmla="*/ 64 w 66"/>
                <a:gd name="T37" fmla="*/ 17 h 65"/>
                <a:gd name="T38" fmla="*/ 62 w 66"/>
                <a:gd name="T39" fmla="*/ 15 h 65"/>
                <a:gd name="T40" fmla="*/ 60 w 66"/>
                <a:gd name="T41" fmla="*/ 11 h 65"/>
                <a:gd name="T42" fmla="*/ 56 w 66"/>
                <a:gd name="T43" fmla="*/ 9 h 65"/>
                <a:gd name="T44" fmla="*/ 54 w 66"/>
                <a:gd name="T45" fmla="*/ 5 h 65"/>
                <a:gd name="T46" fmla="*/ 50 w 66"/>
                <a:gd name="T47" fmla="*/ 4 h 65"/>
                <a:gd name="T48" fmla="*/ 48 w 66"/>
                <a:gd name="T49" fmla="*/ 2 h 65"/>
                <a:gd name="T50" fmla="*/ 45 w 66"/>
                <a:gd name="T51" fmla="*/ 2 h 65"/>
                <a:gd name="T52" fmla="*/ 41 w 66"/>
                <a:gd name="T53" fmla="*/ 0 h 65"/>
                <a:gd name="T54" fmla="*/ 37 w 66"/>
                <a:gd name="T55" fmla="*/ 0 h 65"/>
                <a:gd name="T56" fmla="*/ 33 w 66"/>
                <a:gd name="T57" fmla="*/ 0 h 65"/>
                <a:gd name="T58" fmla="*/ 29 w 66"/>
                <a:gd name="T59" fmla="*/ 0 h 65"/>
                <a:gd name="T60" fmla="*/ 25 w 66"/>
                <a:gd name="T61" fmla="*/ 0 h 65"/>
                <a:gd name="T62" fmla="*/ 22 w 66"/>
                <a:gd name="T63" fmla="*/ 2 h 65"/>
                <a:gd name="T64" fmla="*/ 20 w 66"/>
                <a:gd name="T65" fmla="*/ 2 h 65"/>
                <a:gd name="T66" fmla="*/ 16 w 66"/>
                <a:gd name="T67" fmla="*/ 4 h 65"/>
                <a:gd name="T68" fmla="*/ 12 w 66"/>
                <a:gd name="T69" fmla="*/ 5 h 65"/>
                <a:gd name="T70" fmla="*/ 10 w 66"/>
                <a:gd name="T71" fmla="*/ 9 h 65"/>
                <a:gd name="T72" fmla="*/ 8 w 66"/>
                <a:gd name="T73" fmla="*/ 11 h 65"/>
                <a:gd name="T74" fmla="*/ 4 w 66"/>
                <a:gd name="T75" fmla="*/ 15 h 65"/>
                <a:gd name="T76" fmla="*/ 4 w 66"/>
                <a:gd name="T77" fmla="*/ 17 h 65"/>
                <a:gd name="T78" fmla="*/ 2 w 66"/>
                <a:gd name="T79" fmla="*/ 21 h 65"/>
                <a:gd name="T80" fmla="*/ 0 w 66"/>
                <a:gd name="T81" fmla="*/ 25 h 65"/>
                <a:gd name="T82" fmla="*/ 0 w 66"/>
                <a:gd name="T83" fmla="*/ 29 h 65"/>
                <a:gd name="T84" fmla="*/ 0 w 66"/>
                <a:gd name="T85" fmla="*/ 32 h 65"/>
                <a:gd name="T86" fmla="*/ 0 w 66"/>
                <a:gd name="T87" fmla="*/ 36 h 65"/>
                <a:gd name="T88" fmla="*/ 0 w 66"/>
                <a:gd name="T89" fmla="*/ 40 h 65"/>
                <a:gd name="T90" fmla="*/ 2 w 66"/>
                <a:gd name="T91" fmla="*/ 44 h 65"/>
                <a:gd name="T92" fmla="*/ 4 w 66"/>
                <a:gd name="T93" fmla="*/ 46 h 65"/>
                <a:gd name="T94" fmla="*/ 4 w 66"/>
                <a:gd name="T95" fmla="*/ 50 h 65"/>
                <a:gd name="T96" fmla="*/ 8 w 66"/>
                <a:gd name="T97" fmla="*/ 53 h 65"/>
                <a:gd name="T98" fmla="*/ 10 w 66"/>
                <a:gd name="T99" fmla="*/ 55 h 65"/>
                <a:gd name="T100" fmla="*/ 12 w 66"/>
                <a:gd name="T101" fmla="*/ 57 h 65"/>
                <a:gd name="T102" fmla="*/ 16 w 66"/>
                <a:gd name="T103" fmla="*/ 59 h 65"/>
                <a:gd name="T104" fmla="*/ 20 w 66"/>
                <a:gd name="T105" fmla="*/ 61 h 65"/>
                <a:gd name="T106" fmla="*/ 22 w 66"/>
                <a:gd name="T107" fmla="*/ 63 h 65"/>
                <a:gd name="T108" fmla="*/ 25 w 66"/>
                <a:gd name="T109" fmla="*/ 65 h 65"/>
                <a:gd name="T110" fmla="*/ 29 w 66"/>
                <a:gd name="T111" fmla="*/ 65 h 65"/>
                <a:gd name="T112" fmla="*/ 33 w 66"/>
                <a:gd name="T113" fmla="*/ 65 h 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6"/>
                <a:gd name="T172" fmla="*/ 0 h 65"/>
                <a:gd name="T173" fmla="*/ 66 w 66"/>
                <a:gd name="T174" fmla="*/ 65 h 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6" h="65">
                  <a:moveTo>
                    <a:pt x="33" y="65"/>
                  </a:moveTo>
                  <a:lnTo>
                    <a:pt x="37" y="65"/>
                  </a:lnTo>
                  <a:lnTo>
                    <a:pt x="41" y="65"/>
                  </a:lnTo>
                  <a:lnTo>
                    <a:pt x="45" y="63"/>
                  </a:lnTo>
                  <a:lnTo>
                    <a:pt x="48" y="61"/>
                  </a:lnTo>
                  <a:lnTo>
                    <a:pt x="50" y="59"/>
                  </a:lnTo>
                  <a:lnTo>
                    <a:pt x="54" y="57"/>
                  </a:lnTo>
                  <a:lnTo>
                    <a:pt x="56" y="55"/>
                  </a:lnTo>
                  <a:lnTo>
                    <a:pt x="60" y="53"/>
                  </a:lnTo>
                  <a:lnTo>
                    <a:pt x="62" y="50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6" y="29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4" y="17"/>
                  </a:lnTo>
                  <a:lnTo>
                    <a:pt x="62" y="15"/>
                  </a:lnTo>
                  <a:lnTo>
                    <a:pt x="60" y="11"/>
                  </a:lnTo>
                  <a:lnTo>
                    <a:pt x="56" y="9"/>
                  </a:lnTo>
                  <a:lnTo>
                    <a:pt x="54" y="5"/>
                  </a:lnTo>
                  <a:lnTo>
                    <a:pt x="50" y="4"/>
                  </a:lnTo>
                  <a:lnTo>
                    <a:pt x="48" y="2"/>
                  </a:lnTo>
                  <a:lnTo>
                    <a:pt x="45" y="2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0"/>
                  </a:lnTo>
                  <a:lnTo>
                    <a:pt x="25" y="0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6" y="4"/>
                  </a:lnTo>
                  <a:lnTo>
                    <a:pt x="12" y="5"/>
                  </a:lnTo>
                  <a:lnTo>
                    <a:pt x="10" y="9"/>
                  </a:lnTo>
                  <a:lnTo>
                    <a:pt x="8" y="11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29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8" y="53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6" y="59"/>
                  </a:lnTo>
                  <a:lnTo>
                    <a:pt x="20" y="61"/>
                  </a:lnTo>
                  <a:lnTo>
                    <a:pt x="22" y="63"/>
                  </a:lnTo>
                  <a:lnTo>
                    <a:pt x="25" y="65"/>
                  </a:lnTo>
                  <a:lnTo>
                    <a:pt x="29" y="65"/>
                  </a:lnTo>
                  <a:lnTo>
                    <a:pt x="33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7" name="Freeform 592"/>
            <p:cNvSpPr>
              <a:spLocks/>
            </p:cNvSpPr>
            <p:nvPr/>
          </p:nvSpPr>
          <p:spPr bwMode="auto">
            <a:xfrm>
              <a:off x="3673" y="3623"/>
              <a:ext cx="33" cy="33"/>
            </a:xfrm>
            <a:custGeom>
              <a:avLst/>
              <a:gdLst>
                <a:gd name="T0" fmla="*/ 33 w 66"/>
                <a:gd name="T1" fmla="*/ 0 h 65"/>
                <a:gd name="T2" fmla="*/ 29 w 66"/>
                <a:gd name="T3" fmla="*/ 0 h 65"/>
                <a:gd name="T4" fmla="*/ 25 w 66"/>
                <a:gd name="T5" fmla="*/ 0 h 65"/>
                <a:gd name="T6" fmla="*/ 22 w 66"/>
                <a:gd name="T7" fmla="*/ 1 h 65"/>
                <a:gd name="T8" fmla="*/ 20 w 66"/>
                <a:gd name="T9" fmla="*/ 1 h 65"/>
                <a:gd name="T10" fmla="*/ 16 w 66"/>
                <a:gd name="T11" fmla="*/ 3 h 65"/>
                <a:gd name="T12" fmla="*/ 12 w 66"/>
                <a:gd name="T13" fmla="*/ 5 h 65"/>
                <a:gd name="T14" fmla="*/ 10 w 66"/>
                <a:gd name="T15" fmla="*/ 9 h 65"/>
                <a:gd name="T16" fmla="*/ 8 w 66"/>
                <a:gd name="T17" fmla="*/ 11 h 65"/>
                <a:gd name="T18" fmla="*/ 4 w 66"/>
                <a:gd name="T19" fmla="*/ 15 h 65"/>
                <a:gd name="T20" fmla="*/ 4 w 66"/>
                <a:gd name="T21" fmla="*/ 17 h 65"/>
                <a:gd name="T22" fmla="*/ 2 w 66"/>
                <a:gd name="T23" fmla="*/ 21 h 65"/>
                <a:gd name="T24" fmla="*/ 0 w 66"/>
                <a:gd name="T25" fmla="*/ 25 h 65"/>
                <a:gd name="T26" fmla="*/ 0 w 66"/>
                <a:gd name="T27" fmla="*/ 28 h 65"/>
                <a:gd name="T28" fmla="*/ 0 w 66"/>
                <a:gd name="T29" fmla="*/ 32 h 65"/>
                <a:gd name="T30" fmla="*/ 0 w 66"/>
                <a:gd name="T31" fmla="*/ 36 h 65"/>
                <a:gd name="T32" fmla="*/ 0 w 66"/>
                <a:gd name="T33" fmla="*/ 40 h 65"/>
                <a:gd name="T34" fmla="*/ 2 w 66"/>
                <a:gd name="T35" fmla="*/ 44 h 65"/>
                <a:gd name="T36" fmla="*/ 4 w 66"/>
                <a:gd name="T37" fmla="*/ 46 h 65"/>
                <a:gd name="T38" fmla="*/ 4 w 66"/>
                <a:gd name="T39" fmla="*/ 49 h 65"/>
                <a:gd name="T40" fmla="*/ 8 w 66"/>
                <a:gd name="T41" fmla="*/ 53 h 65"/>
                <a:gd name="T42" fmla="*/ 10 w 66"/>
                <a:gd name="T43" fmla="*/ 55 h 65"/>
                <a:gd name="T44" fmla="*/ 12 w 66"/>
                <a:gd name="T45" fmla="*/ 57 h 65"/>
                <a:gd name="T46" fmla="*/ 16 w 66"/>
                <a:gd name="T47" fmla="*/ 61 h 65"/>
                <a:gd name="T48" fmla="*/ 20 w 66"/>
                <a:gd name="T49" fmla="*/ 63 h 65"/>
                <a:gd name="T50" fmla="*/ 22 w 66"/>
                <a:gd name="T51" fmla="*/ 63 h 65"/>
                <a:gd name="T52" fmla="*/ 25 w 66"/>
                <a:gd name="T53" fmla="*/ 65 h 65"/>
                <a:gd name="T54" fmla="*/ 29 w 66"/>
                <a:gd name="T55" fmla="*/ 65 h 65"/>
                <a:gd name="T56" fmla="*/ 33 w 66"/>
                <a:gd name="T57" fmla="*/ 65 h 65"/>
                <a:gd name="T58" fmla="*/ 37 w 66"/>
                <a:gd name="T59" fmla="*/ 65 h 65"/>
                <a:gd name="T60" fmla="*/ 41 w 66"/>
                <a:gd name="T61" fmla="*/ 65 h 65"/>
                <a:gd name="T62" fmla="*/ 45 w 66"/>
                <a:gd name="T63" fmla="*/ 63 h 65"/>
                <a:gd name="T64" fmla="*/ 48 w 66"/>
                <a:gd name="T65" fmla="*/ 63 h 65"/>
                <a:gd name="T66" fmla="*/ 50 w 66"/>
                <a:gd name="T67" fmla="*/ 61 h 65"/>
                <a:gd name="T68" fmla="*/ 54 w 66"/>
                <a:gd name="T69" fmla="*/ 57 h 65"/>
                <a:gd name="T70" fmla="*/ 56 w 66"/>
                <a:gd name="T71" fmla="*/ 55 h 65"/>
                <a:gd name="T72" fmla="*/ 60 w 66"/>
                <a:gd name="T73" fmla="*/ 53 h 65"/>
                <a:gd name="T74" fmla="*/ 62 w 66"/>
                <a:gd name="T75" fmla="*/ 49 h 65"/>
                <a:gd name="T76" fmla="*/ 64 w 66"/>
                <a:gd name="T77" fmla="*/ 46 h 65"/>
                <a:gd name="T78" fmla="*/ 64 w 66"/>
                <a:gd name="T79" fmla="*/ 44 h 65"/>
                <a:gd name="T80" fmla="*/ 66 w 66"/>
                <a:gd name="T81" fmla="*/ 40 h 65"/>
                <a:gd name="T82" fmla="*/ 66 w 66"/>
                <a:gd name="T83" fmla="*/ 36 h 65"/>
                <a:gd name="T84" fmla="*/ 66 w 66"/>
                <a:gd name="T85" fmla="*/ 32 h 65"/>
                <a:gd name="T86" fmla="*/ 66 w 66"/>
                <a:gd name="T87" fmla="*/ 28 h 65"/>
                <a:gd name="T88" fmla="*/ 66 w 66"/>
                <a:gd name="T89" fmla="*/ 25 h 65"/>
                <a:gd name="T90" fmla="*/ 64 w 66"/>
                <a:gd name="T91" fmla="*/ 21 h 65"/>
                <a:gd name="T92" fmla="*/ 64 w 66"/>
                <a:gd name="T93" fmla="*/ 17 h 65"/>
                <a:gd name="T94" fmla="*/ 62 w 66"/>
                <a:gd name="T95" fmla="*/ 15 h 65"/>
                <a:gd name="T96" fmla="*/ 60 w 66"/>
                <a:gd name="T97" fmla="*/ 11 h 65"/>
                <a:gd name="T98" fmla="*/ 56 w 66"/>
                <a:gd name="T99" fmla="*/ 9 h 65"/>
                <a:gd name="T100" fmla="*/ 54 w 66"/>
                <a:gd name="T101" fmla="*/ 5 h 65"/>
                <a:gd name="T102" fmla="*/ 50 w 66"/>
                <a:gd name="T103" fmla="*/ 3 h 65"/>
                <a:gd name="T104" fmla="*/ 48 w 66"/>
                <a:gd name="T105" fmla="*/ 1 h 65"/>
                <a:gd name="T106" fmla="*/ 45 w 66"/>
                <a:gd name="T107" fmla="*/ 1 h 65"/>
                <a:gd name="T108" fmla="*/ 41 w 66"/>
                <a:gd name="T109" fmla="*/ 0 h 65"/>
                <a:gd name="T110" fmla="*/ 37 w 66"/>
                <a:gd name="T111" fmla="*/ 0 h 65"/>
                <a:gd name="T112" fmla="*/ 33 w 66"/>
                <a:gd name="T113" fmla="*/ 0 h 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6"/>
                <a:gd name="T172" fmla="*/ 0 h 65"/>
                <a:gd name="T173" fmla="*/ 66 w 66"/>
                <a:gd name="T174" fmla="*/ 65 h 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6" h="65">
                  <a:moveTo>
                    <a:pt x="33" y="0"/>
                  </a:moveTo>
                  <a:lnTo>
                    <a:pt x="29" y="0"/>
                  </a:lnTo>
                  <a:lnTo>
                    <a:pt x="25" y="0"/>
                  </a:lnTo>
                  <a:lnTo>
                    <a:pt x="22" y="1"/>
                  </a:lnTo>
                  <a:lnTo>
                    <a:pt x="20" y="1"/>
                  </a:lnTo>
                  <a:lnTo>
                    <a:pt x="16" y="3"/>
                  </a:lnTo>
                  <a:lnTo>
                    <a:pt x="12" y="5"/>
                  </a:lnTo>
                  <a:lnTo>
                    <a:pt x="10" y="9"/>
                  </a:lnTo>
                  <a:lnTo>
                    <a:pt x="8" y="11"/>
                  </a:lnTo>
                  <a:lnTo>
                    <a:pt x="4" y="15"/>
                  </a:lnTo>
                  <a:lnTo>
                    <a:pt x="4" y="17"/>
                  </a:lnTo>
                  <a:lnTo>
                    <a:pt x="2" y="21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2" y="44"/>
                  </a:lnTo>
                  <a:lnTo>
                    <a:pt x="4" y="46"/>
                  </a:lnTo>
                  <a:lnTo>
                    <a:pt x="4" y="49"/>
                  </a:lnTo>
                  <a:lnTo>
                    <a:pt x="8" y="53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6" y="61"/>
                  </a:lnTo>
                  <a:lnTo>
                    <a:pt x="20" y="63"/>
                  </a:lnTo>
                  <a:lnTo>
                    <a:pt x="22" y="63"/>
                  </a:lnTo>
                  <a:lnTo>
                    <a:pt x="25" y="65"/>
                  </a:lnTo>
                  <a:lnTo>
                    <a:pt x="29" y="65"/>
                  </a:lnTo>
                  <a:lnTo>
                    <a:pt x="33" y="65"/>
                  </a:lnTo>
                  <a:lnTo>
                    <a:pt x="37" y="65"/>
                  </a:lnTo>
                  <a:lnTo>
                    <a:pt x="41" y="65"/>
                  </a:lnTo>
                  <a:lnTo>
                    <a:pt x="45" y="63"/>
                  </a:lnTo>
                  <a:lnTo>
                    <a:pt x="48" y="63"/>
                  </a:lnTo>
                  <a:lnTo>
                    <a:pt x="50" y="61"/>
                  </a:lnTo>
                  <a:lnTo>
                    <a:pt x="54" y="57"/>
                  </a:lnTo>
                  <a:lnTo>
                    <a:pt x="56" y="55"/>
                  </a:lnTo>
                  <a:lnTo>
                    <a:pt x="60" y="53"/>
                  </a:lnTo>
                  <a:lnTo>
                    <a:pt x="62" y="49"/>
                  </a:lnTo>
                  <a:lnTo>
                    <a:pt x="64" y="46"/>
                  </a:lnTo>
                  <a:lnTo>
                    <a:pt x="64" y="44"/>
                  </a:lnTo>
                  <a:lnTo>
                    <a:pt x="66" y="40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6" y="28"/>
                  </a:lnTo>
                  <a:lnTo>
                    <a:pt x="66" y="25"/>
                  </a:lnTo>
                  <a:lnTo>
                    <a:pt x="64" y="21"/>
                  </a:lnTo>
                  <a:lnTo>
                    <a:pt x="64" y="17"/>
                  </a:lnTo>
                  <a:lnTo>
                    <a:pt x="62" y="15"/>
                  </a:lnTo>
                  <a:lnTo>
                    <a:pt x="60" y="11"/>
                  </a:lnTo>
                  <a:lnTo>
                    <a:pt x="56" y="9"/>
                  </a:lnTo>
                  <a:lnTo>
                    <a:pt x="54" y="5"/>
                  </a:lnTo>
                  <a:lnTo>
                    <a:pt x="50" y="3"/>
                  </a:lnTo>
                  <a:lnTo>
                    <a:pt x="48" y="1"/>
                  </a:lnTo>
                  <a:lnTo>
                    <a:pt x="45" y="1"/>
                  </a:lnTo>
                  <a:lnTo>
                    <a:pt x="41" y="0"/>
                  </a:lnTo>
                  <a:lnTo>
                    <a:pt x="37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8" name="Rectangle 593"/>
            <p:cNvSpPr>
              <a:spLocks noChangeArrowheads="1"/>
            </p:cNvSpPr>
            <p:nvPr/>
          </p:nvSpPr>
          <p:spPr bwMode="auto">
            <a:xfrm rot="5400000">
              <a:off x="3703" y="3278"/>
              <a:ext cx="63" cy="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e5</a:t>
              </a:r>
              <a:endParaRPr lang="en-US" sz="1800"/>
            </a:p>
          </p:txBody>
        </p:sp>
        <p:sp>
          <p:nvSpPr>
            <p:cNvPr id="2859" name="Line 594"/>
            <p:cNvSpPr>
              <a:spLocks noChangeShapeType="1"/>
            </p:cNvSpPr>
            <p:nvPr/>
          </p:nvSpPr>
          <p:spPr bwMode="auto">
            <a:xfrm>
              <a:off x="4770" y="2488"/>
              <a:ext cx="1" cy="57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0" name="Freeform 595"/>
            <p:cNvSpPr>
              <a:spLocks/>
            </p:cNvSpPr>
            <p:nvPr/>
          </p:nvSpPr>
          <p:spPr bwMode="auto">
            <a:xfrm>
              <a:off x="4753" y="2470"/>
              <a:ext cx="34" cy="34"/>
            </a:xfrm>
            <a:custGeom>
              <a:avLst/>
              <a:gdLst>
                <a:gd name="T0" fmla="*/ 32 w 67"/>
                <a:gd name="T1" fmla="*/ 67 h 67"/>
                <a:gd name="T2" fmla="*/ 36 w 67"/>
                <a:gd name="T3" fmla="*/ 67 h 67"/>
                <a:gd name="T4" fmla="*/ 40 w 67"/>
                <a:gd name="T5" fmla="*/ 67 h 67"/>
                <a:gd name="T6" fmla="*/ 44 w 67"/>
                <a:gd name="T7" fmla="*/ 65 h 67"/>
                <a:gd name="T8" fmla="*/ 48 w 67"/>
                <a:gd name="T9" fmla="*/ 63 h 67"/>
                <a:gd name="T10" fmla="*/ 51 w 67"/>
                <a:gd name="T11" fmla="*/ 61 h 67"/>
                <a:gd name="T12" fmla="*/ 53 w 67"/>
                <a:gd name="T13" fmla="*/ 59 h 67"/>
                <a:gd name="T14" fmla="*/ 57 w 67"/>
                <a:gd name="T15" fmla="*/ 58 h 67"/>
                <a:gd name="T16" fmla="*/ 59 w 67"/>
                <a:gd name="T17" fmla="*/ 54 h 67"/>
                <a:gd name="T18" fmla="*/ 61 w 67"/>
                <a:gd name="T19" fmla="*/ 52 h 67"/>
                <a:gd name="T20" fmla="*/ 63 w 67"/>
                <a:gd name="T21" fmla="*/ 48 h 67"/>
                <a:gd name="T22" fmla="*/ 65 w 67"/>
                <a:gd name="T23" fmla="*/ 44 h 67"/>
                <a:gd name="T24" fmla="*/ 65 w 67"/>
                <a:gd name="T25" fmla="*/ 42 h 67"/>
                <a:gd name="T26" fmla="*/ 65 w 67"/>
                <a:gd name="T27" fmla="*/ 38 h 67"/>
                <a:gd name="T28" fmla="*/ 67 w 67"/>
                <a:gd name="T29" fmla="*/ 34 h 67"/>
                <a:gd name="T30" fmla="*/ 65 w 67"/>
                <a:gd name="T31" fmla="*/ 31 h 67"/>
                <a:gd name="T32" fmla="*/ 65 w 67"/>
                <a:gd name="T33" fmla="*/ 27 h 67"/>
                <a:gd name="T34" fmla="*/ 65 w 67"/>
                <a:gd name="T35" fmla="*/ 23 h 67"/>
                <a:gd name="T36" fmla="*/ 63 w 67"/>
                <a:gd name="T37" fmla="*/ 19 h 67"/>
                <a:gd name="T38" fmla="*/ 61 w 67"/>
                <a:gd name="T39" fmla="*/ 17 h 67"/>
                <a:gd name="T40" fmla="*/ 59 w 67"/>
                <a:gd name="T41" fmla="*/ 13 h 67"/>
                <a:gd name="T42" fmla="*/ 57 w 67"/>
                <a:gd name="T43" fmla="*/ 10 h 67"/>
                <a:gd name="T44" fmla="*/ 53 w 67"/>
                <a:gd name="T45" fmla="*/ 8 h 67"/>
                <a:gd name="T46" fmla="*/ 51 w 67"/>
                <a:gd name="T47" fmla="*/ 6 h 67"/>
                <a:gd name="T48" fmla="*/ 48 w 67"/>
                <a:gd name="T49" fmla="*/ 4 h 67"/>
                <a:gd name="T50" fmla="*/ 44 w 67"/>
                <a:gd name="T51" fmla="*/ 2 h 67"/>
                <a:gd name="T52" fmla="*/ 40 w 67"/>
                <a:gd name="T53" fmla="*/ 2 h 67"/>
                <a:gd name="T54" fmla="*/ 36 w 67"/>
                <a:gd name="T55" fmla="*/ 2 h 67"/>
                <a:gd name="T56" fmla="*/ 32 w 67"/>
                <a:gd name="T57" fmla="*/ 0 h 67"/>
                <a:gd name="T58" fmla="*/ 28 w 67"/>
                <a:gd name="T59" fmla="*/ 2 h 67"/>
                <a:gd name="T60" fmla="*/ 24 w 67"/>
                <a:gd name="T61" fmla="*/ 2 h 67"/>
                <a:gd name="T62" fmla="*/ 23 w 67"/>
                <a:gd name="T63" fmla="*/ 2 h 67"/>
                <a:gd name="T64" fmla="*/ 19 w 67"/>
                <a:gd name="T65" fmla="*/ 4 h 67"/>
                <a:gd name="T66" fmla="*/ 15 w 67"/>
                <a:gd name="T67" fmla="*/ 6 h 67"/>
                <a:gd name="T68" fmla="*/ 13 w 67"/>
                <a:gd name="T69" fmla="*/ 8 h 67"/>
                <a:gd name="T70" fmla="*/ 9 w 67"/>
                <a:gd name="T71" fmla="*/ 10 h 67"/>
                <a:gd name="T72" fmla="*/ 7 w 67"/>
                <a:gd name="T73" fmla="*/ 13 h 67"/>
                <a:gd name="T74" fmla="*/ 5 w 67"/>
                <a:gd name="T75" fmla="*/ 17 h 67"/>
                <a:gd name="T76" fmla="*/ 3 w 67"/>
                <a:gd name="T77" fmla="*/ 19 h 67"/>
                <a:gd name="T78" fmla="*/ 1 w 67"/>
                <a:gd name="T79" fmla="*/ 23 h 67"/>
                <a:gd name="T80" fmla="*/ 1 w 67"/>
                <a:gd name="T81" fmla="*/ 27 h 67"/>
                <a:gd name="T82" fmla="*/ 0 w 67"/>
                <a:gd name="T83" fmla="*/ 31 h 67"/>
                <a:gd name="T84" fmla="*/ 0 w 67"/>
                <a:gd name="T85" fmla="*/ 34 h 67"/>
                <a:gd name="T86" fmla="*/ 0 w 67"/>
                <a:gd name="T87" fmla="*/ 38 h 67"/>
                <a:gd name="T88" fmla="*/ 1 w 67"/>
                <a:gd name="T89" fmla="*/ 42 h 67"/>
                <a:gd name="T90" fmla="*/ 1 w 67"/>
                <a:gd name="T91" fmla="*/ 44 h 67"/>
                <a:gd name="T92" fmla="*/ 3 w 67"/>
                <a:gd name="T93" fmla="*/ 48 h 67"/>
                <a:gd name="T94" fmla="*/ 5 w 67"/>
                <a:gd name="T95" fmla="*/ 52 h 67"/>
                <a:gd name="T96" fmla="*/ 7 w 67"/>
                <a:gd name="T97" fmla="*/ 54 h 67"/>
                <a:gd name="T98" fmla="*/ 9 w 67"/>
                <a:gd name="T99" fmla="*/ 58 h 67"/>
                <a:gd name="T100" fmla="*/ 13 w 67"/>
                <a:gd name="T101" fmla="*/ 59 h 67"/>
                <a:gd name="T102" fmla="*/ 15 w 67"/>
                <a:gd name="T103" fmla="*/ 61 h 67"/>
                <a:gd name="T104" fmla="*/ 19 w 67"/>
                <a:gd name="T105" fmla="*/ 63 h 67"/>
                <a:gd name="T106" fmla="*/ 23 w 67"/>
                <a:gd name="T107" fmla="*/ 65 h 67"/>
                <a:gd name="T108" fmla="*/ 24 w 67"/>
                <a:gd name="T109" fmla="*/ 67 h 67"/>
                <a:gd name="T110" fmla="*/ 28 w 67"/>
                <a:gd name="T111" fmla="*/ 67 h 67"/>
                <a:gd name="T112" fmla="*/ 32 w 67"/>
                <a:gd name="T113" fmla="*/ 67 h 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7"/>
                <a:gd name="T172" fmla="*/ 0 h 67"/>
                <a:gd name="T173" fmla="*/ 67 w 67"/>
                <a:gd name="T174" fmla="*/ 67 h 6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7" h="67">
                  <a:moveTo>
                    <a:pt x="32" y="67"/>
                  </a:moveTo>
                  <a:lnTo>
                    <a:pt x="36" y="67"/>
                  </a:lnTo>
                  <a:lnTo>
                    <a:pt x="40" y="67"/>
                  </a:lnTo>
                  <a:lnTo>
                    <a:pt x="44" y="65"/>
                  </a:lnTo>
                  <a:lnTo>
                    <a:pt x="48" y="63"/>
                  </a:lnTo>
                  <a:lnTo>
                    <a:pt x="51" y="61"/>
                  </a:lnTo>
                  <a:lnTo>
                    <a:pt x="53" y="59"/>
                  </a:lnTo>
                  <a:lnTo>
                    <a:pt x="57" y="58"/>
                  </a:lnTo>
                  <a:lnTo>
                    <a:pt x="59" y="54"/>
                  </a:lnTo>
                  <a:lnTo>
                    <a:pt x="61" y="52"/>
                  </a:lnTo>
                  <a:lnTo>
                    <a:pt x="63" y="48"/>
                  </a:lnTo>
                  <a:lnTo>
                    <a:pt x="65" y="44"/>
                  </a:lnTo>
                  <a:lnTo>
                    <a:pt x="65" y="42"/>
                  </a:lnTo>
                  <a:lnTo>
                    <a:pt x="65" y="38"/>
                  </a:lnTo>
                  <a:lnTo>
                    <a:pt x="67" y="34"/>
                  </a:lnTo>
                  <a:lnTo>
                    <a:pt x="65" y="31"/>
                  </a:lnTo>
                  <a:lnTo>
                    <a:pt x="65" y="27"/>
                  </a:lnTo>
                  <a:lnTo>
                    <a:pt x="65" y="23"/>
                  </a:lnTo>
                  <a:lnTo>
                    <a:pt x="63" y="19"/>
                  </a:lnTo>
                  <a:lnTo>
                    <a:pt x="61" y="17"/>
                  </a:lnTo>
                  <a:lnTo>
                    <a:pt x="59" y="13"/>
                  </a:lnTo>
                  <a:lnTo>
                    <a:pt x="57" y="10"/>
                  </a:lnTo>
                  <a:lnTo>
                    <a:pt x="53" y="8"/>
                  </a:lnTo>
                  <a:lnTo>
                    <a:pt x="51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0" y="2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19" y="4"/>
                  </a:lnTo>
                  <a:lnTo>
                    <a:pt x="15" y="6"/>
                  </a:lnTo>
                  <a:lnTo>
                    <a:pt x="13" y="8"/>
                  </a:lnTo>
                  <a:lnTo>
                    <a:pt x="9" y="10"/>
                  </a:lnTo>
                  <a:lnTo>
                    <a:pt x="7" y="13"/>
                  </a:lnTo>
                  <a:lnTo>
                    <a:pt x="5" y="17"/>
                  </a:lnTo>
                  <a:lnTo>
                    <a:pt x="3" y="19"/>
                  </a:lnTo>
                  <a:lnTo>
                    <a:pt x="1" y="23"/>
                  </a:lnTo>
                  <a:lnTo>
                    <a:pt x="1" y="27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1" y="44"/>
                  </a:lnTo>
                  <a:lnTo>
                    <a:pt x="3" y="48"/>
                  </a:lnTo>
                  <a:lnTo>
                    <a:pt x="5" y="52"/>
                  </a:lnTo>
                  <a:lnTo>
                    <a:pt x="7" y="54"/>
                  </a:lnTo>
                  <a:lnTo>
                    <a:pt x="9" y="58"/>
                  </a:lnTo>
                  <a:lnTo>
                    <a:pt x="13" y="59"/>
                  </a:lnTo>
                  <a:lnTo>
                    <a:pt x="15" y="61"/>
                  </a:lnTo>
                  <a:lnTo>
                    <a:pt x="19" y="63"/>
                  </a:lnTo>
                  <a:lnTo>
                    <a:pt x="23" y="65"/>
                  </a:lnTo>
                  <a:lnTo>
                    <a:pt x="24" y="67"/>
                  </a:lnTo>
                  <a:lnTo>
                    <a:pt x="28" y="67"/>
                  </a:lnTo>
                  <a:lnTo>
                    <a:pt x="32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1" name="Freeform 596"/>
            <p:cNvSpPr>
              <a:spLocks/>
            </p:cNvSpPr>
            <p:nvPr/>
          </p:nvSpPr>
          <p:spPr bwMode="auto">
            <a:xfrm>
              <a:off x="4753" y="3047"/>
              <a:ext cx="34" cy="33"/>
            </a:xfrm>
            <a:custGeom>
              <a:avLst/>
              <a:gdLst>
                <a:gd name="T0" fmla="*/ 32 w 67"/>
                <a:gd name="T1" fmla="*/ 0 h 65"/>
                <a:gd name="T2" fmla="*/ 28 w 67"/>
                <a:gd name="T3" fmla="*/ 0 h 65"/>
                <a:gd name="T4" fmla="*/ 24 w 67"/>
                <a:gd name="T5" fmla="*/ 0 h 65"/>
                <a:gd name="T6" fmla="*/ 23 w 67"/>
                <a:gd name="T7" fmla="*/ 2 h 65"/>
                <a:gd name="T8" fmla="*/ 19 w 67"/>
                <a:gd name="T9" fmla="*/ 2 h 65"/>
                <a:gd name="T10" fmla="*/ 15 w 67"/>
                <a:gd name="T11" fmla="*/ 4 h 65"/>
                <a:gd name="T12" fmla="*/ 13 w 67"/>
                <a:gd name="T13" fmla="*/ 5 h 65"/>
                <a:gd name="T14" fmla="*/ 9 w 67"/>
                <a:gd name="T15" fmla="*/ 9 h 65"/>
                <a:gd name="T16" fmla="*/ 7 w 67"/>
                <a:gd name="T17" fmla="*/ 11 h 65"/>
                <a:gd name="T18" fmla="*/ 5 w 67"/>
                <a:gd name="T19" fmla="*/ 15 h 65"/>
                <a:gd name="T20" fmla="*/ 3 w 67"/>
                <a:gd name="T21" fmla="*/ 17 h 65"/>
                <a:gd name="T22" fmla="*/ 1 w 67"/>
                <a:gd name="T23" fmla="*/ 21 h 65"/>
                <a:gd name="T24" fmla="*/ 1 w 67"/>
                <a:gd name="T25" fmla="*/ 25 h 65"/>
                <a:gd name="T26" fmla="*/ 0 w 67"/>
                <a:gd name="T27" fmla="*/ 28 h 65"/>
                <a:gd name="T28" fmla="*/ 0 w 67"/>
                <a:gd name="T29" fmla="*/ 32 h 65"/>
                <a:gd name="T30" fmla="*/ 0 w 67"/>
                <a:gd name="T31" fmla="*/ 36 h 65"/>
                <a:gd name="T32" fmla="*/ 1 w 67"/>
                <a:gd name="T33" fmla="*/ 40 h 65"/>
                <a:gd name="T34" fmla="*/ 1 w 67"/>
                <a:gd name="T35" fmla="*/ 44 h 65"/>
                <a:gd name="T36" fmla="*/ 3 w 67"/>
                <a:gd name="T37" fmla="*/ 46 h 65"/>
                <a:gd name="T38" fmla="*/ 5 w 67"/>
                <a:gd name="T39" fmla="*/ 50 h 65"/>
                <a:gd name="T40" fmla="*/ 7 w 67"/>
                <a:gd name="T41" fmla="*/ 53 h 65"/>
                <a:gd name="T42" fmla="*/ 9 w 67"/>
                <a:gd name="T43" fmla="*/ 55 h 65"/>
                <a:gd name="T44" fmla="*/ 13 w 67"/>
                <a:gd name="T45" fmla="*/ 57 h 65"/>
                <a:gd name="T46" fmla="*/ 15 w 67"/>
                <a:gd name="T47" fmla="*/ 59 h 65"/>
                <a:gd name="T48" fmla="*/ 19 w 67"/>
                <a:gd name="T49" fmla="*/ 61 h 65"/>
                <a:gd name="T50" fmla="*/ 23 w 67"/>
                <a:gd name="T51" fmla="*/ 63 h 65"/>
                <a:gd name="T52" fmla="*/ 24 w 67"/>
                <a:gd name="T53" fmla="*/ 65 h 65"/>
                <a:gd name="T54" fmla="*/ 28 w 67"/>
                <a:gd name="T55" fmla="*/ 65 h 65"/>
                <a:gd name="T56" fmla="*/ 32 w 67"/>
                <a:gd name="T57" fmla="*/ 65 h 65"/>
                <a:gd name="T58" fmla="*/ 36 w 67"/>
                <a:gd name="T59" fmla="*/ 65 h 65"/>
                <a:gd name="T60" fmla="*/ 40 w 67"/>
                <a:gd name="T61" fmla="*/ 65 h 65"/>
                <a:gd name="T62" fmla="*/ 44 w 67"/>
                <a:gd name="T63" fmla="*/ 63 h 65"/>
                <a:gd name="T64" fmla="*/ 48 w 67"/>
                <a:gd name="T65" fmla="*/ 61 h 65"/>
                <a:gd name="T66" fmla="*/ 51 w 67"/>
                <a:gd name="T67" fmla="*/ 59 h 65"/>
                <a:gd name="T68" fmla="*/ 53 w 67"/>
                <a:gd name="T69" fmla="*/ 57 h 65"/>
                <a:gd name="T70" fmla="*/ 57 w 67"/>
                <a:gd name="T71" fmla="*/ 55 h 65"/>
                <a:gd name="T72" fmla="*/ 59 w 67"/>
                <a:gd name="T73" fmla="*/ 53 h 65"/>
                <a:gd name="T74" fmla="*/ 61 w 67"/>
                <a:gd name="T75" fmla="*/ 50 h 65"/>
                <a:gd name="T76" fmla="*/ 63 w 67"/>
                <a:gd name="T77" fmla="*/ 46 h 65"/>
                <a:gd name="T78" fmla="*/ 65 w 67"/>
                <a:gd name="T79" fmla="*/ 44 h 65"/>
                <a:gd name="T80" fmla="*/ 65 w 67"/>
                <a:gd name="T81" fmla="*/ 40 h 65"/>
                <a:gd name="T82" fmla="*/ 65 w 67"/>
                <a:gd name="T83" fmla="*/ 36 h 65"/>
                <a:gd name="T84" fmla="*/ 67 w 67"/>
                <a:gd name="T85" fmla="*/ 32 h 65"/>
                <a:gd name="T86" fmla="*/ 65 w 67"/>
                <a:gd name="T87" fmla="*/ 28 h 65"/>
                <a:gd name="T88" fmla="*/ 65 w 67"/>
                <a:gd name="T89" fmla="*/ 25 h 65"/>
                <a:gd name="T90" fmla="*/ 65 w 67"/>
                <a:gd name="T91" fmla="*/ 21 h 65"/>
                <a:gd name="T92" fmla="*/ 63 w 67"/>
                <a:gd name="T93" fmla="*/ 17 h 65"/>
                <a:gd name="T94" fmla="*/ 61 w 67"/>
                <a:gd name="T95" fmla="*/ 15 h 65"/>
                <a:gd name="T96" fmla="*/ 59 w 67"/>
                <a:gd name="T97" fmla="*/ 11 h 65"/>
                <a:gd name="T98" fmla="*/ 57 w 67"/>
                <a:gd name="T99" fmla="*/ 9 h 65"/>
                <a:gd name="T100" fmla="*/ 53 w 67"/>
                <a:gd name="T101" fmla="*/ 5 h 65"/>
                <a:gd name="T102" fmla="*/ 51 w 67"/>
                <a:gd name="T103" fmla="*/ 4 h 65"/>
                <a:gd name="T104" fmla="*/ 48 w 67"/>
                <a:gd name="T105" fmla="*/ 2 h 65"/>
                <a:gd name="T106" fmla="*/ 44 w 67"/>
                <a:gd name="T107" fmla="*/ 2 h 65"/>
                <a:gd name="T108" fmla="*/ 40 w 67"/>
                <a:gd name="T109" fmla="*/ 0 h 65"/>
                <a:gd name="T110" fmla="*/ 36 w 67"/>
                <a:gd name="T111" fmla="*/ 0 h 65"/>
                <a:gd name="T112" fmla="*/ 32 w 67"/>
                <a:gd name="T113" fmla="*/ 0 h 6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7"/>
                <a:gd name="T172" fmla="*/ 0 h 65"/>
                <a:gd name="T173" fmla="*/ 67 w 67"/>
                <a:gd name="T174" fmla="*/ 65 h 6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7" h="65">
                  <a:moveTo>
                    <a:pt x="32" y="0"/>
                  </a:moveTo>
                  <a:lnTo>
                    <a:pt x="28" y="0"/>
                  </a:lnTo>
                  <a:lnTo>
                    <a:pt x="24" y="0"/>
                  </a:lnTo>
                  <a:lnTo>
                    <a:pt x="23" y="2"/>
                  </a:lnTo>
                  <a:lnTo>
                    <a:pt x="19" y="2"/>
                  </a:lnTo>
                  <a:lnTo>
                    <a:pt x="15" y="4"/>
                  </a:lnTo>
                  <a:lnTo>
                    <a:pt x="13" y="5"/>
                  </a:lnTo>
                  <a:lnTo>
                    <a:pt x="9" y="9"/>
                  </a:lnTo>
                  <a:lnTo>
                    <a:pt x="7" y="11"/>
                  </a:lnTo>
                  <a:lnTo>
                    <a:pt x="5" y="15"/>
                  </a:lnTo>
                  <a:lnTo>
                    <a:pt x="3" y="17"/>
                  </a:lnTo>
                  <a:lnTo>
                    <a:pt x="1" y="21"/>
                  </a:lnTo>
                  <a:lnTo>
                    <a:pt x="1" y="25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1" y="40"/>
                  </a:lnTo>
                  <a:lnTo>
                    <a:pt x="1" y="44"/>
                  </a:lnTo>
                  <a:lnTo>
                    <a:pt x="3" y="46"/>
                  </a:lnTo>
                  <a:lnTo>
                    <a:pt x="5" y="50"/>
                  </a:lnTo>
                  <a:lnTo>
                    <a:pt x="7" y="53"/>
                  </a:lnTo>
                  <a:lnTo>
                    <a:pt x="9" y="55"/>
                  </a:lnTo>
                  <a:lnTo>
                    <a:pt x="13" y="57"/>
                  </a:lnTo>
                  <a:lnTo>
                    <a:pt x="15" y="59"/>
                  </a:lnTo>
                  <a:lnTo>
                    <a:pt x="19" y="61"/>
                  </a:lnTo>
                  <a:lnTo>
                    <a:pt x="23" y="63"/>
                  </a:lnTo>
                  <a:lnTo>
                    <a:pt x="24" y="65"/>
                  </a:lnTo>
                  <a:lnTo>
                    <a:pt x="28" y="65"/>
                  </a:lnTo>
                  <a:lnTo>
                    <a:pt x="32" y="65"/>
                  </a:lnTo>
                  <a:lnTo>
                    <a:pt x="36" y="65"/>
                  </a:lnTo>
                  <a:lnTo>
                    <a:pt x="40" y="65"/>
                  </a:lnTo>
                  <a:lnTo>
                    <a:pt x="44" y="63"/>
                  </a:lnTo>
                  <a:lnTo>
                    <a:pt x="48" y="61"/>
                  </a:lnTo>
                  <a:lnTo>
                    <a:pt x="51" y="59"/>
                  </a:lnTo>
                  <a:lnTo>
                    <a:pt x="53" y="57"/>
                  </a:lnTo>
                  <a:lnTo>
                    <a:pt x="57" y="55"/>
                  </a:lnTo>
                  <a:lnTo>
                    <a:pt x="59" y="53"/>
                  </a:lnTo>
                  <a:lnTo>
                    <a:pt x="61" y="50"/>
                  </a:lnTo>
                  <a:lnTo>
                    <a:pt x="63" y="46"/>
                  </a:lnTo>
                  <a:lnTo>
                    <a:pt x="65" y="44"/>
                  </a:lnTo>
                  <a:lnTo>
                    <a:pt x="65" y="40"/>
                  </a:lnTo>
                  <a:lnTo>
                    <a:pt x="65" y="36"/>
                  </a:lnTo>
                  <a:lnTo>
                    <a:pt x="67" y="32"/>
                  </a:lnTo>
                  <a:lnTo>
                    <a:pt x="65" y="28"/>
                  </a:lnTo>
                  <a:lnTo>
                    <a:pt x="65" y="25"/>
                  </a:lnTo>
                  <a:lnTo>
                    <a:pt x="65" y="21"/>
                  </a:lnTo>
                  <a:lnTo>
                    <a:pt x="63" y="17"/>
                  </a:lnTo>
                  <a:lnTo>
                    <a:pt x="61" y="15"/>
                  </a:lnTo>
                  <a:lnTo>
                    <a:pt x="59" y="11"/>
                  </a:lnTo>
                  <a:lnTo>
                    <a:pt x="57" y="9"/>
                  </a:lnTo>
                  <a:lnTo>
                    <a:pt x="53" y="5"/>
                  </a:lnTo>
                  <a:lnTo>
                    <a:pt x="51" y="4"/>
                  </a:lnTo>
                  <a:lnTo>
                    <a:pt x="48" y="2"/>
                  </a:lnTo>
                  <a:lnTo>
                    <a:pt x="44" y="2"/>
                  </a:lnTo>
                  <a:lnTo>
                    <a:pt x="40" y="0"/>
                  </a:lnTo>
                  <a:lnTo>
                    <a:pt x="36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2" name="Rectangle 597"/>
            <p:cNvSpPr>
              <a:spLocks noChangeArrowheads="1"/>
            </p:cNvSpPr>
            <p:nvPr/>
          </p:nvSpPr>
          <p:spPr bwMode="auto">
            <a:xfrm rot="5400000">
              <a:off x="4782" y="2737"/>
              <a:ext cx="63" cy="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e6</a:t>
              </a:r>
              <a:endParaRPr lang="en-US" sz="1800"/>
            </a:p>
          </p:txBody>
        </p:sp>
        <p:sp>
          <p:nvSpPr>
            <p:cNvPr id="2863" name="Rectangle 598"/>
            <p:cNvSpPr>
              <a:spLocks noChangeArrowheads="1"/>
            </p:cNvSpPr>
            <p:nvPr/>
          </p:nvSpPr>
          <p:spPr bwMode="auto">
            <a:xfrm>
              <a:off x="3156" y="2961"/>
              <a:ext cx="45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j1</a:t>
              </a:r>
              <a:endParaRPr lang="en-US" sz="1800"/>
            </a:p>
          </p:txBody>
        </p:sp>
        <p:sp>
          <p:nvSpPr>
            <p:cNvPr id="2864" name="Rectangle 599"/>
            <p:cNvSpPr>
              <a:spLocks noChangeArrowheads="1"/>
            </p:cNvSpPr>
            <p:nvPr/>
          </p:nvSpPr>
          <p:spPr bwMode="auto">
            <a:xfrm>
              <a:off x="4677" y="2387"/>
              <a:ext cx="45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j8</a:t>
              </a:r>
              <a:endParaRPr lang="en-US" sz="1800"/>
            </a:p>
          </p:txBody>
        </p:sp>
        <p:sp>
          <p:nvSpPr>
            <p:cNvPr id="2865" name="Rectangle 600"/>
            <p:cNvSpPr>
              <a:spLocks noChangeArrowheads="1"/>
            </p:cNvSpPr>
            <p:nvPr/>
          </p:nvSpPr>
          <p:spPr bwMode="auto">
            <a:xfrm>
              <a:off x="3588" y="2385"/>
              <a:ext cx="45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j7</a:t>
              </a:r>
              <a:endParaRPr lang="en-US" sz="1800"/>
            </a:p>
          </p:txBody>
        </p:sp>
        <p:sp>
          <p:nvSpPr>
            <p:cNvPr id="2866" name="Rectangle 601"/>
            <p:cNvSpPr>
              <a:spLocks noChangeArrowheads="1"/>
            </p:cNvSpPr>
            <p:nvPr/>
          </p:nvSpPr>
          <p:spPr bwMode="auto">
            <a:xfrm>
              <a:off x="3597" y="2889"/>
              <a:ext cx="46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j6</a:t>
              </a:r>
              <a:endParaRPr lang="en-US" sz="1800"/>
            </a:p>
          </p:txBody>
        </p:sp>
        <p:sp>
          <p:nvSpPr>
            <p:cNvPr id="2867" name="Rectangle 602"/>
            <p:cNvSpPr>
              <a:spLocks noChangeArrowheads="1"/>
            </p:cNvSpPr>
            <p:nvPr/>
          </p:nvSpPr>
          <p:spPr bwMode="auto">
            <a:xfrm>
              <a:off x="3588" y="3536"/>
              <a:ext cx="45" cy="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j5</a:t>
              </a:r>
              <a:endParaRPr lang="en-US" sz="1800"/>
            </a:p>
          </p:txBody>
        </p:sp>
        <p:sp>
          <p:nvSpPr>
            <p:cNvPr id="2868" name="Rectangle 603"/>
            <p:cNvSpPr>
              <a:spLocks noChangeArrowheads="1"/>
            </p:cNvSpPr>
            <p:nvPr/>
          </p:nvSpPr>
          <p:spPr bwMode="auto">
            <a:xfrm>
              <a:off x="4677" y="2961"/>
              <a:ext cx="45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j4</a:t>
              </a:r>
              <a:endParaRPr lang="en-US" sz="1800"/>
            </a:p>
          </p:txBody>
        </p:sp>
        <p:sp>
          <p:nvSpPr>
            <p:cNvPr id="2869" name="Rectangle 604"/>
            <p:cNvSpPr>
              <a:spLocks noChangeArrowheads="1"/>
            </p:cNvSpPr>
            <p:nvPr/>
          </p:nvSpPr>
          <p:spPr bwMode="auto">
            <a:xfrm>
              <a:off x="4116" y="2961"/>
              <a:ext cx="151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j3=P1</a:t>
              </a:r>
              <a:endParaRPr lang="en-US" sz="1800"/>
            </a:p>
          </p:txBody>
        </p:sp>
        <p:sp>
          <p:nvSpPr>
            <p:cNvPr id="2870" name="Rectangle 605"/>
            <p:cNvSpPr>
              <a:spLocks noChangeArrowheads="1"/>
            </p:cNvSpPr>
            <p:nvPr/>
          </p:nvSpPr>
          <p:spPr bwMode="auto">
            <a:xfrm>
              <a:off x="3525" y="2953"/>
              <a:ext cx="45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800">
                  <a:solidFill>
                    <a:srgbClr val="000000"/>
                  </a:solidFill>
                </a:rPr>
                <a:t>j2</a:t>
              </a:r>
              <a:endParaRPr lang="en-US" sz="1800"/>
            </a:p>
          </p:txBody>
        </p:sp>
        <p:sp>
          <p:nvSpPr>
            <p:cNvPr id="2871" name="Rectangle 606"/>
            <p:cNvSpPr>
              <a:spLocks noChangeArrowheads="1"/>
            </p:cNvSpPr>
            <p:nvPr/>
          </p:nvSpPr>
          <p:spPr bwMode="auto">
            <a:xfrm>
              <a:off x="1479" y="2373"/>
              <a:ext cx="81" cy="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Times New Roman" pitchFamily="18" charset="0"/>
                </a:rPr>
                <a:t>P1</a:t>
              </a:r>
              <a:endParaRPr lang="en-US" sz="1800"/>
            </a:p>
          </p:txBody>
        </p:sp>
        <p:sp>
          <p:nvSpPr>
            <p:cNvPr id="2872" name="AutoShape 607"/>
            <p:cNvSpPr>
              <a:spLocks noChangeArrowheads="1"/>
            </p:cNvSpPr>
            <p:nvPr/>
          </p:nvSpPr>
          <p:spPr bwMode="auto">
            <a:xfrm>
              <a:off x="2871" y="2173"/>
              <a:ext cx="384" cy="22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82" name="Text Box 608"/>
          <p:cNvSpPr txBox="1">
            <a:spLocks noChangeArrowheads="1"/>
          </p:cNvSpPr>
          <p:nvPr/>
        </p:nvSpPr>
        <p:spPr bwMode="auto">
          <a:xfrm>
            <a:off x="9396413" y="11982450"/>
            <a:ext cx="8642350" cy="955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2822575">
              <a:spcBef>
                <a:spcPct val="50000"/>
              </a:spcBef>
            </a:pPr>
            <a:r>
              <a:rPr lang="en-US" sz="2800"/>
              <a:t>Complete correctness is only guaranteed when the network has been rebuilt over all the dirty areas</a:t>
            </a:r>
            <a:endParaRPr lang="en-US"/>
          </a:p>
        </p:txBody>
      </p:sp>
      <p:graphicFrame>
        <p:nvGraphicFramePr>
          <p:cNvPr id="2657" name="Object 609"/>
          <p:cNvGraphicFramePr>
            <a:graphicFrameLocks noChangeAspect="1"/>
          </p:cNvGraphicFramePr>
          <p:nvPr/>
        </p:nvGraphicFramePr>
        <p:xfrm>
          <a:off x="9396413" y="12990513"/>
          <a:ext cx="6045200" cy="3576637"/>
        </p:xfrm>
        <a:graphic>
          <a:graphicData uri="http://schemas.openxmlformats.org/presentationml/2006/ole">
            <p:oleObj spid="_x0000_s2657" r:id="rId8" imgW="3933444" imgH="2334768" progId="Visio.Drawing.11">
              <p:embed/>
            </p:oleObj>
          </a:graphicData>
        </a:graphic>
      </p:graphicFrame>
      <p:sp>
        <p:nvSpPr>
          <p:cNvPr id="2683" name="Text Box 610"/>
          <p:cNvSpPr txBox="1">
            <a:spLocks noChangeArrowheads="1"/>
          </p:cNvSpPr>
          <p:nvPr/>
        </p:nvSpPr>
        <p:spPr bwMode="auto">
          <a:xfrm>
            <a:off x="9109075" y="16597313"/>
            <a:ext cx="9145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 rIns="90000">
            <a:spAutoFit/>
          </a:bodyPr>
          <a:lstStyle/>
          <a:p>
            <a:pPr defTabSz="2822575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4 Versioning</a:t>
            </a:r>
          </a:p>
        </p:txBody>
      </p:sp>
      <p:sp>
        <p:nvSpPr>
          <p:cNvPr id="2684" name="Text Box 611"/>
          <p:cNvSpPr txBox="1">
            <a:spLocks noChangeArrowheads="1"/>
          </p:cNvSpPr>
          <p:nvPr/>
        </p:nvSpPr>
        <p:spPr bwMode="auto">
          <a:xfrm>
            <a:off x="9145588" y="17245013"/>
            <a:ext cx="9180512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>
            <a:spAutoFit/>
          </a:bodyPr>
          <a:lstStyle/>
          <a:p>
            <a:pPr defTabSz="2822575"/>
            <a:r>
              <a:rPr lang="en-US" sz="2800" b="1"/>
              <a:t>Versioning</a:t>
            </a:r>
            <a:r>
              <a:rPr lang="en-US" sz="2800"/>
              <a:t>: Mechanism for maintaining multiple states in the geodatabase. </a:t>
            </a:r>
          </a:p>
          <a:p>
            <a:pPr defTabSz="2822575"/>
            <a:r>
              <a:rPr lang="en-US" sz="2800"/>
              <a:t>Versions can be represented</a:t>
            </a:r>
          </a:p>
          <a:p>
            <a:pPr defTabSz="2822575"/>
            <a:r>
              <a:rPr lang="en-US" sz="2800"/>
              <a:t>as a tree rooted at the </a:t>
            </a:r>
          </a:p>
          <a:p>
            <a:pPr defTabSz="2822575"/>
            <a:r>
              <a:rPr lang="en-US" sz="2800"/>
              <a:t>Default Version.</a:t>
            </a:r>
          </a:p>
          <a:p>
            <a:pPr defTabSz="2822575"/>
            <a:r>
              <a:rPr lang="en-US" sz="2800" i="1"/>
              <a:t>Operations</a:t>
            </a:r>
            <a:r>
              <a:rPr lang="en-US" sz="2800"/>
              <a:t>:</a:t>
            </a:r>
          </a:p>
          <a:p>
            <a:pPr lvl="1" defTabSz="2822575">
              <a:buFontTx/>
              <a:buChar char="•"/>
            </a:pPr>
            <a:r>
              <a:rPr lang="en-US" sz="2800"/>
              <a:t>Create Version</a:t>
            </a:r>
          </a:p>
          <a:p>
            <a:pPr lvl="1" defTabSz="2822575">
              <a:buFontTx/>
              <a:buChar char="•"/>
            </a:pPr>
            <a:r>
              <a:rPr lang="en-US" sz="2800"/>
              <a:t>Reconcile</a:t>
            </a:r>
          </a:p>
          <a:p>
            <a:pPr lvl="1" defTabSz="2822575">
              <a:buFontTx/>
              <a:buChar char="•"/>
            </a:pPr>
            <a:r>
              <a:rPr lang="en-US" sz="2800"/>
              <a:t>Post</a:t>
            </a:r>
          </a:p>
        </p:txBody>
      </p:sp>
      <p:sp>
        <p:nvSpPr>
          <p:cNvPr id="2" name="Rectangle 613"/>
          <p:cNvSpPr>
            <a:spLocks noChangeArrowheads="1"/>
          </p:cNvSpPr>
          <p:nvPr/>
        </p:nvSpPr>
        <p:spPr bwMode="auto">
          <a:xfrm>
            <a:off x="15103475" y="18030825"/>
            <a:ext cx="1408113" cy="928688"/>
          </a:xfrm>
          <a:prstGeom prst="rect">
            <a:avLst/>
          </a:prstGeom>
          <a:solidFill>
            <a:srgbClr val="66FF66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86" name="Text Box 614"/>
          <p:cNvSpPr txBox="1">
            <a:spLocks noChangeArrowheads="1"/>
          </p:cNvSpPr>
          <p:nvPr/>
        </p:nvSpPr>
        <p:spPr bwMode="auto">
          <a:xfrm>
            <a:off x="15187613" y="18978563"/>
            <a:ext cx="1276350" cy="27463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DEFAULT</a:t>
            </a:r>
          </a:p>
        </p:txBody>
      </p:sp>
      <p:pic>
        <p:nvPicPr>
          <p:cNvPr id="2687" name="Picture 615" descr="house.gif (1424 bytes)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187613" y="18075275"/>
            <a:ext cx="34448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8" name="Picture 616" descr="e-palm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5925800" y="18049875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9" name="Picture 617" descr="house.gif (1424 bytes)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197138" y="18475325"/>
            <a:ext cx="34448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0" name="Picture 618" descr="e-palm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116300" y="18583275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91" name="Line 619"/>
          <p:cNvSpPr>
            <a:spLocks noChangeShapeType="1"/>
          </p:cNvSpPr>
          <p:nvPr/>
        </p:nvSpPr>
        <p:spPr bwMode="auto">
          <a:xfrm>
            <a:off x="15214600" y="18402300"/>
            <a:ext cx="116205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2" name="Line 620"/>
          <p:cNvSpPr>
            <a:spLocks noChangeShapeType="1"/>
          </p:cNvSpPr>
          <p:nvPr/>
        </p:nvSpPr>
        <p:spPr bwMode="auto">
          <a:xfrm>
            <a:off x="15643225" y="18126075"/>
            <a:ext cx="0" cy="70485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3" name="Line 621"/>
          <p:cNvSpPr>
            <a:spLocks noChangeShapeType="1"/>
          </p:cNvSpPr>
          <p:nvPr/>
        </p:nvSpPr>
        <p:spPr bwMode="auto">
          <a:xfrm>
            <a:off x="15224125" y="18402300"/>
            <a:ext cx="11430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4" name="Line 622"/>
          <p:cNvSpPr>
            <a:spLocks noChangeShapeType="1"/>
          </p:cNvSpPr>
          <p:nvPr/>
        </p:nvSpPr>
        <p:spPr bwMode="auto">
          <a:xfrm>
            <a:off x="15643225" y="18126075"/>
            <a:ext cx="0" cy="66675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5" name="Text Box 623"/>
          <p:cNvSpPr txBox="1">
            <a:spLocks noChangeArrowheads="1"/>
          </p:cNvSpPr>
          <p:nvPr/>
        </p:nvSpPr>
        <p:spPr bwMode="auto">
          <a:xfrm>
            <a:off x="13954125" y="21075650"/>
            <a:ext cx="127635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Urban Planning</a:t>
            </a:r>
          </a:p>
          <a:p>
            <a:pPr algn="ctr"/>
            <a:r>
              <a:rPr lang="en-US" sz="1200"/>
              <a:t>version</a:t>
            </a:r>
          </a:p>
        </p:txBody>
      </p:sp>
      <p:sp>
        <p:nvSpPr>
          <p:cNvPr id="2696" name="Text Box 624"/>
          <p:cNvSpPr txBox="1">
            <a:spLocks noChangeArrowheads="1"/>
          </p:cNvSpPr>
          <p:nvPr/>
        </p:nvSpPr>
        <p:spPr bwMode="auto">
          <a:xfrm>
            <a:off x="16694150" y="21075650"/>
            <a:ext cx="1276350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Enviromental</a:t>
            </a:r>
          </a:p>
          <a:p>
            <a:pPr algn="ctr"/>
            <a:r>
              <a:rPr lang="en-US" sz="1200"/>
              <a:t>Planing version</a:t>
            </a:r>
          </a:p>
        </p:txBody>
      </p:sp>
      <p:sp>
        <p:nvSpPr>
          <p:cNvPr id="2697" name="Line 625"/>
          <p:cNvSpPr>
            <a:spLocks noChangeShapeType="1"/>
          </p:cNvSpPr>
          <p:nvPr/>
        </p:nvSpPr>
        <p:spPr bwMode="auto">
          <a:xfrm flipH="1">
            <a:off x="15062200" y="19291300"/>
            <a:ext cx="431800" cy="660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8" name="Line 626"/>
          <p:cNvSpPr>
            <a:spLocks noChangeShapeType="1"/>
          </p:cNvSpPr>
          <p:nvPr/>
        </p:nvSpPr>
        <p:spPr bwMode="auto">
          <a:xfrm>
            <a:off x="16116300" y="19278600"/>
            <a:ext cx="54610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9" name="Text Box 627"/>
          <p:cNvSpPr txBox="1">
            <a:spLocks noChangeArrowheads="1"/>
          </p:cNvSpPr>
          <p:nvPr/>
        </p:nvSpPr>
        <p:spPr bwMode="auto">
          <a:xfrm>
            <a:off x="15252700" y="19494500"/>
            <a:ext cx="6477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Create</a:t>
            </a:r>
          </a:p>
          <a:p>
            <a:r>
              <a:rPr lang="en-US" sz="1000"/>
              <a:t>version</a:t>
            </a:r>
          </a:p>
        </p:txBody>
      </p:sp>
      <p:sp>
        <p:nvSpPr>
          <p:cNvPr id="2700" name="Text Box 628"/>
          <p:cNvSpPr txBox="1">
            <a:spLocks noChangeArrowheads="1"/>
          </p:cNvSpPr>
          <p:nvPr/>
        </p:nvSpPr>
        <p:spPr bwMode="auto">
          <a:xfrm>
            <a:off x="16549688" y="19483388"/>
            <a:ext cx="6477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Create</a:t>
            </a:r>
          </a:p>
          <a:p>
            <a:r>
              <a:rPr lang="en-US" sz="1000"/>
              <a:t>version</a:t>
            </a:r>
          </a:p>
        </p:txBody>
      </p:sp>
      <p:sp>
        <p:nvSpPr>
          <p:cNvPr id="2701" name="Freeform 629"/>
          <p:cNvSpPr>
            <a:spLocks/>
          </p:cNvSpPr>
          <p:nvPr/>
        </p:nvSpPr>
        <p:spPr bwMode="auto">
          <a:xfrm>
            <a:off x="16675100" y="18719800"/>
            <a:ext cx="774700" cy="1206500"/>
          </a:xfrm>
          <a:custGeom>
            <a:avLst/>
            <a:gdLst>
              <a:gd name="T0" fmla="*/ 488 w 488"/>
              <a:gd name="T1" fmla="*/ 760 h 760"/>
              <a:gd name="T2" fmla="*/ 456 w 488"/>
              <a:gd name="T3" fmla="*/ 456 h 760"/>
              <a:gd name="T4" fmla="*/ 360 w 488"/>
              <a:gd name="T5" fmla="*/ 256 h 760"/>
              <a:gd name="T6" fmla="*/ 168 w 488"/>
              <a:gd name="T7" fmla="*/ 72 h 760"/>
              <a:gd name="T8" fmla="*/ 0 w 488"/>
              <a:gd name="T9" fmla="*/ 0 h 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8"/>
              <a:gd name="T16" fmla="*/ 0 h 760"/>
              <a:gd name="T17" fmla="*/ 488 w 488"/>
              <a:gd name="T18" fmla="*/ 760 h 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8" h="760">
                <a:moveTo>
                  <a:pt x="488" y="760"/>
                </a:moveTo>
                <a:cubicBezTo>
                  <a:pt x="482" y="650"/>
                  <a:pt x="477" y="540"/>
                  <a:pt x="456" y="456"/>
                </a:cubicBezTo>
                <a:cubicBezTo>
                  <a:pt x="435" y="372"/>
                  <a:pt x="408" y="320"/>
                  <a:pt x="360" y="256"/>
                </a:cubicBezTo>
                <a:cubicBezTo>
                  <a:pt x="312" y="192"/>
                  <a:pt x="228" y="115"/>
                  <a:pt x="168" y="72"/>
                </a:cubicBezTo>
                <a:cubicBezTo>
                  <a:pt x="108" y="29"/>
                  <a:pt x="54" y="14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02" name="Text Box 630"/>
          <p:cNvSpPr txBox="1">
            <a:spLocks noChangeArrowheads="1"/>
          </p:cNvSpPr>
          <p:nvPr/>
        </p:nvSpPr>
        <p:spPr bwMode="auto">
          <a:xfrm>
            <a:off x="16532225" y="19027775"/>
            <a:ext cx="787400" cy="244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Reconcile</a:t>
            </a:r>
          </a:p>
        </p:txBody>
      </p:sp>
      <p:sp>
        <p:nvSpPr>
          <p:cNvPr id="2703" name="Freeform 631"/>
          <p:cNvSpPr>
            <a:spLocks/>
          </p:cNvSpPr>
          <p:nvPr/>
        </p:nvSpPr>
        <p:spPr bwMode="auto">
          <a:xfrm>
            <a:off x="14273213" y="18757900"/>
            <a:ext cx="687387" cy="1193800"/>
          </a:xfrm>
          <a:custGeom>
            <a:avLst/>
            <a:gdLst>
              <a:gd name="T0" fmla="*/ 1 w 433"/>
              <a:gd name="T1" fmla="*/ 752 h 752"/>
              <a:gd name="T2" fmla="*/ 9 w 433"/>
              <a:gd name="T3" fmla="*/ 592 h 752"/>
              <a:gd name="T4" fmla="*/ 57 w 433"/>
              <a:gd name="T5" fmla="*/ 376 h 752"/>
              <a:gd name="T6" fmla="*/ 193 w 433"/>
              <a:gd name="T7" fmla="*/ 176 h 752"/>
              <a:gd name="T8" fmla="*/ 345 w 433"/>
              <a:gd name="T9" fmla="*/ 48 h 752"/>
              <a:gd name="T10" fmla="*/ 433 w 433"/>
              <a:gd name="T11" fmla="*/ 0 h 7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3"/>
              <a:gd name="T19" fmla="*/ 0 h 752"/>
              <a:gd name="T20" fmla="*/ 433 w 433"/>
              <a:gd name="T21" fmla="*/ 752 h 7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3" h="752">
                <a:moveTo>
                  <a:pt x="1" y="752"/>
                </a:moveTo>
                <a:cubicBezTo>
                  <a:pt x="0" y="703"/>
                  <a:pt x="0" y="655"/>
                  <a:pt x="9" y="592"/>
                </a:cubicBezTo>
                <a:cubicBezTo>
                  <a:pt x="18" y="529"/>
                  <a:pt x="26" y="445"/>
                  <a:pt x="57" y="376"/>
                </a:cubicBezTo>
                <a:cubicBezTo>
                  <a:pt x="88" y="307"/>
                  <a:pt x="145" y="231"/>
                  <a:pt x="193" y="176"/>
                </a:cubicBezTo>
                <a:cubicBezTo>
                  <a:pt x="241" y="121"/>
                  <a:pt x="305" y="77"/>
                  <a:pt x="345" y="48"/>
                </a:cubicBezTo>
                <a:cubicBezTo>
                  <a:pt x="385" y="19"/>
                  <a:pt x="409" y="9"/>
                  <a:pt x="433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04" name="Text Box 632"/>
          <p:cNvSpPr txBox="1">
            <a:spLocks noChangeArrowheads="1"/>
          </p:cNvSpPr>
          <p:nvPr/>
        </p:nvSpPr>
        <p:spPr bwMode="auto">
          <a:xfrm>
            <a:off x="14377988" y="19270663"/>
            <a:ext cx="787400" cy="244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Reconcile</a:t>
            </a:r>
          </a:p>
        </p:txBody>
      </p:sp>
      <p:sp>
        <p:nvSpPr>
          <p:cNvPr id="3" name="Rectangle 633"/>
          <p:cNvSpPr>
            <a:spLocks noChangeArrowheads="1"/>
          </p:cNvSpPr>
          <p:nvPr/>
        </p:nvSpPr>
        <p:spPr bwMode="auto">
          <a:xfrm>
            <a:off x="13895388" y="20127913"/>
            <a:ext cx="1408112" cy="928687"/>
          </a:xfrm>
          <a:prstGeom prst="rect">
            <a:avLst/>
          </a:prstGeom>
          <a:solidFill>
            <a:srgbClr val="66FF66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706" name="Picture 634" descr="house.gif (1424 bytes)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979525" y="20172363"/>
            <a:ext cx="3444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7" name="Picture 635" descr="e-palm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717713" y="20146963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8" name="Picture 636" descr="house.gif (1424 bytes)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989050" y="20572413"/>
            <a:ext cx="3444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9" name="Picture 637" descr="e-palm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908213" y="20680363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10" name="Line 638"/>
          <p:cNvSpPr>
            <a:spLocks noChangeShapeType="1"/>
          </p:cNvSpPr>
          <p:nvPr/>
        </p:nvSpPr>
        <p:spPr bwMode="auto">
          <a:xfrm>
            <a:off x="14006513" y="20499388"/>
            <a:ext cx="116205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1" name="Line 639"/>
          <p:cNvSpPr>
            <a:spLocks noChangeShapeType="1"/>
          </p:cNvSpPr>
          <p:nvPr/>
        </p:nvSpPr>
        <p:spPr bwMode="auto">
          <a:xfrm>
            <a:off x="14435138" y="20223163"/>
            <a:ext cx="0" cy="70485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2" name="Line 640"/>
          <p:cNvSpPr>
            <a:spLocks noChangeShapeType="1"/>
          </p:cNvSpPr>
          <p:nvPr/>
        </p:nvSpPr>
        <p:spPr bwMode="auto">
          <a:xfrm>
            <a:off x="14016038" y="20499388"/>
            <a:ext cx="11430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" name="Line 641"/>
          <p:cNvSpPr>
            <a:spLocks noChangeShapeType="1"/>
          </p:cNvSpPr>
          <p:nvPr/>
        </p:nvSpPr>
        <p:spPr bwMode="auto">
          <a:xfrm>
            <a:off x="14435138" y="20223163"/>
            <a:ext cx="0" cy="66675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642"/>
          <p:cNvSpPr>
            <a:spLocks noChangeArrowheads="1"/>
          </p:cNvSpPr>
          <p:nvPr/>
        </p:nvSpPr>
        <p:spPr bwMode="auto">
          <a:xfrm>
            <a:off x="16630650" y="20129500"/>
            <a:ext cx="1408113" cy="928688"/>
          </a:xfrm>
          <a:prstGeom prst="rect">
            <a:avLst/>
          </a:prstGeom>
          <a:solidFill>
            <a:srgbClr val="66FF66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715" name="Picture 643" descr="house.gif (1424 bytes)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714788" y="20173950"/>
            <a:ext cx="34448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6" name="Picture 645" descr="house.gif (1424 bytes)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724313" y="20574000"/>
            <a:ext cx="344487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7" name="Picture 646" descr="e-palm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7643475" y="20681950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18" name="Line 647"/>
          <p:cNvSpPr>
            <a:spLocks noChangeShapeType="1"/>
          </p:cNvSpPr>
          <p:nvPr/>
        </p:nvSpPr>
        <p:spPr bwMode="auto">
          <a:xfrm>
            <a:off x="16741775" y="20500975"/>
            <a:ext cx="116205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9" name="Line 648"/>
          <p:cNvSpPr>
            <a:spLocks noChangeShapeType="1"/>
          </p:cNvSpPr>
          <p:nvPr/>
        </p:nvSpPr>
        <p:spPr bwMode="auto">
          <a:xfrm>
            <a:off x="17170400" y="20224750"/>
            <a:ext cx="0" cy="70485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0" name="Line 649"/>
          <p:cNvSpPr>
            <a:spLocks noChangeShapeType="1"/>
          </p:cNvSpPr>
          <p:nvPr/>
        </p:nvSpPr>
        <p:spPr bwMode="auto">
          <a:xfrm>
            <a:off x="16751300" y="20500975"/>
            <a:ext cx="11430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1" name="Line 650"/>
          <p:cNvSpPr>
            <a:spLocks noChangeShapeType="1"/>
          </p:cNvSpPr>
          <p:nvPr/>
        </p:nvSpPr>
        <p:spPr bwMode="auto">
          <a:xfrm>
            <a:off x="17170400" y="20224750"/>
            <a:ext cx="0" cy="66675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22" name="Picture 651" descr="e-palm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7251363" y="20585113"/>
            <a:ext cx="311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3" name="Picture 652" descr="house.gif (1424 bytes)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522450" y="20570825"/>
            <a:ext cx="3444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24" name="Freeform 653"/>
          <p:cNvSpPr>
            <a:spLocks/>
          </p:cNvSpPr>
          <p:nvPr/>
        </p:nvSpPr>
        <p:spPr bwMode="auto">
          <a:xfrm>
            <a:off x="16687800" y="18424525"/>
            <a:ext cx="1095375" cy="1504950"/>
          </a:xfrm>
          <a:custGeom>
            <a:avLst/>
            <a:gdLst>
              <a:gd name="T0" fmla="*/ 690 w 690"/>
              <a:gd name="T1" fmla="*/ 948 h 948"/>
              <a:gd name="T2" fmla="*/ 666 w 690"/>
              <a:gd name="T3" fmla="*/ 636 h 948"/>
              <a:gd name="T4" fmla="*/ 558 w 690"/>
              <a:gd name="T5" fmla="*/ 372 h 948"/>
              <a:gd name="T6" fmla="*/ 384 w 690"/>
              <a:gd name="T7" fmla="*/ 168 h 948"/>
              <a:gd name="T8" fmla="*/ 192 w 690"/>
              <a:gd name="T9" fmla="*/ 54 h 948"/>
              <a:gd name="T10" fmla="*/ 0 w 690"/>
              <a:gd name="T11" fmla="*/ 0 h 9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0"/>
              <a:gd name="T19" fmla="*/ 0 h 948"/>
              <a:gd name="T20" fmla="*/ 690 w 690"/>
              <a:gd name="T21" fmla="*/ 948 h 9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0" h="948">
                <a:moveTo>
                  <a:pt x="690" y="948"/>
                </a:moveTo>
                <a:cubicBezTo>
                  <a:pt x="689" y="840"/>
                  <a:pt x="688" y="732"/>
                  <a:pt x="666" y="636"/>
                </a:cubicBezTo>
                <a:cubicBezTo>
                  <a:pt x="644" y="540"/>
                  <a:pt x="605" y="450"/>
                  <a:pt x="558" y="372"/>
                </a:cubicBezTo>
                <a:cubicBezTo>
                  <a:pt x="511" y="294"/>
                  <a:pt x="445" y="221"/>
                  <a:pt x="384" y="168"/>
                </a:cubicBezTo>
                <a:cubicBezTo>
                  <a:pt x="323" y="115"/>
                  <a:pt x="256" y="82"/>
                  <a:pt x="192" y="54"/>
                </a:cubicBezTo>
                <a:cubicBezTo>
                  <a:pt x="128" y="26"/>
                  <a:pt x="64" y="13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5" name="Text Box 654"/>
          <p:cNvSpPr txBox="1">
            <a:spLocks noChangeArrowheads="1"/>
          </p:cNvSpPr>
          <p:nvPr/>
        </p:nvSpPr>
        <p:spPr bwMode="auto">
          <a:xfrm>
            <a:off x="17086263" y="18324513"/>
            <a:ext cx="787400" cy="2444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Post</a:t>
            </a:r>
          </a:p>
        </p:txBody>
      </p:sp>
      <p:sp>
        <p:nvSpPr>
          <p:cNvPr id="2726" name="Freeform 656"/>
          <p:cNvSpPr>
            <a:spLocks/>
          </p:cNvSpPr>
          <p:nvPr/>
        </p:nvSpPr>
        <p:spPr bwMode="auto">
          <a:xfrm>
            <a:off x="13927138" y="18491200"/>
            <a:ext cx="1017587" cy="1419225"/>
          </a:xfrm>
          <a:custGeom>
            <a:avLst/>
            <a:gdLst>
              <a:gd name="T0" fmla="*/ 11 w 641"/>
              <a:gd name="T1" fmla="*/ 894 h 894"/>
              <a:gd name="T2" fmla="*/ 17 w 641"/>
              <a:gd name="T3" fmla="*/ 654 h 894"/>
              <a:gd name="T4" fmla="*/ 113 w 641"/>
              <a:gd name="T5" fmla="*/ 384 h 894"/>
              <a:gd name="T6" fmla="*/ 281 w 641"/>
              <a:gd name="T7" fmla="*/ 186 h 894"/>
              <a:gd name="T8" fmla="*/ 479 w 641"/>
              <a:gd name="T9" fmla="*/ 48 h 894"/>
              <a:gd name="T10" fmla="*/ 641 w 641"/>
              <a:gd name="T11" fmla="*/ 0 h 8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41"/>
              <a:gd name="T19" fmla="*/ 0 h 894"/>
              <a:gd name="T20" fmla="*/ 641 w 641"/>
              <a:gd name="T21" fmla="*/ 894 h 89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41" h="894">
                <a:moveTo>
                  <a:pt x="11" y="894"/>
                </a:moveTo>
                <a:cubicBezTo>
                  <a:pt x="5" y="816"/>
                  <a:pt x="0" y="739"/>
                  <a:pt x="17" y="654"/>
                </a:cubicBezTo>
                <a:cubicBezTo>
                  <a:pt x="34" y="569"/>
                  <a:pt x="69" y="462"/>
                  <a:pt x="113" y="384"/>
                </a:cubicBezTo>
                <a:cubicBezTo>
                  <a:pt x="157" y="306"/>
                  <a:pt x="220" y="242"/>
                  <a:pt x="281" y="186"/>
                </a:cubicBezTo>
                <a:cubicBezTo>
                  <a:pt x="342" y="130"/>
                  <a:pt x="419" y="79"/>
                  <a:pt x="479" y="48"/>
                </a:cubicBezTo>
                <a:cubicBezTo>
                  <a:pt x="539" y="17"/>
                  <a:pt x="590" y="8"/>
                  <a:pt x="641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8" name="Rectangle 661"/>
          <p:cNvSpPr>
            <a:spLocks noChangeArrowheads="1"/>
          </p:cNvSpPr>
          <p:nvPr/>
        </p:nvSpPr>
        <p:spPr bwMode="auto">
          <a:xfrm>
            <a:off x="7799388" y="13596938"/>
            <a:ext cx="877887" cy="546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29" name="Group 711"/>
          <p:cNvGrpSpPr>
            <a:grpSpLocks/>
          </p:cNvGrpSpPr>
          <p:nvPr/>
        </p:nvGrpSpPr>
        <p:grpSpPr bwMode="auto">
          <a:xfrm>
            <a:off x="18830925" y="6592888"/>
            <a:ext cx="3122613" cy="3636962"/>
            <a:chOff x="3011" y="994"/>
            <a:chExt cx="2592" cy="2976"/>
          </a:xfrm>
        </p:grpSpPr>
        <p:sp>
          <p:nvSpPr>
            <p:cNvPr id="2802" name="AutoShape 712" descr="Light downward diagonal"/>
            <p:cNvSpPr>
              <a:spLocks noChangeArrowheads="1"/>
            </p:cNvSpPr>
            <p:nvPr/>
          </p:nvSpPr>
          <p:spPr bwMode="auto">
            <a:xfrm rot="-9034619">
              <a:off x="4741" y="2015"/>
              <a:ext cx="833" cy="338"/>
            </a:xfrm>
            <a:prstGeom prst="parallelogram">
              <a:avLst>
                <a:gd name="adj" fmla="val 61612"/>
              </a:avLst>
            </a:prstGeom>
            <a:pattFill prst="ltDnDiag">
              <a:fgClr>
                <a:srgbClr val="0000FF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3" name="Line 713"/>
            <p:cNvSpPr>
              <a:spLocks noChangeShapeType="1"/>
            </p:cNvSpPr>
            <p:nvPr/>
          </p:nvSpPr>
          <p:spPr bwMode="auto">
            <a:xfrm>
              <a:off x="4425" y="2227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4" name="Line 714"/>
            <p:cNvSpPr>
              <a:spLocks noChangeShapeType="1"/>
            </p:cNvSpPr>
            <p:nvPr/>
          </p:nvSpPr>
          <p:spPr bwMode="auto">
            <a:xfrm flipV="1">
              <a:off x="4285" y="2026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5" name="Freeform 715"/>
            <p:cNvSpPr>
              <a:spLocks/>
            </p:cNvSpPr>
            <p:nvPr/>
          </p:nvSpPr>
          <p:spPr bwMode="auto">
            <a:xfrm>
              <a:off x="4868" y="2234"/>
              <a:ext cx="245" cy="366"/>
            </a:xfrm>
            <a:custGeom>
              <a:avLst/>
              <a:gdLst>
                <a:gd name="T0" fmla="*/ 263 w 324"/>
                <a:gd name="T1" fmla="*/ 410 h 410"/>
                <a:gd name="T2" fmla="*/ 10 w 324"/>
                <a:gd name="T3" fmla="*/ 218 h 410"/>
                <a:gd name="T4" fmla="*/ 324 w 324"/>
                <a:gd name="T5" fmla="*/ 0 h 410"/>
                <a:gd name="T6" fmla="*/ 0 60000 65536"/>
                <a:gd name="T7" fmla="*/ 0 60000 65536"/>
                <a:gd name="T8" fmla="*/ 0 60000 65536"/>
                <a:gd name="T9" fmla="*/ 0 w 324"/>
                <a:gd name="T10" fmla="*/ 0 h 410"/>
                <a:gd name="T11" fmla="*/ 324 w 324"/>
                <a:gd name="T12" fmla="*/ 410 h 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410">
                  <a:moveTo>
                    <a:pt x="263" y="410"/>
                  </a:moveTo>
                  <a:cubicBezTo>
                    <a:pt x="131" y="348"/>
                    <a:pt x="0" y="286"/>
                    <a:pt x="10" y="218"/>
                  </a:cubicBezTo>
                  <a:cubicBezTo>
                    <a:pt x="20" y="150"/>
                    <a:pt x="172" y="75"/>
                    <a:pt x="324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6" name="Line 716"/>
            <p:cNvSpPr>
              <a:spLocks noChangeShapeType="1"/>
            </p:cNvSpPr>
            <p:nvPr/>
          </p:nvSpPr>
          <p:spPr bwMode="auto">
            <a:xfrm>
              <a:off x="3151" y="2225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7" name="Line 717"/>
            <p:cNvSpPr>
              <a:spLocks noChangeShapeType="1"/>
            </p:cNvSpPr>
            <p:nvPr/>
          </p:nvSpPr>
          <p:spPr bwMode="auto">
            <a:xfrm flipV="1">
              <a:off x="3011" y="2024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8" name="Line 718"/>
            <p:cNvSpPr>
              <a:spLocks noChangeShapeType="1"/>
            </p:cNvSpPr>
            <p:nvPr/>
          </p:nvSpPr>
          <p:spPr bwMode="auto">
            <a:xfrm>
              <a:off x="4721" y="2120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9" name="Line 719"/>
            <p:cNvSpPr>
              <a:spLocks noChangeShapeType="1"/>
            </p:cNvSpPr>
            <p:nvPr/>
          </p:nvSpPr>
          <p:spPr bwMode="auto">
            <a:xfrm>
              <a:off x="3875" y="1195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0" name="Line 720"/>
            <p:cNvSpPr>
              <a:spLocks noChangeShapeType="1"/>
            </p:cNvSpPr>
            <p:nvPr/>
          </p:nvSpPr>
          <p:spPr bwMode="auto">
            <a:xfrm flipV="1">
              <a:off x="3735" y="994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1" name="Freeform 721"/>
            <p:cNvSpPr>
              <a:spLocks/>
            </p:cNvSpPr>
            <p:nvPr/>
          </p:nvSpPr>
          <p:spPr bwMode="auto">
            <a:xfrm>
              <a:off x="4318" y="1202"/>
              <a:ext cx="245" cy="366"/>
            </a:xfrm>
            <a:custGeom>
              <a:avLst/>
              <a:gdLst>
                <a:gd name="T0" fmla="*/ 263 w 324"/>
                <a:gd name="T1" fmla="*/ 410 h 410"/>
                <a:gd name="T2" fmla="*/ 10 w 324"/>
                <a:gd name="T3" fmla="*/ 218 h 410"/>
                <a:gd name="T4" fmla="*/ 324 w 324"/>
                <a:gd name="T5" fmla="*/ 0 h 410"/>
                <a:gd name="T6" fmla="*/ 0 60000 65536"/>
                <a:gd name="T7" fmla="*/ 0 60000 65536"/>
                <a:gd name="T8" fmla="*/ 0 60000 65536"/>
                <a:gd name="T9" fmla="*/ 0 w 324"/>
                <a:gd name="T10" fmla="*/ 0 h 410"/>
                <a:gd name="T11" fmla="*/ 324 w 324"/>
                <a:gd name="T12" fmla="*/ 410 h 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410">
                  <a:moveTo>
                    <a:pt x="263" y="410"/>
                  </a:moveTo>
                  <a:cubicBezTo>
                    <a:pt x="131" y="348"/>
                    <a:pt x="0" y="286"/>
                    <a:pt x="10" y="218"/>
                  </a:cubicBezTo>
                  <a:cubicBezTo>
                    <a:pt x="20" y="150"/>
                    <a:pt x="172" y="75"/>
                    <a:pt x="324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2" name="Freeform 722"/>
            <p:cNvSpPr>
              <a:spLocks/>
            </p:cNvSpPr>
            <p:nvPr/>
          </p:nvSpPr>
          <p:spPr bwMode="auto">
            <a:xfrm>
              <a:off x="3168" y="2524"/>
              <a:ext cx="506" cy="145"/>
            </a:xfrm>
            <a:custGeom>
              <a:avLst/>
              <a:gdLst>
                <a:gd name="T0" fmla="*/ 506 w 506"/>
                <a:gd name="T1" fmla="*/ 145 h 145"/>
                <a:gd name="T2" fmla="*/ 288 w 506"/>
                <a:gd name="T3" fmla="*/ 14 h 145"/>
                <a:gd name="T4" fmla="*/ 70 w 506"/>
                <a:gd name="T5" fmla="*/ 58 h 145"/>
                <a:gd name="T6" fmla="*/ 0 w 506"/>
                <a:gd name="T7" fmla="*/ 101 h 1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6"/>
                <a:gd name="T13" fmla="*/ 0 h 145"/>
                <a:gd name="T14" fmla="*/ 506 w 506"/>
                <a:gd name="T15" fmla="*/ 145 h 1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6" h="145">
                  <a:moveTo>
                    <a:pt x="506" y="145"/>
                  </a:moveTo>
                  <a:cubicBezTo>
                    <a:pt x="433" y="86"/>
                    <a:pt x="361" y="28"/>
                    <a:pt x="288" y="14"/>
                  </a:cubicBezTo>
                  <a:cubicBezTo>
                    <a:pt x="215" y="0"/>
                    <a:pt x="118" y="44"/>
                    <a:pt x="70" y="58"/>
                  </a:cubicBezTo>
                  <a:cubicBezTo>
                    <a:pt x="22" y="72"/>
                    <a:pt x="11" y="86"/>
                    <a:pt x="0" y="101"/>
                  </a:cubicBezTo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3" name="AutoShape 723" descr="Light downward diagonal"/>
            <p:cNvSpPr>
              <a:spLocks noChangeArrowheads="1"/>
            </p:cNvSpPr>
            <p:nvPr/>
          </p:nvSpPr>
          <p:spPr bwMode="auto">
            <a:xfrm rot="-9034619">
              <a:off x="4157" y="3090"/>
              <a:ext cx="833" cy="338"/>
            </a:xfrm>
            <a:prstGeom prst="parallelogram">
              <a:avLst>
                <a:gd name="adj" fmla="val 61612"/>
              </a:avLst>
            </a:prstGeom>
            <a:pattFill prst="ltDnDiag">
              <a:fgClr>
                <a:srgbClr val="0000FF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4" name="Line 724"/>
            <p:cNvSpPr>
              <a:spLocks noChangeShapeType="1"/>
            </p:cNvSpPr>
            <p:nvPr/>
          </p:nvSpPr>
          <p:spPr bwMode="auto">
            <a:xfrm>
              <a:off x="3841" y="3302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5" name="Line 725"/>
            <p:cNvSpPr>
              <a:spLocks noChangeShapeType="1"/>
            </p:cNvSpPr>
            <p:nvPr/>
          </p:nvSpPr>
          <p:spPr bwMode="auto">
            <a:xfrm flipV="1">
              <a:off x="3701" y="3101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6" name="Line 726"/>
            <p:cNvSpPr>
              <a:spLocks noChangeShapeType="1"/>
            </p:cNvSpPr>
            <p:nvPr/>
          </p:nvSpPr>
          <p:spPr bwMode="auto">
            <a:xfrm>
              <a:off x="4137" y="3195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7" name="Freeform 727"/>
            <p:cNvSpPr>
              <a:spLocks/>
            </p:cNvSpPr>
            <p:nvPr/>
          </p:nvSpPr>
          <p:spPr bwMode="auto">
            <a:xfrm>
              <a:off x="3866" y="3590"/>
              <a:ext cx="506" cy="145"/>
            </a:xfrm>
            <a:custGeom>
              <a:avLst/>
              <a:gdLst>
                <a:gd name="T0" fmla="*/ 506 w 506"/>
                <a:gd name="T1" fmla="*/ 145 h 145"/>
                <a:gd name="T2" fmla="*/ 288 w 506"/>
                <a:gd name="T3" fmla="*/ 14 h 145"/>
                <a:gd name="T4" fmla="*/ 70 w 506"/>
                <a:gd name="T5" fmla="*/ 58 h 145"/>
                <a:gd name="T6" fmla="*/ 0 w 506"/>
                <a:gd name="T7" fmla="*/ 101 h 1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6"/>
                <a:gd name="T13" fmla="*/ 0 h 145"/>
                <a:gd name="T14" fmla="*/ 506 w 506"/>
                <a:gd name="T15" fmla="*/ 145 h 1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6" h="145">
                  <a:moveTo>
                    <a:pt x="506" y="145"/>
                  </a:moveTo>
                  <a:cubicBezTo>
                    <a:pt x="433" y="86"/>
                    <a:pt x="361" y="28"/>
                    <a:pt x="288" y="14"/>
                  </a:cubicBezTo>
                  <a:cubicBezTo>
                    <a:pt x="215" y="0"/>
                    <a:pt x="118" y="44"/>
                    <a:pt x="70" y="58"/>
                  </a:cubicBezTo>
                  <a:cubicBezTo>
                    <a:pt x="22" y="72"/>
                    <a:pt x="11" y="86"/>
                    <a:pt x="0" y="101"/>
                  </a:cubicBezTo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8" name="Text Box 728"/>
            <p:cNvSpPr txBox="1">
              <a:spLocks noChangeArrowheads="1"/>
            </p:cNvSpPr>
            <p:nvPr/>
          </p:nvSpPr>
          <p:spPr bwMode="auto">
            <a:xfrm>
              <a:off x="4395" y="1663"/>
              <a:ext cx="498" cy="1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Parent</a:t>
              </a:r>
            </a:p>
          </p:txBody>
        </p:sp>
        <p:sp>
          <p:nvSpPr>
            <p:cNvPr id="2819" name="Text Box 729"/>
            <p:cNvSpPr txBox="1">
              <a:spLocks noChangeArrowheads="1"/>
            </p:cNvSpPr>
            <p:nvPr/>
          </p:nvSpPr>
          <p:spPr bwMode="auto">
            <a:xfrm>
              <a:off x="5019" y="2711"/>
              <a:ext cx="498" cy="1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Parent</a:t>
              </a:r>
            </a:p>
          </p:txBody>
        </p:sp>
        <p:sp>
          <p:nvSpPr>
            <p:cNvPr id="2820" name="Text Box 730"/>
            <p:cNvSpPr txBox="1">
              <a:spLocks noChangeArrowheads="1"/>
            </p:cNvSpPr>
            <p:nvPr/>
          </p:nvSpPr>
          <p:spPr bwMode="auto">
            <a:xfrm>
              <a:off x="3597" y="2705"/>
              <a:ext cx="499" cy="1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Child</a:t>
              </a:r>
            </a:p>
          </p:txBody>
        </p:sp>
        <p:sp>
          <p:nvSpPr>
            <p:cNvPr id="2821" name="Text Box 731"/>
            <p:cNvSpPr txBox="1">
              <a:spLocks noChangeArrowheads="1"/>
            </p:cNvSpPr>
            <p:nvPr/>
          </p:nvSpPr>
          <p:spPr bwMode="auto">
            <a:xfrm>
              <a:off x="4442" y="3795"/>
              <a:ext cx="664" cy="1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Reconcile</a:t>
              </a:r>
            </a:p>
          </p:txBody>
        </p:sp>
      </p:grpSp>
      <p:grpSp>
        <p:nvGrpSpPr>
          <p:cNvPr id="2730" name="Group 732"/>
          <p:cNvGrpSpPr>
            <a:grpSpLocks/>
          </p:cNvGrpSpPr>
          <p:nvPr/>
        </p:nvGrpSpPr>
        <p:grpSpPr bwMode="auto">
          <a:xfrm>
            <a:off x="23337838" y="6581775"/>
            <a:ext cx="3125787" cy="3641725"/>
            <a:chOff x="3011" y="987"/>
            <a:chExt cx="2592" cy="2984"/>
          </a:xfrm>
        </p:grpSpPr>
        <p:sp>
          <p:nvSpPr>
            <p:cNvPr id="2779" name="AutoShape 733" descr="Light downward diagonal"/>
            <p:cNvSpPr>
              <a:spLocks noChangeArrowheads="1"/>
            </p:cNvSpPr>
            <p:nvPr/>
          </p:nvSpPr>
          <p:spPr bwMode="auto">
            <a:xfrm rot="-9034619">
              <a:off x="4192" y="987"/>
              <a:ext cx="833" cy="338"/>
            </a:xfrm>
            <a:prstGeom prst="parallelogram">
              <a:avLst>
                <a:gd name="adj" fmla="val 61612"/>
              </a:avLst>
            </a:prstGeom>
            <a:pattFill prst="ltDnDiag">
              <a:fgClr>
                <a:srgbClr val="0000FF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0" name="AutoShape 734" descr="Light downward diagonal"/>
            <p:cNvSpPr>
              <a:spLocks noChangeArrowheads="1"/>
            </p:cNvSpPr>
            <p:nvPr/>
          </p:nvSpPr>
          <p:spPr bwMode="auto">
            <a:xfrm rot="-9034619">
              <a:off x="4741" y="2015"/>
              <a:ext cx="833" cy="338"/>
            </a:xfrm>
            <a:prstGeom prst="parallelogram">
              <a:avLst>
                <a:gd name="adj" fmla="val 61612"/>
              </a:avLst>
            </a:prstGeom>
            <a:pattFill prst="ltDnDiag">
              <a:fgClr>
                <a:srgbClr val="0000FF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1" name="Line 735"/>
            <p:cNvSpPr>
              <a:spLocks noChangeShapeType="1"/>
            </p:cNvSpPr>
            <p:nvPr/>
          </p:nvSpPr>
          <p:spPr bwMode="auto">
            <a:xfrm>
              <a:off x="4425" y="2227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2" name="Line 736"/>
            <p:cNvSpPr>
              <a:spLocks noChangeShapeType="1"/>
            </p:cNvSpPr>
            <p:nvPr/>
          </p:nvSpPr>
          <p:spPr bwMode="auto">
            <a:xfrm flipV="1">
              <a:off x="4285" y="2026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3" name="Freeform 737"/>
            <p:cNvSpPr>
              <a:spLocks/>
            </p:cNvSpPr>
            <p:nvPr/>
          </p:nvSpPr>
          <p:spPr bwMode="auto">
            <a:xfrm>
              <a:off x="4868" y="2234"/>
              <a:ext cx="245" cy="366"/>
            </a:xfrm>
            <a:custGeom>
              <a:avLst/>
              <a:gdLst>
                <a:gd name="T0" fmla="*/ 263 w 324"/>
                <a:gd name="T1" fmla="*/ 410 h 410"/>
                <a:gd name="T2" fmla="*/ 10 w 324"/>
                <a:gd name="T3" fmla="*/ 218 h 410"/>
                <a:gd name="T4" fmla="*/ 324 w 324"/>
                <a:gd name="T5" fmla="*/ 0 h 410"/>
                <a:gd name="T6" fmla="*/ 0 60000 65536"/>
                <a:gd name="T7" fmla="*/ 0 60000 65536"/>
                <a:gd name="T8" fmla="*/ 0 60000 65536"/>
                <a:gd name="T9" fmla="*/ 0 w 324"/>
                <a:gd name="T10" fmla="*/ 0 h 410"/>
                <a:gd name="T11" fmla="*/ 324 w 324"/>
                <a:gd name="T12" fmla="*/ 410 h 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410">
                  <a:moveTo>
                    <a:pt x="263" y="410"/>
                  </a:moveTo>
                  <a:cubicBezTo>
                    <a:pt x="131" y="348"/>
                    <a:pt x="0" y="286"/>
                    <a:pt x="10" y="218"/>
                  </a:cubicBezTo>
                  <a:cubicBezTo>
                    <a:pt x="20" y="150"/>
                    <a:pt x="172" y="75"/>
                    <a:pt x="324" y="0"/>
                  </a:cubicBezTo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4" name="Line 738"/>
            <p:cNvSpPr>
              <a:spLocks noChangeShapeType="1"/>
            </p:cNvSpPr>
            <p:nvPr/>
          </p:nvSpPr>
          <p:spPr bwMode="auto">
            <a:xfrm>
              <a:off x="3151" y="2225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" name="Line 739"/>
            <p:cNvSpPr>
              <a:spLocks noChangeShapeType="1"/>
            </p:cNvSpPr>
            <p:nvPr/>
          </p:nvSpPr>
          <p:spPr bwMode="auto">
            <a:xfrm flipV="1">
              <a:off x="3011" y="2024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" name="Line 740"/>
            <p:cNvSpPr>
              <a:spLocks noChangeShapeType="1"/>
            </p:cNvSpPr>
            <p:nvPr/>
          </p:nvSpPr>
          <p:spPr bwMode="auto">
            <a:xfrm>
              <a:off x="4721" y="2120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7" name="Line 741"/>
            <p:cNvSpPr>
              <a:spLocks noChangeShapeType="1"/>
            </p:cNvSpPr>
            <p:nvPr/>
          </p:nvSpPr>
          <p:spPr bwMode="auto">
            <a:xfrm>
              <a:off x="3875" y="1195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8" name="Line 742"/>
            <p:cNvSpPr>
              <a:spLocks noChangeShapeType="1"/>
            </p:cNvSpPr>
            <p:nvPr/>
          </p:nvSpPr>
          <p:spPr bwMode="auto">
            <a:xfrm flipV="1">
              <a:off x="3735" y="994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9" name="Freeform 743"/>
            <p:cNvSpPr>
              <a:spLocks/>
            </p:cNvSpPr>
            <p:nvPr/>
          </p:nvSpPr>
          <p:spPr bwMode="auto">
            <a:xfrm>
              <a:off x="4318" y="1202"/>
              <a:ext cx="245" cy="366"/>
            </a:xfrm>
            <a:custGeom>
              <a:avLst/>
              <a:gdLst>
                <a:gd name="T0" fmla="*/ 263 w 324"/>
                <a:gd name="T1" fmla="*/ 410 h 410"/>
                <a:gd name="T2" fmla="*/ 10 w 324"/>
                <a:gd name="T3" fmla="*/ 218 h 410"/>
                <a:gd name="T4" fmla="*/ 324 w 324"/>
                <a:gd name="T5" fmla="*/ 0 h 410"/>
                <a:gd name="T6" fmla="*/ 0 60000 65536"/>
                <a:gd name="T7" fmla="*/ 0 60000 65536"/>
                <a:gd name="T8" fmla="*/ 0 60000 65536"/>
                <a:gd name="T9" fmla="*/ 0 w 324"/>
                <a:gd name="T10" fmla="*/ 0 h 410"/>
                <a:gd name="T11" fmla="*/ 324 w 324"/>
                <a:gd name="T12" fmla="*/ 410 h 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410">
                  <a:moveTo>
                    <a:pt x="263" y="410"/>
                  </a:moveTo>
                  <a:cubicBezTo>
                    <a:pt x="131" y="348"/>
                    <a:pt x="0" y="286"/>
                    <a:pt x="10" y="218"/>
                  </a:cubicBezTo>
                  <a:cubicBezTo>
                    <a:pt x="20" y="150"/>
                    <a:pt x="172" y="75"/>
                    <a:pt x="324" y="0"/>
                  </a:cubicBezTo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0" name="AutoShape 744" descr="Light downward diagonal"/>
            <p:cNvSpPr>
              <a:spLocks noChangeArrowheads="1"/>
            </p:cNvSpPr>
            <p:nvPr/>
          </p:nvSpPr>
          <p:spPr bwMode="auto">
            <a:xfrm rot="-9034619">
              <a:off x="4157" y="3090"/>
              <a:ext cx="833" cy="338"/>
            </a:xfrm>
            <a:prstGeom prst="parallelogram">
              <a:avLst>
                <a:gd name="adj" fmla="val 61612"/>
              </a:avLst>
            </a:prstGeom>
            <a:pattFill prst="ltDnDiag">
              <a:fgClr>
                <a:srgbClr val="0000FF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1" name="Line 745"/>
            <p:cNvSpPr>
              <a:spLocks noChangeShapeType="1"/>
            </p:cNvSpPr>
            <p:nvPr/>
          </p:nvSpPr>
          <p:spPr bwMode="auto">
            <a:xfrm>
              <a:off x="3841" y="3302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2" name="Line 746"/>
            <p:cNvSpPr>
              <a:spLocks noChangeShapeType="1"/>
            </p:cNvSpPr>
            <p:nvPr/>
          </p:nvSpPr>
          <p:spPr bwMode="auto">
            <a:xfrm flipV="1">
              <a:off x="3701" y="3101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3" name="Line 747"/>
            <p:cNvSpPr>
              <a:spLocks noChangeShapeType="1"/>
            </p:cNvSpPr>
            <p:nvPr/>
          </p:nvSpPr>
          <p:spPr bwMode="auto">
            <a:xfrm>
              <a:off x="4137" y="3195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4" name="Text Box 748"/>
            <p:cNvSpPr txBox="1">
              <a:spLocks noChangeArrowheads="1"/>
            </p:cNvSpPr>
            <p:nvPr/>
          </p:nvSpPr>
          <p:spPr bwMode="auto">
            <a:xfrm>
              <a:off x="4396" y="1663"/>
              <a:ext cx="497" cy="1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Parent</a:t>
              </a:r>
            </a:p>
          </p:txBody>
        </p:sp>
        <p:sp>
          <p:nvSpPr>
            <p:cNvPr id="2795" name="Text Box 749"/>
            <p:cNvSpPr txBox="1">
              <a:spLocks noChangeArrowheads="1"/>
            </p:cNvSpPr>
            <p:nvPr/>
          </p:nvSpPr>
          <p:spPr bwMode="auto">
            <a:xfrm>
              <a:off x="5019" y="2712"/>
              <a:ext cx="498" cy="1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Parent</a:t>
              </a:r>
            </a:p>
          </p:txBody>
        </p:sp>
        <p:sp>
          <p:nvSpPr>
            <p:cNvPr id="2796" name="Text Box 750"/>
            <p:cNvSpPr txBox="1">
              <a:spLocks noChangeArrowheads="1"/>
            </p:cNvSpPr>
            <p:nvPr/>
          </p:nvSpPr>
          <p:spPr bwMode="auto">
            <a:xfrm>
              <a:off x="3597" y="2705"/>
              <a:ext cx="497" cy="174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Child</a:t>
              </a:r>
            </a:p>
          </p:txBody>
        </p:sp>
        <p:sp>
          <p:nvSpPr>
            <p:cNvPr id="2797" name="Text Box 751"/>
            <p:cNvSpPr txBox="1">
              <a:spLocks noChangeArrowheads="1"/>
            </p:cNvSpPr>
            <p:nvPr/>
          </p:nvSpPr>
          <p:spPr bwMode="auto">
            <a:xfrm>
              <a:off x="4445" y="3795"/>
              <a:ext cx="660" cy="1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Reconcile</a:t>
              </a:r>
            </a:p>
          </p:txBody>
        </p:sp>
        <p:sp>
          <p:nvSpPr>
            <p:cNvPr id="2798" name="Freeform 752"/>
            <p:cNvSpPr>
              <a:spLocks/>
            </p:cNvSpPr>
            <p:nvPr/>
          </p:nvSpPr>
          <p:spPr bwMode="auto">
            <a:xfrm>
              <a:off x="4283" y="3307"/>
              <a:ext cx="245" cy="366"/>
            </a:xfrm>
            <a:custGeom>
              <a:avLst/>
              <a:gdLst>
                <a:gd name="T0" fmla="*/ 263 w 324"/>
                <a:gd name="T1" fmla="*/ 410 h 410"/>
                <a:gd name="T2" fmla="*/ 10 w 324"/>
                <a:gd name="T3" fmla="*/ 218 h 410"/>
                <a:gd name="T4" fmla="*/ 324 w 324"/>
                <a:gd name="T5" fmla="*/ 0 h 410"/>
                <a:gd name="T6" fmla="*/ 0 60000 65536"/>
                <a:gd name="T7" fmla="*/ 0 60000 65536"/>
                <a:gd name="T8" fmla="*/ 0 60000 65536"/>
                <a:gd name="T9" fmla="*/ 0 w 324"/>
                <a:gd name="T10" fmla="*/ 0 h 410"/>
                <a:gd name="T11" fmla="*/ 324 w 324"/>
                <a:gd name="T12" fmla="*/ 410 h 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410">
                  <a:moveTo>
                    <a:pt x="263" y="410"/>
                  </a:moveTo>
                  <a:cubicBezTo>
                    <a:pt x="131" y="348"/>
                    <a:pt x="0" y="286"/>
                    <a:pt x="10" y="218"/>
                  </a:cubicBezTo>
                  <a:cubicBezTo>
                    <a:pt x="20" y="150"/>
                    <a:pt x="172" y="75"/>
                    <a:pt x="324" y="0"/>
                  </a:cubicBezTo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9" name="Freeform 753"/>
            <p:cNvSpPr>
              <a:spLocks/>
            </p:cNvSpPr>
            <p:nvPr/>
          </p:nvSpPr>
          <p:spPr bwMode="auto">
            <a:xfrm>
              <a:off x="3594" y="2235"/>
              <a:ext cx="245" cy="366"/>
            </a:xfrm>
            <a:custGeom>
              <a:avLst/>
              <a:gdLst>
                <a:gd name="T0" fmla="*/ 263 w 324"/>
                <a:gd name="T1" fmla="*/ 410 h 410"/>
                <a:gd name="T2" fmla="*/ 10 w 324"/>
                <a:gd name="T3" fmla="*/ 218 h 410"/>
                <a:gd name="T4" fmla="*/ 324 w 324"/>
                <a:gd name="T5" fmla="*/ 0 h 410"/>
                <a:gd name="T6" fmla="*/ 0 60000 65536"/>
                <a:gd name="T7" fmla="*/ 0 60000 65536"/>
                <a:gd name="T8" fmla="*/ 0 60000 65536"/>
                <a:gd name="T9" fmla="*/ 0 w 324"/>
                <a:gd name="T10" fmla="*/ 0 h 410"/>
                <a:gd name="T11" fmla="*/ 324 w 324"/>
                <a:gd name="T12" fmla="*/ 410 h 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410">
                  <a:moveTo>
                    <a:pt x="263" y="410"/>
                  </a:moveTo>
                  <a:cubicBezTo>
                    <a:pt x="131" y="348"/>
                    <a:pt x="0" y="286"/>
                    <a:pt x="10" y="218"/>
                  </a:cubicBezTo>
                  <a:cubicBezTo>
                    <a:pt x="20" y="150"/>
                    <a:pt x="172" y="75"/>
                    <a:pt x="324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0" name="Line 754"/>
            <p:cNvSpPr>
              <a:spLocks noChangeShapeType="1"/>
            </p:cNvSpPr>
            <p:nvPr/>
          </p:nvSpPr>
          <p:spPr bwMode="auto">
            <a:xfrm>
              <a:off x="4172" y="1092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1" name="Line 755"/>
            <p:cNvSpPr>
              <a:spLocks noChangeShapeType="1"/>
            </p:cNvSpPr>
            <p:nvPr/>
          </p:nvSpPr>
          <p:spPr bwMode="auto">
            <a:xfrm>
              <a:off x="3447" y="2120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31" name="Group 757"/>
          <p:cNvGrpSpPr>
            <a:grpSpLocks/>
          </p:cNvGrpSpPr>
          <p:nvPr/>
        </p:nvGrpSpPr>
        <p:grpSpPr bwMode="auto">
          <a:xfrm>
            <a:off x="18830925" y="10672763"/>
            <a:ext cx="3125788" cy="3641725"/>
            <a:chOff x="3011" y="987"/>
            <a:chExt cx="2592" cy="2984"/>
          </a:xfrm>
        </p:grpSpPr>
        <p:sp>
          <p:nvSpPr>
            <p:cNvPr id="2757" name="AutoShape 758" descr="Light downward diagonal"/>
            <p:cNvSpPr>
              <a:spLocks noChangeArrowheads="1"/>
            </p:cNvSpPr>
            <p:nvPr/>
          </p:nvSpPr>
          <p:spPr bwMode="auto">
            <a:xfrm rot="-9034619">
              <a:off x="3467" y="2016"/>
              <a:ext cx="833" cy="338"/>
            </a:xfrm>
            <a:prstGeom prst="parallelogram">
              <a:avLst>
                <a:gd name="adj" fmla="val 61612"/>
              </a:avLst>
            </a:prstGeom>
            <a:pattFill prst="ltDnDiag">
              <a:fgClr>
                <a:srgbClr val="0000FF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8" name="AutoShape 759" descr="Light downward diagonal"/>
            <p:cNvSpPr>
              <a:spLocks noChangeArrowheads="1"/>
            </p:cNvSpPr>
            <p:nvPr/>
          </p:nvSpPr>
          <p:spPr bwMode="auto">
            <a:xfrm rot="-9034619">
              <a:off x="4192" y="987"/>
              <a:ext cx="833" cy="338"/>
            </a:xfrm>
            <a:prstGeom prst="parallelogram">
              <a:avLst>
                <a:gd name="adj" fmla="val 61612"/>
              </a:avLst>
            </a:prstGeom>
            <a:pattFill prst="ltDnDiag">
              <a:fgClr>
                <a:srgbClr val="0000FF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9" name="Line 760"/>
            <p:cNvSpPr>
              <a:spLocks noChangeShapeType="1"/>
            </p:cNvSpPr>
            <p:nvPr/>
          </p:nvSpPr>
          <p:spPr bwMode="auto">
            <a:xfrm>
              <a:off x="4425" y="2227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0" name="Line 761"/>
            <p:cNvSpPr>
              <a:spLocks noChangeShapeType="1"/>
            </p:cNvSpPr>
            <p:nvPr/>
          </p:nvSpPr>
          <p:spPr bwMode="auto">
            <a:xfrm flipV="1">
              <a:off x="4285" y="2026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1" name="Freeform 762"/>
            <p:cNvSpPr>
              <a:spLocks/>
            </p:cNvSpPr>
            <p:nvPr/>
          </p:nvSpPr>
          <p:spPr bwMode="auto">
            <a:xfrm>
              <a:off x="4868" y="2234"/>
              <a:ext cx="245" cy="366"/>
            </a:xfrm>
            <a:custGeom>
              <a:avLst/>
              <a:gdLst>
                <a:gd name="T0" fmla="*/ 263 w 324"/>
                <a:gd name="T1" fmla="*/ 410 h 410"/>
                <a:gd name="T2" fmla="*/ 10 w 324"/>
                <a:gd name="T3" fmla="*/ 218 h 410"/>
                <a:gd name="T4" fmla="*/ 324 w 324"/>
                <a:gd name="T5" fmla="*/ 0 h 410"/>
                <a:gd name="T6" fmla="*/ 0 60000 65536"/>
                <a:gd name="T7" fmla="*/ 0 60000 65536"/>
                <a:gd name="T8" fmla="*/ 0 60000 65536"/>
                <a:gd name="T9" fmla="*/ 0 w 324"/>
                <a:gd name="T10" fmla="*/ 0 h 410"/>
                <a:gd name="T11" fmla="*/ 324 w 324"/>
                <a:gd name="T12" fmla="*/ 410 h 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410">
                  <a:moveTo>
                    <a:pt x="263" y="410"/>
                  </a:moveTo>
                  <a:cubicBezTo>
                    <a:pt x="131" y="348"/>
                    <a:pt x="0" y="286"/>
                    <a:pt x="10" y="218"/>
                  </a:cubicBezTo>
                  <a:cubicBezTo>
                    <a:pt x="20" y="150"/>
                    <a:pt x="172" y="75"/>
                    <a:pt x="324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2" name="Line 763"/>
            <p:cNvSpPr>
              <a:spLocks noChangeShapeType="1"/>
            </p:cNvSpPr>
            <p:nvPr/>
          </p:nvSpPr>
          <p:spPr bwMode="auto">
            <a:xfrm>
              <a:off x="3151" y="2225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3" name="Line 764"/>
            <p:cNvSpPr>
              <a:spLocks noChangeShapeType="1"/>
            </p:cNvSpPr>
            <p:nvPr/>
          </p:nvSpPr>
          <p:spPr bwMode="auto">
            <a:xfrm flipV="1">
              <a:off x="3011" y="2024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" name="Line 765"/>
            <p:cNvSpPr>
              <a:spLocks noChangeShapeType="1"/>
            </p:cNvSpPr>
            <p:nvPr/>
          </p:nvSpPr>
          <p:spPr bwMode="auto">
            <a:xfrm>
              <a:off x="4721" y="2120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" name="Line 766"/>
            <p:cNvSpPr>
              <a:spLocks noChangeShapeType="1"/>
            </p:cNvSpPr>
            <p:nvPr/>
          </p:nvSpPr>
          <p:spPr bwMode="auto">
            <a:xfrm>
              <a:off x="3875" y="1195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" name="Line 767"/>
            <p:cNvSpPr>
              <a:spLocks noChangeShapeType="1"/>
            </p:cNvSpPr>
            <p:nvPr/>
          </p:nvSpPr>
          <p:spPr bwMode="auto">
            <a:xfrm flipV="1">
              <a:off x="3735" y="994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" name="Freeform 768"/>
            <p:cNvSpPr>
              <a:spLocks/>
            </p:cNvSpPr>
            <p:nvPr/>
          </p:nvSpPr>
          <p:spPr bwMode="auto">
            <a:xfrm>
              <a:off x="4318" y="1202"/>
              <a:ext cx="245" cy="366"/>
            </a:xfrm>
            <a:custGeom>
              <a:avLst/>
              <a:gdLst>
                <a:gd name="T0" fmla="*/ 263 w 324"/>
                <a:gd name="T1" fmla="*/ 410 h 410"/>
                <a:gd name="T2" fmla="*/ 10 w 324"/>
                <a:gd name="T3" fmla="*/ 218 h 410"/>
                <a:gd name="T4" fmla="*/ 324 w 324"/>
                <a:gd name="T5" fmla="*/ 0 h 410"/>
                <a:gd name="T6" fmla="*/ 0 60000 65536"/>
                <a:gd name="T7" fmla="*/ 0 60000 65536"/>
                <a:gd name="T8" fmla="*/ 0 60000 65536"/>
                <a:gd name="T9" fmla="*/ 0 w 324"/>
                <a:gd name="T10" fmla="*/ 0 h 410"/>
                <a:gd name="T11" fmla="*/ 324 w 324"/>
                <a:gd name="T12" fmla="*/ 410 h 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410">
                  <a:moveTo>
                    <a:pt x="263" y="410"/>
                  </a:moveTo>
                  <a:cubicBezTo>
                    <a:pt x="131" y="348"/>
                    <a:pt x="0" y="286"/>
                    <a:pt x="10" y="218"/>
                  </a:cubicBezTo>
                  <a:cubicBezTo>
                    <a:pt x="20" y="150"/>
                    <a:pt x="172" y="75"/>
                    <a:pt x="324" y="0"/>
                  </a:cubicBezTo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" name="Line 769"/>
            <p:cNvSpPr>
              <a:spLocks noChangeShapeType="1"/>
            </p:cNvSpPr>
            <p:nvPr/>
          </p:nvSpPr>
          <p:spPr bwMode="auto">
            <a:xfrm>
              <a:off x="3841" y="3302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" name="Line 770"/>
            <p:cNvSpPr>
              <a:spLocks noChangeShapeType="1"/>
            </p:cNvSpPr>
            <p:nvPr/>
          </p:nvSpPr>
          <p:spPr bwMode="auto">
            <a:xfrm flipV="1">
              <a:off x="3701" y="3101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" name="Line 771"/>
            <p:cNvSpPr>
              <a:spLocks noChangeShapeType="1"/>
            </p:cNvSpPr>
            <p:nvPr/>
          </p:nvSpPr>
          <p:spPr bwMode="auto">
            <a:xfrm>
              <a:off x="4137" y="3195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1" name="Text Box 772"/>
            <p:cNvSpPr txBox="1">
              <a:spLocks noChangeArrowheads="1"/>
            </p:cNvSpPr>
            <p:nvPr/>
          </p:nvSpPr>
          <p:spPr bwMode="auto">
            <a:xfrm>
              <a:off x="4396" y="1663"/>
              <a:ext cx="497" cy="1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Parent</a:t>
              </a:r>
            </a:p>
          </p:txBody>
        </p:sp>
        <p:sp>
          <p:nvSpPr>
            <p:cNvPr id="2772" name="Text Box 773"/>
            <p:cNvSpPr txBox="1">
              <a:spLocks noChangeArrowheads="1"/>
            </p:cNvSpPr>
            <p:nvPr/>
          </p:nvSpPr>
          <p:spPr bwMode="auto">
            <a:xfrm>
              <a:off x="5019" y="2713"/>
              <a:ext cx="498" cy="1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Parent</a:t>
              </a:r>
            </a:p>
          </p:txBody>
        </p:sp>
        <p:sp>
          <p:nvSpPr>
            <p:cNvPr id="2773" name="Text Box 774"/>
            <p:cNvSpPr txBox="1">
              <a:spLocks noChangeArrowheads="1"/>
            </p:cNvSpPr>
            <p:nvPr/>
          </p:nvSpPr>
          <p:spPr bwMode="auto">
            <a:xfrm>
              <a:off x="3597" y="2705"/>
              <a:ext cx="497" cy="1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Child</a:t>
              </a:r>
            </a:p>
          </p:txBody>
        </p:sp>
        <p:sp>
          <p:nvSpPr>
            <p:cNvPr id="2774" name="Text Box 775"/>
            <p:cNvSpPr txBox="1">
              <a:spLocks noChangeArrowheads="1"/>
            </p:cNvSpPr>
            <p:nvPr/>
          </p:nvSpPr>
          <p:spPr bwMode="auto">
            <a:xfrm>
              <a:off x="4443" y="3795"/>
              <a:ext cx="662" cy="1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Reconcile</a:t>
              </a:r>
            </a:p>
          </p:txBody>
        </p:sp>
        <p:sp>
          <p:nvSpPr>
            <p:cNvPr id="2775" name="Freeform 776"/>
            <p:cNvSpPr>
              <a:spLocks/>
            </p:cNvSpPr>
            <p:nvPr/>
          </p:nvSpPr>
          <p:spPr bwMode="auto">
            <a:xfrm>
              <a:off x="4283" y="3307"/>
              <a:ext cx="245" cy="366"/>
            </a:xfrm>
            <a:custGeom>
              <a:avLst/>
              <a:gdLst>
                <a:gd name="T0" fmla="*/ 263 w 324"/>
                <a:gd name="T1" fmla="*/ 410 h 410"/>
                <a:gd name="T2" fmla="*/ 10 w 324"/>
                <a:gd name="T3" fmla="*/ 218 h 410"/>
                <a:gd name="T4" fmla="*/ 324 w 324"/>
                <a:gd name="T5" fmla="*/ 0 h 410"/>
                <a:gd name="T6" fmla="*/ 0 60000 65536"/>
                <a:gd name="T7" fmla="*/ 0 60000 65536"/>
                <a:gd name="T8" fmla="*/ 0 60000 65536"/>
                <a:gd name="T9" fmla="*/ 0 w 324"/>
                <a:gd name="T10" fmla="*/ 0 h 410"/>
                <a:gd name="T11" fmla="*/ 324 w 324"/>
                <a:gd name="T12" fmla="*/ 410 h 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410">
                  <a:moveTo>
                    <a:pt x="263" y="410"/>
                  </a:moveTo>
                  <a:cubicBezTo>
                    <a:pt x="131" y="348"/>
                    <a:pt x="0" y="286"/>
                    <a:pt x="10" y="218"/>
                  </a:cubicBezTo>
                  <a:cubicBezTo>
                    <a:pt x="20" y="150"/>
                    <a:pt x="172" y="75"/>
                    <a:pt x="324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6" name="Freeform 777"/>
            <p:cNvSpPr>
              <a:spLocks/>
            </p:cNvSpPr>
            <p:nvPr/>
          </p:nvSpPr>
          <p:spPr bwMode="auto">
            <a:xfrm>
              <a:off x="3594" y="2235"/>
              <a:ext cx="245" cy="366"/>
            </a:xfrm>
            <a:custGeom>
              <a:avLst/>
              <a:gdLst>
                <a:gd name="T0" fmla="*/ 263 w 324"/>
                <a:gd name="T1" fmla="*/ 410 h 410"/>
                <a:gd name="T2" fmla="*/ 10 w 324"/>
                <a:gd name="T3" fmla="*/ 218 h 410"/>
                <a:gd name="T4" fmla="*/ 324 w 324"/>
                <a:gd name="T5" fmla="*/ 0 h 410"/>
                <a:gd name="T6" fmla="*/ 0 60000 65536"/>
                <a:gd name="T7" fmla="*/ 0 60000 65536"/>
                <a:gd name="T8" fmla="*/ 0 60000 65536"/>
                <a:gd name="T9" fmla="*/ 0 w 324"/>
                <a:gd name="T10" fmla="*/ 0 h 410"/>
                <a:gd name="T11" fmla="*/ 324 w 324"/>
                <a:gd name="T12" fmla="*/ 410 h 4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4" h="410">
                  <a:moveTo>
                    <a:pt x="263" y="410"/>
                  </a:moveTo>
                  <a:cubicBezTo>
                    <a:pt x="131" y="348"/>
                    <a:pt x="0" y="286"/>
                    <a:pt x="10" y="218"/>
                  </a:cubicBezTo>
                  <a:cubicBezTo>
                    <a:pt x="20" y="150"/>
                    <a:pt x="172" y="75"/>
                    <a:pt x="324" y="0"/>
                  </a:cubicBezTo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7" name="Line 778"/>
            <p:cNvSpPr>
              <a:spLocks noChangeShapeType="1"/>
            </p:cNvSpPr>
            <p:nvPr/>
          </p:nvSpPr>
          <p:spPr bwMode="auto">
            <a:xfrm>
              <a:off x="4172" y="1092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8" name="Line 779"/>
            <p:cNvSpPr>
              <a:spLocks noChangeShapeType="1"/>
            </p:cNvSpPr>
            <p:nvPr/>
          </p:nvSpPr>
          <p:spPr bwMode="auto">
            <a:xfrm>
              <a:off x="3447" y="2120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32" name="Group 780"/>
          <p:cNvGrpSpPr>
            <a:grpSpLocks/>
          </p:cNvGrpSpPr>
          <p:nvPr/>
        </p:nvGrpSpPr>
        <p:grpSpPr bwMode="auto">
          <a:xfrm>
            <a:off x="23266400" y="10677525"/>
            <a:ext cx="3125788" cy="3641725"/>
            <a:chOff x="3011" y="994"/>
            <a:chExt cx="2506" cy="2976"/>
          </a:xfrm>
        </p:grpSpPr>
        <p:sp>
          <p:nvSpPr>
            <p:cNvPr id="2740" name="Line 781"/>
            <p:cNvSpPr>
              <a:spLocks noChangeShapeType="1"/>
            </p:cNvSpPr>
            <p:nvPr/>
          </p:nvSpPr>
          <p:spPr bwMode="auto">
            <a:xfrm>
              <a:off x="4425" y="2227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1" name="Line 782"/>
            <p:cNvSpPr>
              <a:spLocks noChangeShapeType="1"/>
            </p:cNvSpPr>
            <p:nvPr/>
          </p:nvSpPr>
          <p:spPr bwMode="auto">
            <a:xfrm flipV="1">
              <a:off x="4285" y="2026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2" name="Line 783"/>
            <p:cNvSpPr>
              <a:spLocks noChangeShapeType="1"/>
            </p:cNvSpPr>
            <p:nvPr/>
          </p:nvSpPr>
          <p:spPr bwMode="auto">
            <a:xfrm>
              <a:off x="3151" y="2225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3" name="Line 784"/>
            <p:cNvSpPr>
              <a:spLocks noChangeShapeType="1"/>
            </p:cNvSpPr>
            <p:nvPr/>
          </p:nvSpPr>
          <p:spPr bwMode="auto">
            <a:xfrm flipV="1">
              <a:off x="3011" y="2024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4" name="Line 785"/>
            <p:cNvSpPr>
              <a:spLocks noChangeShapeType="1"/>
            </p:cNvSpPr>
            <p:nvPr/>
          </p:nvSpPr>
          <p:spPr bwMode="auto">
            <a:xfrm>
              <a:off x="3875" y="1195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5" name="Line 786"/>
            <p:cNvSpPr>
              <a:spLocks noChangeShapeType="1"/>
            </p:cNvSpPr>
            <p:nvPr/>
          </p:nvSpPr>
          <p:spPr bwMode="auto">
            <a:xfrm flipV="1">
              <a:off x="3735" y="994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6" name="Freeform 787"/>
            <p:cNvSpPr>
              <a:spLocks/>
            </p:cNvSpPr>
            <p:nvPr/>
          </p:nvSpPr>
          <p:spPr bwMode="auto">
            <a:xfrm>
              <a:off x="3168" y="2524"/>
              <a:ext cx="506" cy="145"/>
            </a:xfrm>
            <a:custGeom>
              <a:avLst/>
              <a:gdLst>
                <a:gd name="T0" fmla="*/ 506 w 506"/>
                <a:gd name="T1" fmla="*/ 145 h 145"/>
                <a:gd name="T2" fmla="*/ 288 w 506"/>
                <a:gd name="T3" fmla="*/ 14 h 145"/>
                <a:gd name="T4" fmla="*/ 70 w 506"/>
                <a:gd name="T5" fmla="*/ 58 h 145"/>
                <a:gd name="T6" fmla="*/ 0 w 506"/>
                <a:gd name="T7" fmla="*/ 101 h 1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6"/>
                <a:gd name="T13" fmla="*/ 0 h 145"/>
                <a:gd name="T14" fmla="*/ 506 w 506"/>
                <a:gd name="T15" fmla="*/ 145 h 1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6" h="145">
                  <a:moveTo>
                    <a:pt x="506" y="145"/>
                  </a:moveTo>
                  <a:cubicBezTo>
                    <a:pt x="433" y="86"/>
                    <a:pt x="361" y="28"/>
                    <a:pt x="288" y="14"/>
                  </a:cubicBezTo>
                  <a:cubicBezTo>
                    <a:pt x="215" y="0"/>
                    <a:pt x="118" y="44"/>
                    <a:pt x="70" y="58"/>
                  </a:cubicBezTo>
                  <a:cubicBezTo>
                    <a:pt x="22" y="72"/>
                    <a:pt x="11" y="86"/>
                    <a:pt x="0" y="101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7" name="AutoShape 788" descr="Light downward diagonal"/>
            <p:cNvSpPr>
              <a:spLocks noChangeArrowheads="1"/>
            </p:cNvSpPr>
            <p:nvPr/>
          </p:nvSpPr>
          <p:spPr bwMode="auto">
            <a:xfrm rot="-9034619">
              <a:off x="4157" y="3090"/>
              <a:ext cx="833" cy="338"/>
            </a:xfrm>
            <a:prstGeom prst="parallelogram">
              <a:avLst>
                <a:gd name="adj" fmla="val 61612"/>
              </a:avLst>
            </a:prstGeom>
            <a:pattFill prst="ltDnDiag">
              <a:fgClr>
                <a:srgbClr val="0000FF"/>
              </a:fgClr>
              <a:bgClr>
                <a:schemeClr val="bg1"/>
              </a:bgClr>
            </a:patt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8" name="Line 789"/>
            <p:cNvSpPr>
              <a:spLocks noChangeShapeType="1"/>
            </p:cNvSpPr>
            <p:nvPr/>
          </p:nvSpPr>
          <p:spPr bwMode="auto">
            <a:xfrm>
              <a:off x="3841" y="3302"/>
              <a:ext cx="681" cy="4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9" name="Line 790"/>
            <p:cNvSpPr>
              <a:spLocks noChangeShapeType="1"/>
            </p:cNvSpPr>
            <p:nvPr/>
          </p:nvSpPr>
          <p:spPr bwMode="auto">
            <a:xfrm flipV="1">
              <a:off x="3701" y="3101"/>
              <a:ext cx="1100" cy="6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0" name="Line 791"/>
            <p:cNvSpPr>
              <a:spLocks noChangeShapeType="1"/>
            </p:cNvSpPr>
            <p:nvPr/>
          </p:nvSpPr>
          <p:spPr bwMode="auto">
            <a:xfrm>
              <a:off x="4137" y="3195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1" name="Freeform 792"/>
            <p:cNvSpPr>
              <a:spLocks/>
            </p:cNvSpPr>
            <p:nvPr/>
          </p:nvSpPr>
          <p:spPr bwMode="auto">
            <a:xfrm>
              <a:off x="3866" y="3590"/>
              <a:ext cx="506" cy="145"/>
            </a:xfrm>
            <a:custGeom>
              <a:avLst/>
              <a:gdLst>
                <a:gd name="T0" fmla="*/ 506 w 506"/>
                <a:gd name="T1" fmla="*/ 145 h 145"/>
                <a:gd name="T2" fmla="*/ 288 w 506"/>
                <a:gd name="T3" fmla="*/ 14 h 145"/>
                <a:gd name="T4" fmla="*/ 70 w 506"/>
                <a:gd name="T5" fmla="*/ 58 h 145"/>
                <a:gd name="T6" fmla="*/ 0 w 506"/>
                <a:gd name="T7" fmla="*/ 101 h 1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6"/>
                <a:gd name="T13" fmla="*/ 0 h 145"/>
                <a:gd name="T14" fmla="*/ 506 w 506"/>
                <a:gd name="T15" fmla="*/ 145 h 1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6" h="145">
                  <a:moveTo>
                    <a:pt x="506" y="145"/>
                  </a:moveTo>
                  <a:cubicBezTo>
                    <a:pt x="433" y="86"/>
                    <a:pt x="361" y="28"/>
                    <a:pt x="288" y="14"/>
                  </a:cubicBezTo>
                  <a:cubicBezTo>
                    <a:pt x="215" y="0"/>
                    <a:pt x="118" y="44"/>
                    <a:pt x="70" y="58"/>
                  </a:cubicBezTo>
                  <a:cubicBezTo>
                    <a:pt x="22" y="72"/>
                    <a:pt x="11" y="86"/>
                    <a:pt x="0" y="101"/>
                  </a:cubicBezTo>
                </a:path>
              </a:pathLst>
            </a:cu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2" name="Text Box 793"/>
            <p:cNvSpPr txBox="1">
              <a:spLocks noChangeArrowheads="1"/>
            </p:cNvSpPr>
            <p:nvPr/>
          </p:nvSpPr>
          <p:spPr bwMode="auto">
            <a:xfrm>
              <a:off x="4396" y="1664"/>
              <a:ext cx="499" cy="1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Parent</a:t>
              </a:r>
            </a:p>
          </p:txBody>
        </p:sp>
        <p:sp>
          <p:nvSpPr>
            <p:cNvPr id="2753" name="Text Box 794"/>
            <p:cNvSpPr txBox="1">
              <a:spLocks noChangeArrowheads="1"/>
            </p:cNvSpPr>
            <p:nvPr/>
          </p:nvSpPr>
          <p:spPr bwMode="auto">
            <a:xfrm>
              <a:off x="5019" y="2713"/>
              <a:ext cx="498" cy="1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Parent</a:t>
              </a:r>
            </a:p>
          </p:txBody>
        </p:sp>
        <p:sp>
          <p:nvSpPr>
            <p:cNvPr id="2754" name="Text Box 795"/>
            <p:cNvSpPr txBox="1">
              <a:spLocks noChangeArrowheads="1"/>
            </p:cNvSpPr>
            <p:nvPr/>
          </p:nvSpPr>
          <p:spPr bwMode="auto">
            <a:xfrm>
              <a:off x="3596" y="2705"/>
              <a:ext cx="499" cy="1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Child</a:t>
              </a:r>
            </a:p>
          </p:txBody>
        </p:sp>
        <p:sp>
          <p:nvSpPr>
            <p:cNvPr id="2755" name="Text Box 796"/>
            <p:cNvSpPr txBox="1">
              <a:spLocks noChangeArrowheads="1"/>
            </p:cNvSpPr>
            <p:nvPr/>
          </p:nvSpPr>
          <p:spPr bwMode="auto">
            <a:xfrm>
              <a:off x="4443" y="3795"/>
              <a:ext cx="663" cy="17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/>
                <a:t>Reconcile</a:t>
              </a:r>
            </a:p>
          </p:txBody>
        </p:sp>
        <p:sp>
          <p:nvSpPr>
            <p:cNvPr id="2756" name="Line 797"/>
            <p:cNvSpPr>
              <a:spLocks noChangeShapeType="1"/>
            </p:cNvSpPr>
            <p:nvPr/>
          </p:nvSpPr>
          <p:spPr bwMode="auto">
            <a:xfrm>
              <a:off x="3445" y="2118"/>
              <a:ext cx="882" cy="1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33" name="Text Box 801"/>
          <p:cNvSpPr txBox="1">
            <a:spLocks noChangeArrowheads="1"/>
          </p:cNvSpPr>
          <p:nvPr/>
        </p:nvSpPr>
        <p:spPr bwMode="auto">
          <a:xfrm>
            <a:off x="18254663" y="14420850"/>
            <a:ext cx="91805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>
            <a:spAutoFit/>
          </a:bodyPr>
          <a:lstStyle/>
          <a:p>
            <a:pPr defTabSz="2822575"/>
            <a:r>
              <a:rPr lang="en-US" sz="2800"/>
              <a:t>Rebuilding these regions and objects guarantees that the logical network is correct.</a:t>
            </a:r>
          </a:p>
        </p:txBody>
      </p:sp>
      <p:sp>
        <p:nvSpPr>
          <p:cNvPr id="2734" name="Text Box 802"/>
          <p:cNvSpPr txBox="1">
            <a:spLocks noChangeArrowheads="1"/>
          </p:cNvSpPr>
          <p:nvPr/>
        </p:nvSpPr>
        <p:spPr bwMode="auto">
          <a:xfrm>
            <a:off x="18254663" y="16154400"/>
            <a:ext cx="2884487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0000">
            <a:spAutoFit/>
          </a:bodyPr>
          <a:lstStyle/>
          <a:p>
            <a:pPr defTabSz="2822575"/>
            <a:r>
              <a:rPr lang="en-US" sz="2800"/>
              <a:t>The proposed versioning scheme for network models has been prototyped  and will be shipped with upcoming ESRI ArcGIS products.</a:t>
            </a:r>
          </a:p>
        </p:txBody>
      </p:sp>
      <p:pic>
        <p:nvPicPr>
          <p:cNvPr id="2735" name="Picture 80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134388" y="16375063"/>
            <a:ext cx="5916612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36" name="Text Box 804"/>
          <p:cNvSpPr txBox="1">
            <a:spLocks noChangeArrowheads="1"/>
          </p:cNvSpPr>
          <p:nvPr/>
        </p:nvSpPr>
        <p:spPr bwMode="auto">
          <a:xfrm>
            <a:off x="21423313" y="6710363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822575"/>
            <a:r>
              <a:rPr lang="en-US" sz="2800"/>
              <a:t>Rule 1</a:t>
            </a:r>
          </a:p>
        </p:txBody>
      </p:sp>
      <p:sp>
        <p:nvSpPr>
          <p:cNvPr id="2737" name="Text Box 805"/>
          <p:cNvSpPr txBox="1">
            <a:spLocks noChangeArrowheads="1"/>
          </p:cNvSpPr>
          <p:nvPr/>
        </p:nvSpPr>
        <p:spPr bwMode="auto">
          <a:xfrm>
            <a:off x="23007638" y="6710363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822575"/>
            <a:r>
              <a:rPr lang="en-US" sz="2800"/>
              <a:t>Rule 2</a:t>
            </a:r>
          </a:p>
        </p:txBody>
      </p:sp>
      <p:sp>
        <p:nvSpPr>
          <p:cNvPr id="2738" name="Text Box 806"/>
          <p:cNvSpPr txBox="1">
            <a:spLocks noChangeArrowheads="1"/>
          </p:cNvSpPr>
          <p:nvPr/>
        </p:nvSpPr>
        <p:spPr bwMode="auto">
          <a:xfrm>
            <a:off x="21410613" y="10239375"/>
            <a:ext cx="130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822575"/>
            <a:r>
              <a:rPr lang="en-US" sz="2800"/>
              <a:t>Rule 3</a:t>
            </a:r>
          </a:p>
        </p:txBody>
      </p:sp>
      <p:sp>
        <p:nvSpPr>
          <p:cNvPr id="2739" name="Text Box 807"/>
          <p:cNvSpPr txBox="1">
            <a:spLocks noChangeArrowheads="1"/>
          </p:cNvSpPr>
          <p:nvPr/>
        </p:nvSpPr>
        <p:spPr bwMode="auto">
          <a:xfrm>
            <a:off x="22994938" y="10239375"/>
            <a:ext cx="130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2822575"/>
            <a:r>
              <a:rPr lang="en-US" sz="2800"/>
              <a:t>Rule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2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225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366</Words>
  <Application>Microsoft PowerPoint</Application>
  <PresentationFormat>Custom</PresentationFormat>
  <Paragraphs>161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Times New Roman</vt:lpstr>
      <vt:lpstr>Default Design</vt:lpstr>
      <vt:lpstr>Microsoft Office Visio Drawing</vt:lpstr>
      <vt:lpstr>Slide 1</vt:lpstr>
    </vt:vector>
  </TitlesOfParts>
  <Company>Portable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Petko Bakalov</dc:creator>
  <cp:lastModifiedBy>ESRI Employee</cp:lastModifiedBy>
  <cp:revision>40</cp:revision>
  <dcterms:created xsi:type="dcterms:W3CDTF">2007-10-24T00:24:24Z</dcterms:created>
  <dcterms:modified xsi:type="dcterms:W3CDTF">2008-11-04T23:21:46Z</dcterms:modified>
</cp:coreProperties>
</file>