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4"/>
  </p:notesMasterIdLst>
  <p:sldIdLst>
    <p:sldId id="256" r:id="rId2"/>
    <p:sldId id="258" r:id="rId3"/>
    <p:sldId id="326" r:id="rId4"/>
    <p:sldId id="286" r:id="rId5"/>
    <p:sldId id="287" r:id="rId6"/>
    <p:sldId id="296" r:id="rId7"/>
    <p:sldId id="299" r:id="rId8"/>
    <p:sldId id="300" r:id="rId9"/>
    <p:sldId id="302" r:id="rId10"/>
    <p:sldId id="304" r:id="rId11"/>
    <p:sldId id="305" r:id="rId12"/>
    <p:sldId id="306" r:id="rId13"/>
    <p:sldId id="303" r:id="rId14"/>
    <p:sldId id="301" r:id="rId15"/>
    <p:sldId id="320" r:id="rId16"/>
    <p:sldId id="321" r:id="rId17"/>
    <p:sldId id="322" r:id="rId18"/>
    <p:sldId id="309" r:id="rId19"/>
    <p:sldId id="323" r:id="rId20"/>
    <p:sldId id="324" r:id="rId21"/>
    <p:sldId id="314" r:id="rId22"/>
    <p:sldId id="315" r:id="rId23"/>
    <p:sldId id="325" r:id="rId24"/>
    <p:sldId id="329" r:id="rId25"/>
    <p:sldId id="327" r:id="rId26"/>
    <p:sldId id="328" r:id="rId27"/>
    <p:sldId id="330" r:id="rId28"/>
    <p:sldId id="259" r:id="rId29"/>
    <p:sldId id="257" r:id="rId30"/>
    <p:sldId id="260" r:id="rId31"/>
    <p:sldId id="266" r:id="rId32"/>
    <p:sldId id="267" r:id="rId33"/>
    <p:sldId id="269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75" r:id="rId43"/>
    <p:sldId id="276" r:id="rId44"/>
    <p:sldId id="277" r:id="rId45"/>
    <p:sldId id="278" r:id="rId46"/>
    <p:sldId id="280" r:id="rId47"/>
    <p:sldId id="282" r:id="rId48"/>
    <p:sldId id="283" r:id="rId49"/>
    <p:sldId id="284" r:id="rId50"/>
    <p:sldId id="339" r:id="rId51"/>
    <p:sldId id="340" r:id="rId52"/>
    <p:sldId id="334" r:id="rId53"/>
    <p:sldId id="332" r:id="rId54"/>
    <p:sldId id="335" r:id="rId55"/>
    <p:sldId id="336" r:id="rId56"/>
    <p:sldId id="341" r:id="rId57"/>
    <p:sldId id="337" r:id="rId58"/>
    <p:sldId id="342" r:id="rId59"/>
    <p:sldId id="343" r:id="rId60"/>
    <p:sldId id="344" r:id="rId61"/>
    <p:sldId id="345" r:id="rId62"/>
    <p:sldId id="346" r:id="rId63"/>
    <p:sldId id="347" r:id="rId64"/>
    <p:sldId id="348" r:id="rId65"/>
    <p:sldId id="349" r:id="rId66"/>
    <p:sldId id="350" r:id="rId67"/>
    <p:sldId id="351" r:id="rId68"/>
    <p:sldId id="355" r:id="rId69"/>
    <p:sldId id="352" r:id="rId70"/>
    <p:sldId id="357" r:id="rId71"/>
    <p:sldId id="356" r:id="rId72"/>
    <p:sldId id="353" r:id="rId7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18" d="100"/>
          <a:sy n="118" d="100"/>
        </p:scale>
        <p:origin x="-14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284AD9-5D6C-4B86-8FBC-CFF229FD31AA}" type="datetimeFigureOut">
              <a:rPr lang="ko-KR" altLang="en-US" smtClean="0"/>
              <a:pPr/>
              <a:t>2011-06-15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56A578-3F38-4E34-86E6-1AFD1D1D813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6092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56A578-3F38-4E34-86E6-1AFD1D1D813C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5474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56A578-3F38-4E34-86E6-1AFD1D1D813C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3091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62" name="Picture 42" descr="big_logo_ttl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0"/>
            <a:ext cx="3733800" cy="107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295400" y="1219200"/>
            <a:ext cx="7315200" cy="20574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ko-KR" altLang="en-US" noProof="0" smtClean="0"/>
              <a:t>마스터 제목 스타일 편집</a:t>
            </a:r>
            <a:endParaRPr lang="en-US" altLang="en-US" noProof="0" smtClean="0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429000"/>
            <a:ext cx="73152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200">
                <a:solidFill>
                  <a:srgbClr val="2D6CC0"/>
                </a:solidFill>
              </a:defRPr>
            </a:lvl1pPr>
          </a:lstStyle>
          <a:p>
            <a:pPr lvl="0"/>
            <a:r>
              <a:rPr lang="ko-KR" altLang="en-US" noProof="0" smtClean="0"/>
              <a:t>마스터 부제목 스타일 편집</a:t>
            </a:r>
            <a:endParaRPr lang="en-US" altLang="en-US" noProof="0" smtClean="0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FB30EDBD-1C2D-4C1E-B459-B60219FAB484}" type="datetimeFigureOut">
              <a:rPr lang="ko-KR" altLang="en-US" smtClean="0"/>
              <a:pPr/>
              <a:t>2011-06-15</a:t>
            </a:fld>
            <a:endParaRPr lang="ko-KR" altLang="en-US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5163" name="Line 43"/>
          <p:cNvSpPr>
            <a:spLocks noChangeShapeType="1"/>
          </p:cNvSpPr>
          <p:nvPr/>
        </p:nvSpPr>
        <p:spPr bwMode="auto">
          <a:xfrm>
            <a:off x="1143000" y="1219200"/>
            <a:ext cx="0" cy="510540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30EDBD-1C2D-4C1E-B459-B60219FAB484}" type="datetimeFigureOut">
              <a:rPr lang="ko-KR" altLang="en-US" smtClean="0"/>
              <a:pPr/>
              <a:t>2011-06-15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521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30EDBD-1C2D-4C1E-B459-B60219FAB484}" type="datetimeFigureOut">
              <a:rPr lang="ko-KR" altLang="en-US" smtClean="0"/>
              <a:pPr/>
              <a:t>2011-06-15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1007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30EDBD-1C2D-4C1E-B459-B60219FAB484}" type="datetimeFigureOut">
              <a:rPr lang="ko-KR" altLang="en-US" smtClean="0"/>
              <a:pPr/>
              <a:t>2011-06-15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041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30EDBD-1C2D-4C1E-B459-B60219FAB484}" type="datetimeFigureOut">
              <a:rPr lang="ko-KR" altLang="en-US" smtClean="0"/>
              <a:pPr/>
              <a:t>2011-06-15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561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30EDBD-1C2D-4C1E-B459-B60219FAB484}" type="datetimeFigureOut">
              <a:rPr lang="ko-KR" altLang="en-US" smtClean="0"/>
              <a:pPr/>
              <a:t>2011-06-15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0617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30EDBD-1C2D-4C1E-B459-B60219FAB484}" type="datetimeFigureOut">
              <a:rPr lang="ko-KR" altLang="en-US" smtClean="0"/>
              <a:pPr/>
              <a:t>2011-06-15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7919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30EDBD-1C2D-4C1E-B459-B60219FAB484}" type="datetimeFigureOut">
              <a:rPr lang="ko-KR" altLang="en-US" smtClean="0"/>
              <a:pPr/>
              <a:t>2011-06-15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5390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30EDBD-1C2D-4C1E-B459-B60219FAB484}" type="datetimeFigureOut">
              <a:rPr lang="ko-KR" altLang="en-US" smtClean="0"/>
              <a:pPr/>
              <a:t>2011-06-15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7026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30EDBD-1C2D-4C1E-B459-B60219FAB484}" type="datetimeFigureOut">
              <a:rPr lang="ko-KR" altLang="en-US" smtClean="0"/>
              <a:pPr/>
              <a:t>2011-06-15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8361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60198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60198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30EDBD-1C2D-4C1E-B459-B60219FAB484}" type="datetimeFigureOut">
              <a:rPr lang="ko-KR" altLang="en-US" smtClean="0"/>
              <a:pPr/>
              <a:t>2011-06-15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6132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7" name="Picture 41" descr="small_logo_inside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025" y="0"/>
            <a:ext cx="1323975" cy="1192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7467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  <a:endParaRPr lang="en-US" altLang="en-US" smtClean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43000"/>
            <a:ext cx="82296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altLang="en-US" smtClean="0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00800"/>
            <a:ext cx="2133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fld id="{FB30EDBD-1C2D-4C1E-B459-B60219FAB484}" type="datetimeFigureOut">
              <a:rPr lang="ko-KR" altLang="en-US" smtClean="0"/>
              <a:pPr/>
              <a:t>2011-06-15</a:t>
            </a:fld>
            <a:endParaRPr lang="ko-KR" alt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ko-KR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133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latinLnBrk="1" hangingPunct="1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charset="0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charset="0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charset="0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charset="0"/>
        </a:defRPr>
      </a:lvl5pPr>
      <a:lvl6pPr marL="457200" algn="l" rtl="0" eaLnBrk="1" fontAlgn="base" latinLnBrk="1" hangingPunct="1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charset="0"/>
        </a:defRPr>
      </a:lvl6pPr>
      <a:lvl7pPr marL="914400" algn="l" rtl="0" eaLnBrk="1" fontAlgn="base" latinLnBrk="1" hangingPunct="1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charset="0"/>
        </a:defRPr>
      </a:lvl7pPr>
      <a:lvl8pPr marL="1371600" algn="l" rtl="0" eaLnBrk="1" fontAlgn="base" latinLnBrk="1" hangingPunct="1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charset="0"/>
        </a:defRPr>
      </a:lvl8pPr>
      <a:lvl9pPr marL="1828800" algn="l" rtl="0" eaLnBrk="1" fontAlgn="base" latinLnBrk="1" hangingPunct="1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Blip>
          <a:blip r:embed="rId14"/>
        </a:buBlip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1" fontAlgn="base" latinLnBrk="1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Blip>
          <a:blip r:embed="rId15"/>
        </a:buBlip>
        <a:defRPr sz="2600">
          <a:solidFill>
            <a:schemeClr val="tx1"/>
          </a:solidFill>
          <a:latin typeface="+mn-lt"/>
        </a:defRPr>
      </a:lvl2pPr>
      <a:lvl3pPr marL="987425" indent="-293688" algn="l" rtl="0" eaLnBrk="1" fontAlgn="base" latinLnBrk="1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Blip>
          <a:blip r:embed="rId16"/>
        </a:buBlip>
        <a:defRPr sz="2300">
          <a:solidFill>
            <a:schemeClr val="tx1"/>
          </a:solidFill>
          <a:latin typeface="+mn-lt"/>
        </a:defRPr>
      </a:lvl3pPr>
      <a:lvl4pPr marL="1281113" indent="-292100" algn="l" rtl="0" eaLnBrk="1" fontAlgn="base" latinLnBrk="1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Blip>
          <a:blip r:embed="rId15"/>
        </a:buBlip>
        <a:defRPr sz="2000">
          <a:solidFill>
            <a:schemeClr val="tx1"/>
          </a:solidFill>
          <a:latin typeface="+mn-lt"/>
        </a:defRPr>
      </a:lvl4pPr>
      <a:lvl5pPr marL="1598613" indent="-315913" algn="l" rtl="0" eaLnBrk="1" fontAlgn="base" latinLnBrk="1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latin typeface="+mn-lt"/>
        </a:defRPr>
      </a:lvl5pPr>
      <a:lvl6pPr marL="2055813" indent="-315913" algn="l" rtl="0" eaLnBrk="1" fontAlgn="base" latinLnBrk="1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latin typeface="+mn-lt"/>
        </a:defRPr>
      </a:lvl6pPr>
      <a:lvl7pPr marL="2513013" indent="-315913" algn="l" rtl="0" eaLnBrk="1" fontAlgn="base" latinLnBrk="1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latin typeface="+mn-lt"/>
        </a:defRPr>
      </a:lvl7pPr>
      <a:lvl8pPr marL="2970213" indent="-315913" algn="l" rtl="0" eaLnBrk="1" fontAlgn="base" latinLnBrk="1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latin typeface="+mn-lt"/>
        </a:defRPr>
      </a:lvl8pPr>
      <a:lvl9pPr marL="3427413" indent="-315913" algn="l" rtl="0" eaLnBrk="1" fontAlgn="base" latinLnBrk="1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3.gif"/><Relationship Id="rId2" Type="http://schemas.openxmlformats.org/officeDocument/2006/relationships/hyperlink" Target="http://en.wikipedia.org/wiki/File:Captcha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ipedia.org/wiki/File:KCAPTCHA_with_crowded_symbols.gif" TargetMode="External"/><Relationship Id="rId5" Type="http://schemas.openxmlformats.org/officeDocument/2006/relationships/image" Target="../media/image12.jpeg"/><Relationship Id="rId4" Type="http://schemas.openxmlformats.org/officeDocument/2006/relationships/hyperlink" Target="http://upload.wikimedia.org/wikipedia/commons/b/b6/Modern-captcha.jpg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1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1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1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1.jpeg"/><Relationship Id="rId4" Type="http://schemas.openxmlformats.org/officeDocument/2006/relationships/image" Target="../media/image1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1.jpeg"/><Relationship Id="rId4" Type="http://schemas.openxmlformats.org/officeDocument/2006/relationships/image" Target="../media/image19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1.jpeg"/><Relationship Id="rId4" Type="http://schemas.openxmlformats.org/officeDocument/2006/relationships/image" Target="../media/image1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1.jpeg"/><Relationship Id="rId4" Type="http://schemas.openxmlformats.org/officeDocument/2006/relationships/image" Target="../media/image19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1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20.jpeg"/><Relationship Id="rId4" Type="http://schemas.openxmlformats.org/officeDocument/2006/relationships/image" Target="../media/image26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microsoft.com/office/2007/relationships/hdphoto" Target="../media/hdphoto1.wdp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20.jpeg"/><Relationship Id="rId4" Type="http://schemas.openxmlformats.org/officeDocument/2006/relationships/image" Target="../media/image32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20.jpeg"/><Relationship Id="rId4" Type="http://schemas.openxmlformats.org/officeDocument/2006/relationships/image" Target="../media/image32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20.jpeg"/><Relationship Id="rId4" Type="http://schemas.openxmlformats.org/officeDocument/2006/relationships/image" Target="../media/image32.jpe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z="2400" dirty="0" smtClean="0"/>
              <a:t>Human computation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b="1" dirty="0" smtClean="0"/>
              <a:t>Gesture CAPTCHA </a:t>
            </a:r>
            <a:endParaRPr lang="ko-KR" altLang="en-US" b="1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/>
              <a:t>Jaehoon Kim</a:t>
            </a:r>
          </a:p>
          <a:p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sz="2400" dirty="0" smtClean="0"/>
              <a:t>Committees </a:t>
            </a:r>
            <a:r>
              <a:rPr lang="en-US" altLang="ko-KR" sz="2400" dirty="0"/>
              <a:t>: Eamonn </a:t>
            </a:r>
            <a:r>
              <a:rPr lang="en-US" altLang="ko-KR" sz="2400" dirty="0" smtClean="0"/>
              <a:t>Keogh, </a:t>
            </a:r>
            <a:r>
              <a:rPr lang="en-US" sz="2400" dirty="0" smtClean="0"/>
              <a:t>Stefano </a:t>
            </a:r>
            <a:r>
              <a:rPr lang="en-US" sz="2400" dirty="0" err="1" smtClean="0"/>
              <a:t>Lonardi</a:t>
            </a:r>
            <a:r>
              <a:rPr lang="en-US" sz="2400" dirty="0" smtClean="0"/>
              <a:t>.</a:t>
            </a:r>
            <a:r>
              <a:rPr lang="en-US" altLang="ko-KR" sz="2400" dirty="0" smtClean="0"/>
              <a:t> 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86965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Motivation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There exists a spectrum of </a:t>
            </a:r>
            <a:r>
              <a:rPr lang="en-US" altLang="ko-KR" dirty="0" smtClean="0"/>
              <a:t>resources.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People may be willing to spend from a few seconds up to hours to obtain it.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The </a:t>
            </a:r>
            <a:r>
              <a:rPr lang="en-US" altLang="ko-KR" dirty="0"/>
              <a:t>resources that need to be physically</a:t>
            </a:r>
            <a:r>
              <a:rPr lang="en-US" altLang="ko-KR" dirty="0" smtClean="0"/>
              <a:t> </a:t>
            </a:r>
            <a:r>
              <a:rPr lang="en-US" altLang="ko-KR" dirty="0"/>
              <a:t>checked by the user </a:t>
            </a:r>
            <a:r>
              <a:rPr lang="en-US" altLang="ko-KR" dirty="0" smtClean="0"/>
              <a:t>having </a:t>
            </a:r>
            <a:r>
              <a:rPr lang="en-US" altLang="ko-KR" dirty="0"/>
              <a:t>to </a:t>
            </a:r>
            <a:r>
              <a:rPr lang="en-US" altLang="ko-KR" dirty="0" smtClean="0"/>
              <a:t>go somewhere (Expensive)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5902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722313" y="2696939"/>
            <a:ext cx="7772400" cy="1362075"/>
          </a:xfrm>
        </p:spPr>
        <p:txBody>
          <a:bodyPr/>
          <a:lstStyle/>
          <a:p>
            <a:r>
              <a:rPr lang="en-US" altLang="ko-KR" sz="3600" dirty="0" smtClean="0"/>
              <a:t>Human computation</a:t>
            </a:r>
            <a:r>
              <a:rPr lang="en-US" altLang="ko-KR" sz="3600" dirty="0"/>
              <a:t> </a:t>
            </a:r>
            <a:r>
              <a:rPr lang="en-US" altLang="ko-KR" sz="3600" dirty="0" smtClean="0"/>
              <a:t/>
            </a:r>
            <a:br>
              <a:rPr lang="en-US" altLang="ko-KR" sz="3600" dirty="0" smtClean="0"/>
            </a:br>
            <a:r>
              <a:rPr lang="en-US" altLang="ko-KR" sz="3600" dirty="0" smtClean="0"/>
              <a:t>on a common network</a:t>
            </a:r>
            <a:endParaRPr lang="ko-KR" altLang="en-US" sz="3600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idx="1"/>
          </p:nvPr>
        </p:nvSpPr>
        <p:spPr>
          <a:xfrm>
            <a:off x="722313" y="1196752"/>
            <a:ext cx="7772400" cy="1500187"/>
          </a:xfrm>
        </p:spPr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4969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Example1: Car tinting violation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Assume,  your car windows are too dark, a Police officer warn you.        </a:t>
            </a:r>
          </a:p>
          <a:p>
            <a:pPr marL="457200" lvl="1" indent="0">
              <a:buNone/>
            </a:pPr>
            <a:r>
              <a:rPr lang="en-US" altLang="ko-KR" dirty="0" smtClean="0"/>
              <a:t> The officer said</a:t>
            </a:r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 </a:t>
            </a:r>
            <a:r>
              <a:rPr lang="en-US" altLang="ko-KR" i="1" dirty="0" smtClean="0">
                <a:solidFill>
                  <a:srgbClr val="0070C0"/>
                </a:solidFill>
              </a:rPr>
              <a:t>“At least, I want to recognize people’s faces      </a:t>
            </a:r>
          </a:p>
          <a:p>
            <a:pPr marL="0" indent="0">
              <a:buNone/>
            </a:pPr>
            <a:r>
              <a:rPr lang="en-US" altLang="ko-KR" i="1" dirty="0">
                <a:solidFill>
                  <a:srgbClr val="0070C0"/>
                </a:solidFill>
              </a:rPr>
              <a:t> </a:t>
            </a:r>
            <a:r>
              <a:rPr lang="en-US" altLang="ko-KR" i="1" dirty="0" smtClean="0">
                <a:solidFill>
                  <a:srgbClr val="0070C0"/>
                </a:solidFill>
              </a:rPr>
              <a:t>     inside of your car.”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Now, you need to remove tinting and visit police station on a certain day. 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Visiting police station may take several hours. </a:t>
            </a:r>
          </a:p>
          <a:p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203848" y="21328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1708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722784"/>
            <a:ext cx="7467600" cy="762000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/>
              <a:t>Simple Photo System for</a:t>
            </a:r>
            <a:br>
              <a:rPr lang="en-US" altLang="ko-KR" dirty="0" smtClean="0"/>
            </a:br>
            <a:r>
              <a:rPr lang="en-US" altLang="ko-KR" dirty="0" smtClean="0"/>
              <a:t>Car tinting violation.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sz="1800" dirty="0" smtClean="0"/>
          </a:p>
          <a:p>
            <a:endParaRPr lang="en-US" altLang="ko-KR" sz="800" dirty="0" smtClean="0"/>
          </a:p>
          <a:p>
            <a:pPr marL="0" indent="0">
              <a:buNone/>
            </a:pPr>
            <a:r>
              <a:rPr lang="en-US" altLang="ko-KR" sz="1800" dirty="0" smtClean="0"/>
              <a:t>   Take your tinting removed car pictures and send it to the police photo system.     </a:t>
            </a:r>
          </a:p>
          <a:p>
            <a:pPr marL="0" indent="0">
              <a:buNone/>
            </a:pPr>
            <a:r>
              <a:rPr lang="en-US" altLang="ko-KR" sz="1800" dirty="0"/>
              <a:t> </a:t>
            </a:r>
            <a:r>
              <a:rPr lang="en-US" altLang="ko-KR" sz="1800" dirty="0" smtClean="0"/>
              <a:t>  This is a very simple example of </a:t>
            </a:r>
            <a:r>
              <a:rPr lang="en-US" altLang="ko-KR" sz="1800" b="1" dirty="0" smtClean="0"/>
              <a:t>Human computation</a:t>
            </a:r>
            <a:r>
              <a:rPr lang="en-US" altLang="ko-KR" sz="1800" dirty="0" smtClean="0"/>
              <a:t>. </a:t>
            </a:r>
          </a:p>
          <a:p>
            <a:pPr marL="0" indent="0">
              <a:buNone/>
            </a:pPr>
            <a:r>
              <a:rPr lang="en-US" altLang="ko-KR" sz="1800" dirty="0" smtClean="0"/>
              <a:t>    A officer has to judge photos. It is difficult job as image processing.</a:t>
            </a:r>
          </a:p>
          <a:p>
            <a:pPr marL="0" indent="0">
              <a:buNone/>
            </a:pPr>
            <a:r>
              <a:rPr lang="en-US" altLang="ko-KR" sz="1800" dirty="0" smtClean="0"/>
              <a:t>    It is simple, but </a:t>
            </a:r>
            <a:r>
              <a:rPr lang="en-US" altLang="ko-KR" sz="1800" b="1" dirty="0" smtClean="0"/>
              <a:t>highly confidence system</a:t>
            </a:r>
            <a:r>
              <a:rPr lang="en-US" altLang="ko-KR" sz="1800" dirty="0" smtClean="0"/>
              <a:t>. </a:t>
            </a:r>
          </a:p>
          <a:p>
            <a:pPr marL="0" indent="0">
              <a:buNone/>
            </a:pPr>
            <a:r>
              <a:rPr lang="en-US" altLang="ko-KR" dirty="0" smtClean="0"/>
              <a:t> </a:t>
            </a:r>
          </a:p>
          <a:p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438618"/>
            <a:ext cx="1224136" cy="9181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854" y="4018975"/>
            <a:ext cx="2083793" cy="156284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984" y="3591018"/>
            <a:ext cx="1224136" cy="9181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384" y="3746249"/>
            <a:ext cx="1224136" cy="9181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아래로 구부러진 화살표 10"/>
          <p:cNvSpPr/>
          <p:nvPr/>
        </p:nvSpPr>
        <p:spPr>
          <a:xfrm rot="904412">
            <a:off x="2372480" y="3228597"/>
            <a:ext cx="2423728" cy="572616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191956"/>
            <a:ext cx="2131872" cy="1613308"/>
          </a:xfrm>
          <a:prstGeom prst="rect">
            <a:avLst/>
          </a:prstGeom>
        </p:spPr>
      </p:pic>
      <p:sp>
        <p:nvSpPr>
          <p:cNvPr id="7" name="아래로 구부러진 화살표 6"/>
          <p:cNvSpPr/>
          <p:nvPr/>
        </p:nvSpPr>
        <p:spPr>
          <a:xfrm rot="219550">
            <a:off x="5020273" y="3457580"/>
            <a:ext cx="2009609" cy="572616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1560" y="4787860"/>
            <a:ext cx="2655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You need few minutes.</a:t>
            </a:r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979984" y="5579948"/>
            <a:ext cx="5282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What if violators(users) are 1,000 or 10,000…</a:t>
            </a:r>
            <a:r>
              <a:rPr lang="en-US" altLang="ko-KR" dirty="0" smtClean="0"/>
              <a:t>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25892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Example2: Network voting System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Assume, there are </a:t>
            </a:r>
            <a:r>
              <a:rPr lang="en-US" altLang="ko-KR" b="1" dirty="0" smtClean="0"/>
              <a:t>a lot of users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Each user gets a choice and selects one answer on the voting system. 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Finally, the system shows the statistic result of the total vote.</a:t>
            </a:r>
          </a:p>
          <a:p>
            <a:endParaRPr lang="en-US" altLang="ko-KR" dirty="0" smtClean="0"/>
          </a:p>
          <a:p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56085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 smtClean="0"/>
              <a:t> </a:t>
            </a:r>
          </a:p>
          <a:p>
            <a:endParaRPr lang="ko-KR" altLang="en-US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679" y="3037777"/>
            <a:ext cx="2083793" cy="156284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63066" y="4715852"/>
            <a:ext cx="3621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The sever counts yours selection.</a:t>
            </a:r>
            <a:endParaRPr lang="ko-KR" altLang="en-US" dirty="0"/>
          </a:p>
        </p:txBody>
      </p:sp>
      <p:sp>
        <p:nvSpPr>
          <p:cNvPr id="15" name="내용 개체 틀 2"/>
          <p:cNvSpPr txBox="1">
            <a:spLocks/>
          </p:cNvSpPr>
          <p:nvPr/>
        </p:nvSpPr>
        <p:spPr>
          <a:xfrm>
            <a:off x="609600" y="1752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800" dirty="0" smtClean="0"/>
              <a:t>      The System does not need human computation because a server</a:t>
            </a:r>
          </a:p>
          <a:p>
            <a:pPr marL="0" indent="0">
              <a:buNone/>
            </a:pPr>
            <a:r>
              <a:rPr lang="en-US" altLang="ko-KR" sz="1800" dirty="0"/>
              <a:t> </a:t>
            </a:r>
            <a:r>
              <a:rPr lang="en-US" altLang="ko-KR" sz="1800" dirty="0" smtClean="0"/>
              <a:t>     automatically counts each user’s choice.</a:t>
            </a:r>
          </a:p>
          <a:p>
            <a:endParaRPr lang="en-US" altLang="ko-KR" sz="1800" dirty="0" smtClean="0"/>
          </a:p>
          <a:p>
            <a:endParaRPr lang="en-US" altLang="ko-KR" sz="1800" dirty="0" smtClean="0"/>
          </a:p>
        </p:txBody>
      </p:sp>
      <p:cxnSp>
        <p:nvCxnSpPr>
          <p:cNvPr id="51" name="직선 화살표 연결선 50"/>
          <p:cNvCxnSpPr/>
          <p:nvPr/>
        </p:nvCxnSpPr>
        <p:spPr>
          <a:xfrm>
            <a:off x="2101763" y="3289973"/>
            <a:ext cx="4414453" cy="128565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화살표 연결선 62"/>
          <p:cNvCxnSpPr/>
          <p:nvPr/>
        </p:nvCxnSpPr>
        <p:spPr>
          <a:xfrm>
            <a:off x="2254163" y="3442373"/>
            <a:ext cx="4414453" cy="128565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화살표 연결선 63"/>
          <p:cNvCxnSpPr/>
          <p:nvPr/>
        </p:nvCxnSpPr>
        <p:spPr>
          <a:xfrm>
            <a:off x="2406563" y="3594773"/>
            <a:ext cx="4414453" cy="128565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화살표 연결선 64"/>
          <p:cNvCxnSpPr/>
          <p:nvPr/>
        </p:nvCxnSpPr>
        <p:spPr>
          <a:xfrm>
            <a:off x="2558963" y="3747173"/>
            <a:ext cx="4414453" cy="128565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화살표 연결선 65"/>
          <p:cNvCxnSpPr/>
          <p:nvPr/>
        </p:nvCxnSpPr>
        <p:spPr>
          <a:xfrm>
            <a:off x="2711363" y="3899573"/>
            <a:ext cx="4414453" cy="128565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화살표 연결선 66"/>
          <p:cNvCxnSpPr/>
          <p:nvPr/>
        </p:nvCxnSpPr>
        <p:spPr>
          <a:xfrm>
            <a:off x="2863763" y="4051973"/>
            <a:ext cx="4414453" cy="128565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3037777"/>
            <a:ext cx="240517" cy="240517"/>
          </a:xfrm>
          <a:prstGeom prst="rect">
            <a:avLst/>
          </a:prstGeom>
        </p:spPr>
      </p:pic>
      <p:pic>
        <p:nvPicPr>
          <p:cNvPr id="75" name="그림 7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85" y="3506656"/>
            <a:ext cx="240517" cy="240517"/>
          </a:xfrm>
          <a:prstGeom prst="rect">
            <a:avLst/>
          </a:prstGeom>
        </p:spPr>
      </p:pic>
      <p:pic>
        <p:nvPicPr>
          <p:cNvPr id="76" name="그림 7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541" y="3178021"/>
            <a:ext cx="240517" cy="240517"/>
          </a:xfrm>
          <a:prstGeom prst="rect">
            <a:avLst/>
          </a:prstGeom>
        </p:spPr>
      </p:pic>
      <p:pic>
        <p:nvPicPr>
          <p:cNvPr id="77" name="그림 7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978" y="3738108"/>
            <a:ext cx="240517" cy="240517"/>
          </a:xfrm>
          <a:prstGeom prst="rect">
            <a:avLst/>
          </a:prstGeom>
        </p:spPr>
      </p:pic>
      <p:pic>
        <p:nvPicPr>
          <p:cNvPr id="78" name="그림 7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282" y="3497591"/>
            <a:ext cx="240517" cy="240517"/>
          </a:xfrm>
          <a:prstGeom prst="rect">
            <a:avLst/>
          </a:prstGeom>
        </p:spPr>
      </p:pic>
      <p:pic>
        <p:nvPicPr>
          <p:cNvPr id="79" name="그림 7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144" y="3442373"/>
            <a:ext cx="240517" cy="240517"/>
          </a:xfrm>
          <a:prstGeom prst="rect">
            <a:avLst/>
          </a:prstGeom>
        </p:spPr>
      </p:pic>
      <p:pic>
        <p:nvPicPr>
          <p:cNvPr id="80" name="그림 7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428" y="3049456"/>
            <a:ext cx="240517" cy="240517"/>
          </a:xfrm>
          <a:prstGeom prst="rect">
            <a:avLst/>
          </a:prstGeom>
        </p:spPr>
      </p:pic>
      <p:pic>
        <p:nvPicPr>
          <p:cNvPr id="81" name="그림 8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585" y="3659056"/>
            <a:ext cx="240517" cy="240517"/>
          </a:xfrm>
          <a:prstGeom prst="rect">
            <a:avLst/>
          </a:prstGeom>
        </p:spPr>
      </p:pic>
      <p:pic>
        <p:nvPicPr>
          <p:cNvPr id="82" name="그림 8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046" y="4019831"/>
            <a:ext cx="240517" cy="240517"/>
          </a:xfrm>
          <a:prstGeom prst="rect">
            <a:avLst/>
          </a:prstGeom>
        </p:spPr>
      </p:pic>
      <p:pic>
        <p:nvPicPr>
          <p:cNvPr id="83" name="그림 8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719" y="3422408"/>
            <a:ext cx="240517" cy="240517"/>
          </a:xfrm>
          <a:prstGeom prst="rect">
            <a:avLst/>
          </a:prstGeom>
        </p:spPr>
      </p:pic>
      <p:pic>
        <p:nvPicPr>
          <p:cNvPr id="84" name="그림 8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176" y="3868396"/>
            <a:ext cx="240517" cy="240517"/>
          </a:xfrm>
          <a:prstGeom prst="rect">
            <a:avLst/>
          </a:prstGeom>
        </p:spPr>
      </p:pic>
      <p:pic>
        <p:nvPicPr>
          <p:cNvPr id="85" name="그림 8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585" y="3779314"/>
            <a:ext cx="240517" cy="240517"/>
          </a:xfrm>
          <a:prstGeom prst="rect">
            <a:avLst/>
          </a:prstGeom>
        </p:spPr>
      </p:pic>
      <p:pic>
        <p:nvPicPr>
          <p:cNvPr id="86" name="그림 8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799" y="4177799"/>
            <a:ext cx="240517" cy="240517"/>
          </a:xfrm>
          <a:prstGeom prst="rect">
            <a:avLst/>
          </a:prstGeom>
        </p:spPr>
      </p:pic>
      <p:pic>
        <p:nvPicPr>
          <p:cNvPr id="87" name="그림 8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715" y="3282051"/>
            <a:ext cx="240517" cy="240517"/>
          </a:xfrm>
          <a:prstGeom prst="rect">
            <a:avLst/>
          </a:prstGeom>
        </p:spPr>
      </p:pic>
      <p:pic>
        <p:nvPicPr>
          <p:cNvPr id="88" name="그림 8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98" y="3486211"/>
            <a:ext cx="240517" cy="240517"/>
          </a:xfrm>
          <a:prstGeom prst="rect">
            <a:avLst/>
          </a:prstGeom>
        </p:spPr>
      </p:pic>
      <p:pic>
        <p:nvPicPr>
          <p:cNvPr id="89" name="그림 8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311" y="3178021"/>
            <a:ext cx="240517" cy="240517"/>
          </a:xfrm>
          <a:prstGeom prst="rect">
            <a:avLst/>
          </a:prstGeom>
        </p:spPr>
      </p:pic>
      <p:pic>
        <p:nvPicPr>
          <p:cNvPr id="90" name="그림 8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718" y="3982751"/>
            <a:ext cx="240517" cy="240517"/>
          </a:xfrm>
          <a:prstGeom prst="rect">
            <a:avLst/>
          </a:prstGeom>
        </p:spPr>
      </p:pic>
      <p:pic>
        <p:nvPicPr>
          <p:cNvPr id="91" name="그림 9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765" y="4261847"/>
            <a:ext cx="240517" cy="240517"/>
          </a:xfrm>
          <a:prstGeom prst="rect">
            <a:avLst/>
          </a:prstGeom>
        </p:spPr>
      </p:pic>
      <p:pic>
        <p:nvPicPr>
          <p:cNvPr id="92" name="그림 9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090" y="3782001"/>
            <a:ext cx="240517" cy="240517"/>
          </a:xfrm>
          <a:prstGeom prst="rect">
            <a:avLst/>
          </a:prstGeom>
        </p:spPr>
      </p:pic>
      <p:pic>
        <p:nvPicPr>
          <p:cNvPr id="93" name="그림 9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099" y="4103009"/>
            <a:ext cx="240517" cy="240517"/>
          </a:xfrm>
          <a:prstGeom prst="rect">
            <a:avLst/>
          </a:prstGeom>
        </p:spPr>
      </p:pic>
      <p:pic>
        <p:nvPicPr>
          <p:cNvPr id="94" name="그림 9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115" y="3733222"/>
            <a:ext cx="240517" cy="240517"/>
          </a:xfrm>
          <a:prstGeom prst="rect">
            <a:avLst/>
          </a:prstGeom>
        </p:spPr>
      </p:pic>
      <p:pic>
        <p:nvPicPr>
          <p:cNvPr id="95" name="그림 9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563" y="3961228"/>
            <a:ext cx="240517" cy="240517"/>
          </a:xfrm>
          <a:prstGeom prst="rect">
            <a:avLst/>
          </a:prstGeom>
        </p:spPr>
      </p:pic>
      <p:pic>
        <p:nvPicPr>
          <p:cNvPr id="96" name="그림 9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544" y="3995996"/>
            <a:ext cx="240517" cy="240517"/>
          </a:xfrm>
          <a:prstGeom prst="rect">
            <a:avLst/>
          </a:prstGeom>
        </p:spPr>
      </p:pic>
      <p:pic>
        <p:nvPicPr>
          <p:cNvPr id="97" name="그림 9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777" y="4115295"/>
            <a:ext cx="240517" cy="240517"/>
          </a:xfrm>
          <a:prstGeom prst="rect">
            <a:avLst/>
          </a:prstGeom>
        </p:spPr>
      </p:pic>
      <p:pic>
        <p:nvPicPr>
          <p:cNvPr id="98" name="그림 9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52" y="3282050"/>
            <a:ext cx="240517" cy="240517"/>
          </a:xfrm>
          <a:prstGeom prst="rect">
            <a:avLst/>
          </a:prstGeom>
        </p:spPr>
      </p:pic>
      <p:pic>
        <p:nvPicPr>
          <p:cNvPr id="99" name="그림 9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040" y="3603079"/>
            <a:ext cx="240517" cy="240517"/>
          </a:xfrm>
          <a:prstGeom prst="rect">
            <a:avLst/>
          </a:prstGeom>
        </p:spPr>
      </p:pic>
      <p:pic>
        <p:nvPicPr>
          <p:cNvPr id="100" name="그림 9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126" y="3354255"/>
            <a:ext cx="240517" cy="240517"/>
          </a:xfrm>
          <a:prstGeom prst="rect">
            <a:avLst/>
          </a:prstGeom>
        </p:spPr>
      </p:pic>
      <p:pic>
        <p:nvPicPr>
          <p:cNvPr id="101" name="그림 10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168" y="3233996"/>
            <a:ext cx="240517" cy="240517"/>
          </a:xfrm>
          <a:prstGeom prst="rect">
            <a:avLst/>
          </a:prstGeom>
        </p:spPr>
      </p:pic>
      <p:pic>
        <p:nvPicPr>
          <p:cNvPr id="102" name="그림 10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798" y="3863199"/>
            <a:ext cx="240517" cy="240517"/>
          </a:xfrm>
          <a:prstGeom prst="rect">
            <a:avLst/>
          </a:prstGeom>
        </p:spPr>
      </p:pic>
      <p:pic>
        <p:nvPicPr>
          <p:cNvPr id="103" name="그림 10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384" y="4261847"/>
            <a:ext cx="240517" cy="240517"/>
          </a:xfrm>
          <a:prstGeom prst="rect">
            <a:avLst/>
          </a:prstGeom>
        </p:spPr>
      </p:pic>
      <p:pic>
        <p:nvPicPr>
          <p:cNvPr id="104" name="그림 10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4622" y="4260348"/>
            <a:ext cx="240517" cy="24051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9600" y="4715852"/>
            <a:ext cx="1582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A lot of voters</a:t>
            </a:r>
            <a:endParaRPr lang="ko-KR" altLang="en-US" dirty="0"/>
          </a:p>
        </p:txBody>
      </p:sp>
      <p:sp>
        <p:nvSpPr>
          <p:cNvPr id="47" name="제목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467600" cy="762000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A Typical Network System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0088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 smtClean="0"/>
              <a:t>Existence of Black Sheep</a:t>
            </a:r>
            <a:endParaRPr lang="ko-KR" altLang="en-US" sz="36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 smtClean="0"/>
              <a:t> </a:t>
            </a:r>
          </a:p>
          <a:p>
            <a:endParaRPr lang="ko-KR" altLang="en-US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679" y="3037777"/>
            <a:ext cx="2083793" cy="156284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23292" y="4581128"/>
            <a:ext cx="31470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A naive server. </a:t>
            </a:r>
          </a:p>
          <a:p>
            <a:r>
              <a:rPr lang="en-US" altLang="ko-KR" dirty="0" smtClean="0"/>
              <a:t>It cannot recognize who are </a:t>
            </a:r>
          </a:p>
          <a:p>
            <a:r>
              <a:rPr lang="en-US" altLang="ko-KR" dirty="0" smtClean="0"/>
              <a:t>the White or Black sheep.</a:t>
            </a:r>
            <a:endParaRPr lang="ko-KR" altLang="en-US" dirty="0"/>
          </a:p>
        </p:txBody>
      </p:sp>
      <p:sp>
        <p:nvSpPr>
          <p:cNvPr id="15" name="내용 개체 틀 2"/>
          <p:cNvSpPr txBox="1">
            <a:spLocks/>
          </p:cNvSpPr>
          <p:nvPr/>
        </p:nvSpPr>
        <p:spPr>
          <a:xfrm>
            <a:off x="609600" y="1752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400" dirty="0" smtClean="0"/>
              <a:t>     Often, network Systems have Black Sheep </a:t>
            </a:r>
          </a:p>
          <a:p>
            <a:pPr marL="0" indent="0">
              <a:buNone/>
            </a:pPr>
            <a:r>
              <a:rPr lang="en-US" altLang="ko-KR" sz="2400" dirty="0"/>
              <a:t> </a:t>
            </a:r>
            <a:r>
              <a:rPr lang="en-US" altLang="ko-KR" sz="2400" dirty="0" smtClean="0"/>
              <a:t>    users.  </a:t>
            </a:r>
          </a:p>
          <a:p>
            <a:endParaRPr lang="en-US" altLang="ko-KR" sz="1800" dirty="0" smtClean="0"/>
          </a:p>
          <a:p>
            <a:endParaRPr lang="en-US" altLang="ko-KR" sz="1800" dirty="0" smtClean="0"/>
          </a:p>
        </p:txBody>
      </p:sp>
      <p:cxnSp>
        <p:nvCxnSpPr>
          <p:cNvPr id="51" name="직선 화살표 연결선 50"/>
          <p:cNvCxnSpPr/>
          <p:nvPr/>
        </p:nvCxnSpPr>
        <p:spPr>
          <a:xfrm>
            <a:off x="2101763" y="3289973"/>
            <a:ext cx="4414453" cy="128565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화살표 연결선 62"/>
          <p:cNvCxnSpPr/>
          <p:nvPr/>
        </p:nvCxnSpPr>
        <p:spPr>
          <a:xfrm>
            <a:off x="2254163" y="3442373"/>
            <a:ext cx="4414453" cy="128565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화살표 연결선 63"/>
          <p:cNvCxnSpPr/>
          <p:nvPr/>
        </p:nvCxnSpPr>
        <p:spPr>
          <a:xfrm>
            <a:off x="2406563" y="3594773"/>
            <a:ext cx="4414453" cy="128565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화살표 연결선 64"/>
          <p:cNvCxnSpPr/>
          <p:nvPr/>
        </p:nvCxnSpPr>
        <p:spPr>
          <a:xfrm>
            <a:off x="2558963" y="3747173"/>
            <a:ext cx="4414453" cy="128565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화살표 연결선 65"/>
          <p:cNvCxnSpPr/>
          <p:nvPr/>
        </p:nvCxnSpPr>
        <p:spPr>
          <a:xfrm>
            <a:off x="2711363" y="3899573"/>
            <a:ext cx="4414453" cy="128565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화살표 연결선 66"/>
          <p:cNvCxnSpPr/>
          <p:nvPr/>
        </p:nvCxnSpPr>
        <p:spPr>
          <a:xfrm>
            <a:off x="2863763" y="4051973"/>
            <a:ext cx="4414453" cy="128565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3037777"/>
            <a:ext cx="240517" cy="240517"/>
          </a:xfrm>
          <a:prstGeom prst="rect">
            <a:avLst/>
          </a:prstGeom>
        </p:spPr>
      </p:pic>
      <p:pic>
        <p:nvPicPr>
          <p:cNvPr id="75" name="그림 7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85" y="3506656"/>
            <a:ext cx="240517" cy="240517"/>
          </a:xfrm>
          <a:prstGeom prst="rect">
            <a:avLst/>
          </a:prstGeom>
        </p:spPr>
      </p:pic>
      <p:pic>
        <p:nvPicPr>
          <p:cNvPr id="76" name="그림 7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541" y="3178021"/>
            <a:ext cx="240517" cy="240517"/>
          </a:xfrm>
          <a:prstGeom prst="rect">
            <a:avLst/>
          </a:prstGeom>
        </p:spPr>
      </p:pic>
      <p:pic>
        <p:nvPicPr>
          <p:cNvPr id="77" name="그림 7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978" y="3738108"/>
            <a:ext cx="240517" cy="240517"/>
          </a:xfrm>
          <a:prstGeom prst="rect">
            <a:avLst/>
          </a:prstGeom>
        </p:spPr>
      </p:pic>
      <p:pic>
        <p:nvPicPr>
          <p:cNvPr id="78" name="그림 7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282" y="3497591"/>
            <a:ext cx="240517" cy="240517"/>
          </a:xfrm>
          <a:prstGeom prst="rect">
            <a:avLst/>
          </a:prstGeom>
        </p:spPr>
      </p:pic>
      <p:pic>
        <p:nvPicPr>
          <p:cNvPr id="79" name="그림 7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144" y="3442373"/>
            <a:ext cx="240517" cy="240517"/>
          </a:xfrm>
          <a:prstGeom prst="rect">
            <a:avLst/>
          </a:prstGeom>
        </p:spPr>
      </p:pic>
      <p:pic>
        <p:nvPicPr>
          <p:cNvPr id="80" name="그림 7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428" y="3049456"/>
            <a:ext cx="240517" cy="240517"/>
          </a:xfrm>
          <a:prstGeom prst="rect">
            <a:avLst/>
          </a:prstGeom>
        </p:spPr>
      </p:pic>
      <p:pic>
        <p:nvPicPr>
          <p:cNvPr id="81" name="그림 8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585" y="3659056"/>
            <a:ext cx="240517" cy="240517"/>
          </a:xfrm>
          <a:prstGeom prst="rect">
            <a:avLst/>
          </a:prstGeom>
        </p:spPr>
      </p:pic>
      <p:pic>
        <p:nvPicPr>
          <p:cNvPr id="82" name="그림 8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046" y="4019831"/>
            <a:ext cx="240517" cy="240517"/>
          </a:xfrm>
          <a:prstGeom prst="rect">
            <a:avLst/>
          </a:prstGeom>
        </p:spPr>
      </p:pic>
      <p:pic>
        <p:nvPicPr>
          <p:cNvPr id="83" name="그림 8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719" y="3422408"/>
            <a:ext cx="240517" cy="240517"/>
          </a:xfrm>
          <a:prstGeom prst="rect">
            <a:avLst/>
          </a:prstGeom>
        </p:spPr>
      </p:pic>
      <p:pic>
        <p:nvPicPr>
          <p:cNvPr id="84" name="그림 8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176" y="3868396"/>
            <a:ext cx="240517" cy="240517"/>
          </a:xfrm>
          <a:prstGeom prst="rect">
            <a:avLst/>
          </a:prstGeom>
        </p:spPr>
      </p:pic>
      <p:pic>
        <p:nvPicPr>
          <p:cNvPr id="85" name="그림 8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585" y="3779314"/>
            <a:ext cx="240517" cy="240517"/>
          </a:xfrm>
          <a:prstGeom prst="rect">
            <a:avLst/>
          </a:prstGeom>
        </p:spPr>
      </p:pic>
      <p:pic>
        <p:nvPicPr>
          <p:cNvPr id="86" name="그림 8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799" y="4177799"/>
            <a:ext cx="240517" cy="240517"/>
          </a:xfrm>
          <a:prstGeom prst="rect">
            <a:avLst/>
          </a:prstGeom>
        </p:spPr>
      </p:pic>
      <p:pic>
        <p:nvPicPr>
          <p:cNvPr id="87" name="그림 8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715" y="3282051"/>
            <a:ext cx="240517" cy="240517"/>
          </a:xfrm>
          <a:prstGeom prst="rect">
            <a:avLst/>
          </a:prstGeom>
        </p:spPr>
      </p:pic>
      <p:pic>
        <p:nvPicPr>
          <p:cNvPr id="88" name="그림 8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98" y="3486211"/>
            <a:ext cx="240517" cy="240517"/>
          </a:xfrm>
          <a:prstGeom prst="rect">
            <a:avLst/>
          </a:prstGeom>
        </p:spPr>
      </p:pic>
      <p:pic>
        <p:nvPicPr>
          <p:cNvPr id="89" name="그림 8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311" y="3178021"/>
            <a:ext cx="240517" cy="240517"/>
          </a:xfrm>
          <a:prstGeom prst="rect">
            <a:avLst/>
          </a:prstGeom>
        </p:spPr>
      </p:pic>
      <p:pic>
        <p:nvPicPr>
          <p:cNvPr id="90" name="그림 8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718" y="3982751"/>
            <a:ext cx="240517" cy="240517"/>
          </a:xfrm>
          <a:prstGeom prst="rect">
            <a:avLst/>
          </a:prstGeom>
        </p:spPr>
      </p:pic>
      <p:pic>
        <p:nvPicPr>
          <p:cNvPr id="91" name="그림 9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765" y="4261847"/>
            <a:ext cx="240517" cy="240517"/>
          </a:xfrm>
          <a:prstGeom prst="rect">
            <a:avLst/>
          </a:prstGeom>
        </p:spPr>
      </p:pic>
      <p:pic>
        <p:nvPicPr>
          <p:cNvPr id="92" name="그림 9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090" y="3782001"/>
            <a:ext cx="240517" cy="240517"/>
          </a:xfrm>
          <a:prstGeom prst="rect">
            <a:avLst/>
          </a:prstGeom>
        </p:spPr>
      </p:pic>
      <p:pic>
        <p:nvPicPr>
          <p:cNvPr id="93" name="그림 9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099" y="4103009"/>
            <a:ext cx="240517" cy="240517"/>
          </a:xfrm>
          <a:prstGeom prst="rect">
            <a:avLst/>
          </a:prstGeom>
        </p:spPr>
      </p:pic>
      <p:pic>
        <p:nvPicPr>
          <p:cNvPr id="94" name="그림 9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115" y="3733222"/>
            <a:ext cx="240517" cy="240517"/>
          </a:xfrm>
          <a:prstGeom prst="rect">
            <a:avLst/>
          </a:prstGeom>
        </p:spPr>
      </p:pic>
      <p:pic>
        <p:nvPicPr>
          <p:cNvPr id="95" name="그림 9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563" y="3961228"/>
            <a:ext cx="240517" cy="240517"/>
          </a:xfrm>
          <a:prstGeom prst="rect">
            <a:avLst/>
          </a:prstGeom>
        </p:spPr>
      </p:pic>
      <p:pic>
        <p:nvPicPr>
          <p:cNvPr id="96" name="그림 9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544" y="3995996"/>
            <a:ext cx="240517" cy="240517"/>
          </a:xfrm>
          <a:prstGeom prst="rect">
            <a:avLst/>
          </a:prstGeom>
        </p:spPr>
      </p:pic>
      <p:pic>
        <p:nvPicPr>
          <p:cNvPr id="97" name="그림 9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777" y="4115295"/>
            <a:ext cx="240517" cy="240517"/>
          </a:xfrm>
          <a:prstGeom prst="rect">
            <a:avLst/>
          </a:prstGeom>
        </p:spPr>
      </p:pic>
      <p:pic>
        <p:nvPicPr>
          <p:cNvPr id="98" name="그림 9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52" y="3282050"/>
            <a:ext cx="240517" cy="240517"/>
          </a:xfrm>
          <a:prstGeom prst="rect">
            <a:avLst/>
          </a:prstGeom>
        </p:spPr>
      </p:pic>
      <p:pic>
        <p:nvPicPr>
          <p:cNvPr id="99" name="그림 9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040" y="3603079"/>
            <a:ext cx="240517" cy="240517"/>
          </a:xfrm>
          <a:prstGeom prst="rect">
            <a:avLst/>
          </a:prstGeom>
        </p:spPr>
      </p:pic>
      <p:pic>
        <p:nvPicPr>
          <p:cNvPr id="100" name="그림 9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126" y="3354255"/>
            <a:ext cx="240517" cy="240517"/>
          </a:xfrm>
          <a:prstGeom prst="rect">
            <a:avLst/>
          </a:prstGeom>
        </p:spPr>
      </p:pic>
      <p:pic>
        <p:nvPicPr>
          <p:cNvPr id="101" name="그림 10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168" y="3233996"/>
            <a:ext cx="240517" cy="240517"/>
          </a:xfrm>
          <a:prstGeom prst="rect">
            <a:avLst/>
          </a:prstGeom>
        </p:spPr>
      </p:pic>
      <p:pic>
        <p:nvPicPr>
          <p:cNvPr id="102" name="그림 10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798" y="3863199"/>
            <a:ext cx="240517" cy="240517"/>
          </a:xfrm>
          <a:prstGeom prst="rect">
            <a:avLst/>
          </a:prstGeom>
        </p:spPr>
      </p:pic>
      <p:pic>
        <p:nvPicPr>
          <p:cNvPr id="103" name="그림 10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384" y="4261847"/>
            <a:ext cx="240517" cy="240517"/>
          </a:xfrm>
          <a:prstGeom prst="rect">
            <a:avLst/>
          </a:prstGeom>
        </p:spPr>
      </p:pic>
      <p:pic>
        <p:nvPicPr>
          <p:cNvPr id="104" name="그림 10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4622" y="4260348"/>
            <a:ext cx="240517" cy="24051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09910" y="4941339"/>
            <a:ext cx="1487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Black sheep</a:t>
            </a:r>
            <a:endParaRPr lang="ko-KR" altLang="en-US" b="1" dirty="0"/>
          </a:p>
        </p:txBody>
      </p:sp>
      <p:cxnSp>
        <p:nvCxnSpPr>
          <p:cNvPr id="5" name="직선 화살표 연결선 4"/>
          <p:cNvCxnSpPr>
            <a:stCxn id="11" idx="0"/>
            <a:endCxn id="87" idx="0"/>
          </p:cNvCxnSpPr>
          <p:nvPr/>
        </p:nvCxnSpPr>
        <p:spPr>
          <a:xfrm flipH="1" flipV="1">
            <a:off x="957974" y="3282051"/>
            <a:ext cx="495890" cy="1659288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화살표 연결선 47"/>
          <p:cNvCxnSpPr>
            <a:stCxn id="11" idx="0"/>
          </p:cNvCxnSpPr>
          <p:nvPr/>
        </p:nvCxnSpPr>
        <p:spPr>
          <a:xfrm flipH="1" flipV="1">
            <a:off x="1034909" y="3961229"/>
            <a:ext cx="418955" cy="980110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화살표 연결선 48"/>
          <p:cNvCxnSpPr>
            <a:stCxn id="11" idx="0"/>
          </p:cNvCxnSpPr>
          <p:nvPr/>
        </p:nvCxnSpPr>
        <p:spPr>
          <a:xfrm flipH="1" flipV="1">
            <a:off x="1288533" y="3586851"/>
            <a:ext cx="165331" cy="1354488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49"/>
          <p:cNvCxnSpPr>
            <a:stCxn id="11" idx="0"/>
            <a:endCxn id="84" idx="2"/>
          </p:cNvCxnSpPr>
          <p:nvPr/>
        </p:nvCxnSpPr>
        <p:spPr>
          <a:xfrm flipV="1">
            <a:off x="1453864" y="4108913"/>
            <a:ext cx="235571" cy="832426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52"/>
          <p:cNvCxnSpPr>
            <a:stCxn id="11" idx="0"/>
            <a:endCxn id="95" idx="2"/>
          </p:cNvCxnSpPr>
          <p:nvPr/>
        </p:nvCxnSpPr>
        <p:spPr>
          <a:xfrm flipV="1">
            <a:off x="1453864" y="4201745"/>
            <a:ext cx="1072958" cy="739594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524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Who are Black sheep?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r>
              <a:rPr lang="en-US" altLang="ko-KR" sz="2400" dirty="0" smtClean="0"/>
              <a:t>People </a:t>
            </a:r>
            <a:r>
              <a:rPr lang="en-US" altLang="ko-KR" sz="2400" dirty="0"/>
              <a:t>who do not want to follow </a:t>
            </a:r>
            <a:r>
              <a:rPr lang="en-US" altLang="ko-KR" sz="2400" dirty="0" smtClean="0"/>
              <a:t>the Network system rules.</a:t>
            </a:r>
          </a:p>
          <a:p>
            <a:endParaRPr lang="en-US" altLang="ko-KR" sz="2400" dirty="0" smtClean="0"/>
          </a:p>
          <a:p>
            <a:pPr lvl="1"/>
            <a:r>
              <a:rPr lang="en-US" altLang="ko-KR" sz="2000" dirty="0" smtClean="0"/>
              <a:t>First</a:t>
            </a:r>
            <a:r>
              <a:rPr lang="en-US" altLang="ko-KR" sz="2000" dirty="0"/>
              <a:t>, </a:t>
            </a:r>
            <a:r>
              <a:rPr lang="en-US" altLang="ko-KR" sz="2000" b="1" dirty="0"/>
              <a:t>commercial hackers</a:t>
            </a:r>
            <a:r>
              <a:rPr lang="en-US" altLang="ko-KR" sz="2000" dirty="0"/>
              <a:t>.</a:t>
            </a:r>
            <a:r>
              <a:rPr lang="en-US" altLang="ko-KR" sz="2000" b="1" dirty="0"/>
              <a:t> </a:t>
            </a:r>
            <a:r>
              <a:rPr lang="en-US" altLang="ko-KR" sz="2000" dirty="0"/>
              <a:t>If they </a:t>
            </a:r>
            <a:r>
              <a:rPr lang="en-US" altLang="ko-KR" sz="2000" dirty="0" smtClean="0"/>
              <a:t>penetrate The Network system, they are able to get enough benefit.</a:t>
            </a:r>
          </a:p>
          <a:p>
            <a:pPr lvl="2"/>
            <a:r>
              <a:rPr lang="en-US" altLang="ko-KR" sz="1600" dirty="0" smtClean="0"/>
              <a:t>e.g.) Password hackers and Advertisement e-mail broadcasters.</a:t>
            </a:r>
            <a:endParaRPr lang="en-US" altLang="ko-KR" sz="1600" dirty="0"/>
          </a:p>
          <a:p>
            <a:pPr marL="344487" lvl="1" indent="0">
              <a:buNone/>
            </a:pPr>
            <a:endParaRPr lang="en-US" altLang="ko-KR" sz="2000" dirty="0"/>
          </a:p>
          <a:p>
            <a:pPr lvl="1"/>
            <a:r>
              <a:rPr lang="en-US" altLang="ko-KR" sz="2000" dirty="0" smtClean="0"/>
              <a:t>Second</a:t>
            </a:r>
            <a:r>
              <a:rPr lang="en-US" altLang="ko-KR" sz="2000" dirty="0"/>
              <a:t>, </a:t>
            </a:r>
            <a:r>
              <a:rPr lang="en-US" altLang="ko-KR" sz="2000" b="1" dirty="0"/>
              <a:t>fabricators</a:t>
            </a:r>
            <a:r>
              <a:rPr lang="en-US" altLang="ko-KR" sz="2000" dirty="0"/>
              <a:t> who want to </a:t>
            </a:r>
            <a:r>
              <a:rPr lang="en-US" altLang="ko-KR" sz="2000" dirty="0" smtClean="0"/>
              <a:t>archive a certain </a:t>
            </a:r>
            <a:r>
              <a:rPr lang="en-US" altLang="ko-KR" sz="2000" dirty="0"/>
              <a:t>voting </a:t>
            </a:r>
            <a:r>
              <a:rPr lang="en-US" altLang="ko-KR" sz="2000" dirty="0" smtClean="0"/>
              <a:t>result.</a:t>
            </a:r>
          </a:p>
          <a:p>
            <a:pPr lvl="2"/>
            <a:r>
              <a:rPr lang="en-US" altLang="ko-KR" sz="1600" dirty="0" smtClean="0"/>
              <a:t>e.g.) Assume there is a TV show voting network system.  Someone may be capable of fabricating voting results by multiple voting.  They may  vote 1,000 or 10,000 times for a certain candidate.</a:t>
            </a:r>
          </a:p>
          <a:p>
            <a:pPr lvl="1"/>
            <a:endParaRPr lang="en-US" altLang="ko-KR" sz="1600" dirty="0"/>
          </a:p>
          <a:p>
            <a:pPr lvl="1"/>
            <a:endParaRPr lang="en-US" altLang="ko-KR" sz="2000" dirty="0" smtClean="0"/>
          </a:p>
        </p:txBody>
      </p:sp>
    </p:spTree>
    <p:extLst>
      <p:ext uri="{BB962C8B-B14F-4D97-AF65-F5344CB8AC3E}">
        <p14:creationId xmlns:p14="http://schemas.microsoft.com/office/powerpoint/2010/main" val="1446707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How do Black sheep attack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They commonly use Robot programs.</a:t>
            </a:r>
          </a:p>
          <a:p>
            <a:endParaRPr lang="en-US" altLang="ko-KR" sz="1000" dirty="0" smtClean="0"/>
          </a:p>
          <a:p>
            <a:endParaRPr lang="en-US" altLang="ko-KR" sz="1000" dirty="0" smtClean="0"/>
          </a:p>
          <a:p>
            <a:pPr lvl="1"/>
            <a:r>
              <a:rPr lang="en-US" altLang="ko-KR" dirty="0" smtClean="0"/>
              <a:t>Robots </a:t>
            </a:r>
          </a:p>
          <a:p>
            <a:pPr lvl="2"/>
            <a:r>
              <a:rPr lang="en-US" altLang="ko-KR" dirty="0"/>
              <a:t>Robots are </a:t>
            </a:r>
            <a:r>
              <a:rPr lang="en-US" altLang="ko-KR" b="1" dirty="0"/>
              <a:t>not</a:t>
            </a:r>
            <a:r>
              <a:rPr lang="en-US" altLang="ko-KR" dirty="0"/>
              <a:t> </a:t>
            </a:r>
            <a:r>
              <a:rPr lang="en-US" altLang="ko-KR" dirty="0" smtClean="0"/>
              <a:t>special </a:t>
            </a:r>
            <a:r>
              <a:rPr lang="en-US" altLang="ko-KR" dirty="0"/>
              <a:t>Artificial </a:t>
            </a:r>
            <a:r>
              <a:rPr lang="en-US" altLang="ko-KR" dirty="0" smtClean="0"/>
              <a:t>intelligence programs. </a:t>
            </a:r>
          </a:p>
          <a:p>
            <a:pPr lvl="2"/>
            <a:endParaRPr lang="en-US" altLang="ko-KR" dirty="0" smtClean="0"/>
          </a:p>
          <a:p>
            <a:pPr lvl="2"/>
            <a:r>
              <a:rPr lang="en-US" altLang="ko-KR" dirty="0" smtClean="0"/>
              <a:t>They are extremely </a:t>
            </a:r>
            <a:r>
              <a:rPr lang="en-US" altLang="ko-KR" b="1" dirty="0" smtClean="0"/>
              <a:t>diligent</a:t>
            </a:r>
            <a:r>
              <a:rPr lang="en-US" altLang="ko-KR" dirty="0" smtClean="0"/>
              <a:t> and capable of attacking multiple times within a short period </a:t>
            </a:r>
            <a:r>
              <a:rPr lang="en-US" altLang="ko-KR" b="1" dirty="0" smtClean="0"/>
              <a:t>endlessly</a:t>
            </a:r>
            <a:r>
              <a:rPr lang="en-US" altLang="ko-KR" dirty="0" smtClean="0"/>
              <a:t>.</a:t>
            </a:r>
          </a:p>
          <a:p>
            <a:pPr lvl="2"/>
            <a:endParaRPr lang="en-US" altLang="ko-KR" dirty="0" smtClean="0"/>
          </a:p>
          <a:p>
            <a:pPr lvl="2"/>
            <a:r>
              <a:rPr lang="en-US" altLang="ko-KR" dirty="0" smtClean="0"/>
              <a:t>For each attack, robots can cost money or time. The costs are relatively </a:t>
            </a:r>
            <a:r>
              <a:rPr lang="en-US" altLang="ko-KR" b="1" dirty="0" smtClean="0"/>
              <a:t>cheaper</a:t>
            </a:r>
            <a:r>
              <a:rPr lang="en-US" altLang="ko-KR" dirty="0" smtClean="0"/>
              <a:t> than a resource on online.</a:t>
            </a:r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4070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Why do Back sheep use Robots?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000" dirty="0" smtClean="0"/>
              <a:t>Because the cost for one system penetration is cheaper than the wealth of resource on the system.</a:t>
            </a:r>
          </a:p>
          <a:p>
            <a:r>
              <a:rPr lang="en-US" altLang="ko-KR" sz="2000" dirty="0"/>
              <a:t>Even if a Robot has to try a million times to successfully penetrate the system just once, if the resource is worth persisting, then it will continue to attack</a:t>
            </a:r>
            <a:r>
              <a:rPr lang="en-US" altLang="ko-KR" sz="2000" dirty="0" smtClean="0"/>
              <a:t>.</a:t>
            </a:r>
          </a:p>
          <a:p>
            <a:pPr lvl="1"/>
            <a:endParaRPr lang="en-US" altLang="ko-KR" sz="2400" dirty="0" smtClean="0"/>
          </a:p>
          <a:p>
            <a:endParaRPr lang="en-US" altLang="ko-KR" sz="2400" dirty="0" smtClean="0"/>
          </a:p>
        </p:txBody>
      </p:sp>
      <p:sp>
        <p:nvSpPr>
          <p:cNvPr id="4" name="직각 삼각형 3"/>
          <p:cNvSpPr/>
          <p:nvPr/>
        </p:nvSpPr>
        <p:spPr>
          <a:xfrm flipH="1">
            <a:off x="2758921" y="3681690"/>
            <a:ext cx="4058206" cy="2160240"/>
          </a:xfrm>
          <a:prstGeom prst="rtTriangl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각 삼각형 4"/>
          <p:cNvSpPr/>
          <p:nvPr/>
        </p:nvSpPr>
        <p:spPr>
          <a:xfrm flipV="1">
            <a:off x="2746042" y="3670782"/>
            <a:ext cx="4067674" cy="2160240"/>
          </a:xfrm>
          <a:prstGeom prst="rt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 flipV="1">
            <a:off x="1907704" y="3817972"/>
            <a:ext cx="738664" cy="162725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ko-KR" b="1" dirty="0" smtClean="0"/>
              <a:t>Cost  of one penetration</a:t>
            </a:r>
            <a:endParaRPr lang="ko-KR" altLang="en-US" b="1" dirty="0"/>
          </a:p>
        </p:txBody>
      </p:sp>
      <p:cxnSp>
        <p:nvCxnSpPr>
          <p:cNvPr id="8" name="직선 연결선 7"/>
          <p:cNvCxnSpPr/>
          <p:nvPr/>
        </p:nvCxnSpPr>
        <p:spPr>
          <a:xfrm flipH="1">
            <a:off x="2758921" y="3696540"/>
            <a:ext cx="4029037" cy="2132511"/>
          </a:xfrm>
          <a:prstGeom prst="line">
            <a:avLst/>
          </a:prstGeom>
          <a:ln w="381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/>
          <p:cNvSpPr/>
          <p:nvPr/>
        </p:nvSpPr>
        <p:spPr>
          <a:xfrm>
            <a:off x="3531523" y="5877272"/>
            <a:ext cx="23928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/>
              <a:t>Value of </a:t>
            </a:r>
            <a:r>
              <a:rPr lang="en-US" altLang="ko-KR" b="1" dirty="0" smtClean="0"/>
              <a:t>a resource </a:t>
            </a:r>
            <a:endParaRPr lang="ko-KR" altLang="en-US" b="1" dirty="0"/>
          </a:p>
        </p:txBody>
      </p:sp>
      <p:sp>
        <p:nvSpPr>
          <p:cNvPr id="10" name="직사각형 9"/>
          <p:cNvSpPr/>
          <p:nvPr/>
        </p:nvSpPr>
        <p:spPr>
          <a:xfrm>
            <a:off x="2757141" y="3189666"/>
            <a:ext cx="4034228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6752732" y="3442541"/>
            <a:ext cx="576064" cy="23865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811014" y="4733778"/>
            <a:ext cx="1849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Good Cost for Black Sheep</a:t>
            </a:r>
            <a:endParaRPr lang="ko-KR" alt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14196" y="3835936"/>
            <a:ext cx="1849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Too expensive for Back Sheep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7030383" y="3717032"/>
            <a:ext cx="17113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Profit horizon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9" name="아래로 구부러진 화살표 18"/>
          <p:cNvSpPr/>
          <p:nvPr/>
        </p:nvSpPr>
        <p:spPr>
          <a:xfrm flipH="1" flipV="1">
            <a:off x="6084168" y="4116408"/>
            <a:ext cx="1651940" cy="30563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1" name="Oval 141"/>
          <p:cNvSpPr>
            <a:spLocks noChangeArrowheads="1"/>
          </p:cNvSpPr>
          <p:nvPr/>
        </p:nvSpPr>
        <p:spPr bwMode="auto">
          <a:xfrm>
            <a:off x="4978400" y="4006701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2" name="Oval 141"/>
          <p:cNvSpPr>
            <a:spLocks noChangeArrowheads="1"/>
          </p:cNvSpPr>
          <p:nvPr/>
        </p:nvSpPr>
        <p:spPr bwMode="auto">
          <a:xfrm>
            <a:off x="3042998" y="4555398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3" name="Oval 141"/>
          <p:cNvSpPr>
            <a:spLocks noChangeArrowheads="1"/>
          </p:cNvSpPr>
          <p:nvPr/>
        </p:nvSpPr>
        <p:spPr bwMode="auto">
          <a:xfrm>
            <a:off x="4585576" y="5227709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" name="Oval 141"/>
          <p:cNvSpPr>
            <a:spLocks noChangeArrowheads="1"/>
          </p:cNvSpPr>
          <p:nvPr/>
        </p:nvSpPr>
        <p:spPr bwMode="auto">
          <a:xfrm>
            <a:off x="4821018" y="5521424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5" name="Oval 141"/>
          <p:cNvSpPr>
            <a:spLocks noChangeArrowheads="1"/>
          </p:cNvSpPr>
          <p:nvPr/>
        </p:nvSpPr>
        <p:spPr bwMode="auto">
          <a:xfrm>
            <a:off x="5316804" y="5448051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6" name="Oval 141"/>
          <p:cNvSpPr>
            <a:spLocks noChangeArrowheads="1"/>
          </p:cNvSpPr>
          <p:nvPr/>
        </p:nvSpPr>
        <p:spPr bwMode="auto">
          <a:xfrm>
            <a:off x="5610739" y="4479198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7" name="Oval 141"/>
          <p:cNvSpPr>
            <a:spLocks noChangeArrowheads="1"/>
          </p:cNvSpPr>
          <p:nvPr/>
        </p:nvSpPr>
        <p:spPr bwMode="auto">
          <a:xfrm>
            <a:off x="6444208" y="4040208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8" name="Oval 141"/>
          <p:cNvSpPr>
            <a:spLocks noChangeArrowheads="1"/>
          </p:cNvSpPr>
          <p:nvPr/>
        </p:nvSpPr>
        <p:spPr bwMode="auto">
          <a:xfrm>
            <a:off x="4051891" y="5234941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9" name="Oval 141"/>
          <p:cNvSpPr>
            <a:spLocks noChangeArrowheads="1"/>
          </p:cNvSpPr>
          <p:nvPr/>
        </p:nvSpPr>
        <p:spPr bwMode="auto">
          <a:xfrm>
            <a:off x="3534010" y="5521424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" name="Oval 141"/>
          <p:cNvSpPr>
            <a:spLocks noChangeArrowheads="1"/>
          </p:cNvSpPr>
          <p:nvPr/>
        </p:nvSpPr>
        <p:spPr bwMode="auto">
          <a:xfrm>
            <a:off x="6254307" y="5524251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1" name="Oval 141"/>
          <p:cNvSpPr>
            <a:spLocks noChangeArrowheads="1"/>
          </p:cNvSpPr>
          <p:nvPr/>
        </p:nvSpPr>
        <p:spPr bwMode="auto">
          <a:xfrm>
            <a:off x="3275856" y="4980743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2" name="Oval 141"/>
          <p:cNvSpPr>
            <a:spLocks noChangeArrowheads="1"/>
          </p:cNvSpPr>
          <p:nvPr/>
        </p:nvSpPr>
        <p:spPr bwMode="auto">
          <a:xfrm>
            <a:off x="6083874" y="4473328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3" name="왼쪽 화살표 32"/>
          <p:cNvSpPr/>
          <p:nvPr/>
        </p:nvSpPr>
        <p:spPr>
          <a:xfrm rot="20813482">
            <a:off x="6438756" y="5413172"/>
            <a:ext cx="884588" cy="9413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7344916" y="5195443"/>
            <a:ext cx="14414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each </a:t>
            </a:r>
          </a:p>
          <a:p>
            <a:r>
              <a:rPr lang="en-US" altLang="ko-KR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penetration</a:t>
            </a:r>
            <a:endParaRPr lang="ko-KR" alt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5" name="왼쪽 화살표 34"/>
          <p:cNvSpPr/>
          <p:nvPr/>
        </p:nvSpPr>
        <p:spPr>
          <a:xfrm rot="2851627" flipH="1" flipV="1">
            <a:off x="996294" y="4099704"/>
            <a:ext cx="1110428" cy="16537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345951" y="2874447"/>
            <a:ext cx="384833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A Robot need 1$ for a attack</a:t>
            </a:r>
          </a:p>
          <a:p>
            <a:r>
              <a:rPr lang="en-US" altLang="ko-KR" sz="1400" dirty="0" smtClean="0"/>
              <a:t>The Robot penetrate once after 10 attacks.</a:t>
            </a:r>
            <a:endParaRPr lang="en-US" altLang="ko-KR" sz="1400" dirty="0"/>
          </a:p>
          <a:p>
            <a:r>
              <a:rPr lang="en-US" altLang="ko-KR" sz="1400" b="1" dirty="0" smtClean="0"/>
              <a:t>Cost of one penetration is 10$</a:t>
            </a:r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37" name="직사각형 36"/>
          <p:cNvSpPr/>
          <p:nvPr/>
        </p:nvSpPr>
        <p:spPr>
          <a:xfrm>
            <a:off x="3519100" y="6116742"/>
            <a:ext cx="22770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dirty="0" smtClean="0"/>
              <a:t>Value of one penetration.</a:t>
            </a:r>
            <a:endParaRPr lang="en-US" altLang="ko-KR" sz="1400" b="1" dirty="0"/>
          </a:p>
        </p:txBody>
      </p:sp>
      <p:sp>
        <p:nvSpPr>
          <p:cNvPr id="38" name="Oval 141"/>
          <p:cNvSpPr>
            <a:spLocks noChangeArrowheads="1"/>
          </p:cNvSpPr>
          <p:nvPr/>
        </p:nvSpPr>
        <p:spPr bwMode="auto">
          <a:xfrm>
            <a:off x="3937739" y="4730846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3270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3600" dirty="0"/>
              <a:t>How to make penetrations expensive</a:t>
            </a:r>
            <a:endParaRPr lang="ko-KR" altLang="en-US" sz="36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925144"/>
          </a:xfrm>
        </p:spPr>
        <p:txBody>
          <a:bodyPr>
            <a:normAutofit lnSpcReduction="10000"/>
          </a:bodyPr>
          <a:lstStyle/>
          <a:p>
            <a:r>
              <a:rPr lang="en-US" altLang="ko-KR" sz="2400" dirty="0" smtClean="0"/>
              <a:t>Make robots spend more time or money on attacks penetrations.</a:t>
            </a:r>
          </a:p>
          <a:p>
            <a:pPr lvl="1"/>
            <a:r>
              <a:rPr lang="en-US" altLang="ko-KR" sz="2200" dirty="0" smtClean="0"/>
              <a:t>Servers have to successfully judge whether user is a human or a Robot. </a:t>
            </a:r>
          </a:p>
          <a:p>
            <a:pPr lvl="1"/>
            <a:endParaRPr lang="en-US" altLang="ko-KR" sz="2400" dirty="0"/>
          </a:p>
          <a:p>
            <a:pPr lvl="1"/>
            <a:endParaRPr lang="en-US" altLang="ko-KR" sz="2400" dirty="0" smtClean="0"/>
          </a:p>
          <a:p>
            <a:pPr lvl="1"/>
            <a:endParaRPr lang="en-US" altLang="ko-KR" sz="2400" dirty="0"/>
          </a:p>
          <a:p>
            <a:pPr lvl="1"/>
            <a:endParaRPr lang="en-US" altLang="ko-KR" sz="2400" dirty="0" smtClean="0"/>
          </a:p>
          <a:p>
            <a:pPr lvl="1"/>
            <a:endParaRPr lang="en-US" altLang="ko-KR" sz="2400" dirty="0" smtClean="0"/>
          </a:p>
          <a:p>
            <a:pPr lvl="1"/>
            <a:endParaRPr lang="en-US" altLang="ko-KR" sz="2400" dirty="0"/>
          </a:p>
          <a:p>
            <a:pPr marL="457200" lvl="1" indent="0">
              <a:buNone/>
            </a:pPr>
            <a:endParaRPr lang="en-US" altLang="ko-KR" sz="2400" dirty="0" smtClean="0"/>
          </a:p>
          <a:p>
            <a:pPr lvl="2"/>
            <a:r>
              <a:rPr lang="en-US" altLang="ko-KR" sz="2000" b="1" dirty="0" smtClean="0"/>
              <a:t>An ideal server </a:t>
            </a:r>
            <a:r>
              <a:rPr lang="en-US" altLang="ko-KR" sz="2000" dirty="0"/>
              <a:t>would judge correctly 100% of the time, thus a Robot could never penetrate the </a:t>
            </a:r>
            <a:r>
              <a:rPr lang="en-US" altLang="ko-KR" sz="2000" dirty="0" smtClean="0"/>
              <a:t>system.</a:t>
            </a:r>
            <a:endParaRPr lang="ko-KR" altLang="en-US" sz="2000" dirty="0"/>
          </a:p>
        </p:txBody>
      </p:sp>
      <p:sp>
        <p:nvSpPr>
          <p:cNvPr id="6" name="TextBox 5"/>
          <p:cNvSpPr txBox="1"/>
          <p:nvPr/>
        </p:nvSpPr>
        <p:spPr>
          <a:xfrm flipV="1">
            <a:off x="1907704" y="3037439"/>
            <a:ext cx="738664" cy="162725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ko-KR" b="1" dirty="0" smtClean="0"/>
              <a:t>Cost  of one penetration</a:t>
            </a:r>
            <a:endParaRPr lang="ko-KR" altLang="en-US" b="1" dirty="0"/>
          </a:p>
        </p:txBody>
      </p:sp>
      <p:sp>
        <p:nvSpPr>
          <p:cNvPr id="8" name="직사각형 7"/>
          <p:cNvSpPr/>
          <p:nvPr/>
        </p:nvSpPr>
        <p:spPr>
          <a:xfrm>
            <a:off x="3531523" y="5096739"/>
            <a:ext cx="23928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/>
              <a:t>Value of </a:t>
            </a:r>
            <a:r>
              <a:rPr lang="en-US" altLang="ko-KR" b="1" dirty="0" smtClean="0"/>
              <a:t>a resource </a:t>
            </a:r>
            <a:endParaRPr lang="ko-KR" alt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811014" y="3953245"/>
            <a:ext cx="1849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Good Cost for Black Sheep</a:t>
            </a:r>
            <a:endParaRPr lang="ko-KR" alt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14196" y="3055403"/>
            <a:ext cx="1849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Too expensive for Back Sheep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2" name="아래로 구부러진 화살표 11"/>
          <p:cNvSpPr/>
          <p:nvPr/>
        </p:nvSpPr>
        <p:spPr>
          <a:xfrm flipH="1" flipV="1">
            <a:off x="6320379" y="5160433"/>
            <a:ext cx="1651940" cy="30563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0" name="Oval 141"/>
          <p:cNvSpPr>
            <a:spLocks noChangeArrowheads="1"/>
          </p:cNvSpPr>
          <p:nvPr/>
        </p:nvSpPr>
        <p:spPr bwMode="auto">
          <a:xfrm>
            <a:off x="2904186" y="3625534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" name="Oval 141"/>
          <p:cNvSpPr>
            <a:spLocks noChangeArrowheads="1"/>
          </p:cNvSpPr>
          <p:nvPr/>
        </p:nvSpPr>
        <p:spPr bwMode="auto">
          <a:xfrm>
            <a:off x="3056586" y="3777934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2" name="Oval 141"/>
          <p:cNvSpPr>
            <a:spLocks noChangeArrowheads="1"/>
          </p:cNvSpPr>
          <p:nvPr/>
        </p:nvSpPr>
        <p:spPr bwMode="auto">
          <a:xfrm>
            <a:off x="3075540" y="4276410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3" name="Oval 141"/>
          <p:cNvSpPr>
            <a:spLocks noChangeArrowheads="1"/>
          </p:cNvSpPr>
          <p:nvPr/>
        </p:nvSpPr>
        <p:spPr bwMode="auto">
          <a:xfrm>
            <a:off x="3442588" y="3837706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" name="Oval 141"/>
          <p:cNvSpPr>
            <a:spLocks noChangeArrowheads="1"/>
          </p:cNvSpPr>
          <p:nvPr/>
        </p:nvSpPr>
        <p:spPr bwMode="auto">
          <a:xfrm>
            <a:off x="5076056" y="3183475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5" name="Oval 141"/>
          <p:cNvSpPr>
            <a:spLocks noChangeArrowheads="1"/>
          </p:cNvSpPr>
          <p:nvPr/>
        </p:nvSpPr>
        <p:spPr bwMode="auto">
          <a:xfrm>
            <a:off x="3666186" y="4139454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6" name="Oval 141"/>
          <p:cNvSpPr>
            <a:spLocks noChangeArrowheads="1"/>
          </p:cNvSpPr>
          <p:nvPr/>
        </p:nvSpPr>
        <p:spPr bwMode="auto">
          <a:xfrm>
            <a:off x="5735623" y="3107275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7" name="Oval 141"/>
          <p:cNvSpPr>
            <a:spLocks noChangeArrowheads="1"/>
          </p:cNvSpPr>
          <p:nvPr/>
        </p:nvSpPr>
        <p:spPr bwMode="auto">
          <a:xfrm>
            <a:off x="4585576" y="3728667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8" name="Oval 141"/>
          <p:cNvSpPr>
            <a:spLocks noChangeArrowheads="1"/>
          </p:cNvSpPr>
          <p:nvPr/>
        </p:nvSpPr>
        <p:spPr bwMode="auto">
          <a:xfrm>
            <a:off x="3967607" y="3796971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9" name="Oval 141"/>
          <p:cNvSpPr>
            <a:spLocks noChangeArrowheads="1"/>
          </p:cNvSpPr>
          <p:nvPr/>
        </p:nvSpPr>
        <p:spPr bwMode="auto">
          <a:xfrm>
            <a:off x="3349484" y="2962257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2758921" y="2888278"/>
            <a:ext cx="4104456" cy="21602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2770588" y="2672916"/>
            <a:ext cx="4034228" cy="2520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6752732" y="2649791"/>
            <a:ext cx="576064" cy="23865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7" name="직선 연결선 6"/>
          <p:cNvCxnSpPr/>
          <p:nvPr/>
        </p:nvCxnSpPr>
        <p:spPr>
          <a:xfrm flipH="1">
            <a:off x="2758921" y="5048518"/>
            <a:ext cx="4058206" cy="0"/>
          </a:xfrm>
          <a:prstGeom prst="line">
            <a:avLst/>
          </a:prstGeom>
          <a:ln w="381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7109170" y="4727407"/>
            <a:ext cx="17113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Profit horizon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131840" y="3080515"/>
            <a:ext cx="1849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Too expensive for Back Sheep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34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직사각형 58"/>
          <p:cNvSpPr/>
          <p:nvPr/>
        </p:nvSpPr>
        <p:spPr>
          <a:xfrm>
            <a:off x="2758921" y="3539645"/>
            <a:ext cx="4104456" cy="216024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각 삼각형 4"/>
          <p:cNvSpPr/>
          <p:nvPr/>
        </p:nvSpPr>
        <p:spPr>
          <a:xfrm flipH="1">
            <a:off x="2758921" y="335289"/>
            <a:ext cx="4058206" cy="2160240"/>
          </a:xfrm>
          <a:prstGeom prst="rtTriangl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각 삼각형 5"/>
          <p:cNvSpPr/>
          <p:nvPr/>
        </p:nvSpPr>
        <p:spPr>
          <a:xfrm flipV="1">
            <a:off x="2746042" y="324381"/>
            <a:ext cx="4067674" cy="2160240"/>
          </a:xfrm>
          <a:prstGeom prst="rt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 flipV="1">
            <a:off x="1907704" y="471571"/>
            <a:ext cx="738664" cy="162725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ko-KR" b="1" dirty="0" smtClean="0"/>
              <a:t>Cost  of one penetration</a:t>
            </a:r>
            <a:endParaRPr lang="ko-KR" altLang="en-US" b="1" dirty="0"/>
          </a:p>
        </p:txBody>
      </p:sp>
      <p:cxnSp>
        <p:nvCxnSpPr>
          <p:cNvPr id="8" name="직선 연결선 7"/>
          <p:cNvCxnSpPr/>
          <p:nvPr/>
        </p:nvCxnSpPr>
        <p:spPr>
          <a:xfrm flipH="1">
            <a:off x="2758921" y="350139"/>
            <a:ext cx="4029037" cy="2132511"/>
          </a:xfrm>
          <a:prstGeom prst="line">
            <a:avLst/>
          </a:prstGeom>
          <a:ln w="381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/>
          <p:cNvSpPr/>
          <p:nvPr/>
        </p:nvSpPr>
        <p:spPr>
          <a:xfrm>
            <a:off x="3531523" y="2530871"/>
            <a:ext cx="23928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/>
              <a:t>Value of </a:t>
            </a:r>
            <a:r>
              <a:rPr lang="en-US" altLang="ko-KR" b="1" dirty="0" smtClean="0"/>
              <a:t>a resource </a:t>
            </a:r>
            <a:endParaRPr lang="ko-KR" altLang="en-US" b="1" dirty="0"/>
          </a:p>
        </p:txBody>
      </p:sp>
      <p:sp>
        <p:nvSpPr>
          <p:cNvPr id="10" name="직사각형 9"/>
          <p:cNvSpPr/>
          <p:nvPr/>
        </p:nvSpPr>
        <p:spPr>
          <a:xfrm>
            <a:off x="6752732" y="96140"/>
            <a:ext cx="576064" cy="23865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811014" y="1387377"/>
            <a:ext cx="1849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Good Cost for Black Sheep</a:t>
            </a:r>
            <a:endParaRPr lang="ko-KR" alt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14196" y="489535"/>
            <a:ext cx="1849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Too expensive for Back Sheep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4" name="Oval 141"/>
          <p:cNvSpPr>
            <a:spLocks noChangeArrowheads="1"/>
          </p:cNvSpPr>
          <p:nvPr/>
        </p:nvSpPr>
        <p:spPr bwMode="auto">
          <a:xfrm>
            <a:off x="4283968" y="2098823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" name="Oval 141"/>
          <p:cNvSpPr>
            <a:spLocks noChangeArrowheads="1"/>
          </p:cNvSpPr>
          <p:nvPr/>
        </p:nvSpPr>
        <p:spPr bwMode="auto">
          <a:xfrm>
            <a:off x="3114196" y="1311177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" name="Oval 141"/>
          <p:cNvSpPr>
            <a:spLocks noChangeArrowheads="1"/>
          </p:cNvSpPr>
          <p:nvPr/>
        </p:nvSpPr>
        <p:spPr bwMode="auto">
          <a:xfrm>
            <a:off x="3676406" y="1438228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7" name="Oval 141"/>
          <p:cNvSpPr>
            <a:spLocks noChangeArrowheads="1"/>
          </p:cNvSpPr>
          <p:nvPr/>
        </p:nvSpPr>
        <p:spPr bwMode="auto">
          <a:xfrm>
            <a:off x="4892216" y="471571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8" name="Oval 141"/>
          <p:cNvSpPr>
            <a:spLocks noChangeArrowheads="1"/>
          </p:cNvSpPr>
          <p:nvPr/>
        </p:nvSpPr>
        <p:spPr bwMode="auto">
          <a:xfrm>
            <a:off x="5316804" y="2101650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9" name="Oval 141"/>
          <p:cNvSpPr>
            <a:spLocks noChangeArrowheads="1"/>
          </p:cNvSpPr>
          <p:nvPr/>
        </p:nvSpPr>
        <p:spPr bwMode="auto">
          <a:xfrm>
            <a:off x="5610739" y="1132797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" name="Oval 141"/>
          <p:cNvSpPr>
            <a:spLocks noChangeArrowheads="1"/>
          </p:cNvSpPr>
          <p:nvPr/>
        </p:nvSpPr>
        <p:spPr bwMode="auto">
          <a:xfrm>
            <a:off x="6444208" y="693807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" name="Oval 141"/>
          <p:cNvSpPr>
            <a:spLocks noChangeArrowheads="1"/>
          </p:cNvSpPr>
          <p:nvPr/>
        </p:nvSpPr>
        <p:spPr bwMode="auto">
          <a:xfrm>
            <a:off x="4051891" y="1888540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2" name="Oval 141"/>
          <p:cNvSpPr>
            <a:spLocks noChangeArrowheads="1"/>
          </p:cNvSpPr>
          <p:nvPr/>
        </p:nvSpPr>
        <p:spPr bwMode="auto">
          <a:xfrm>
            <a:off x="3534010" y="2175023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3" name="Oval 141"/>
          <p:cNvSpPr>
            <a:spLocks noChangeArrowheads="1"/>
          </p:cNvSpPr>
          <p:nvPr/>
        </p:nvSpPr>
        <p:spPr bwMode="auto">
          <a:xfrm>
            <a:off x="6254307" y="2177850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" name="Oval 141"/>
          <p:cNvSpPr>
            <a:spLocks noChangeArrowheads="1"/>
          </p:cNvSpPr>
          <p:nvPr/>
        </p:nvSpPr>
        <p:spPr bwMode="auto">
          <a:xfrm>
            <a:off x="2843808" y="1815286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5" name="Oval 141"/>
          <p:cNvSpPr>
            <a:spLocks noChangeArrowheads="1"/>
          </p:cNvSpPr>
          <p:nvPr/>
        </p:nvSpPr>
        <p:spPr bwMode="auto">
          <a:xfrm>
            <a:off x="6083874" y="1126927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8" name="Oval 141"/>
          <p:cNvSpPr>
            <a:spLocks noChangeArrowheads="1"/>
          </p:cNvSpPr>
          <p:nvPr/>
        </p:nvSpPr>
        <p:spPr bwMode="auto">
          <a:xfrm>
            <a:off x="5292080" y="816220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9" name="Oval 141"/>
          <p:cNvSpPr>
            <a:spLocks noChangeArrowheads="1"/>
          </p:cNvSpPr>
          <p:nvPr/>
        </p:nvSpPr>
        <p:spPr bwMode="auto">
          <a:xfrm>
            <a:off x="4194287" y="1289395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" name="Oval 141"/>
          <p:cNvSpPr>
            <a:spLocks noChangeArrowheads="1"/>
          </p:cNvSpPr>
          <p:nvPr/>
        </p:nvSpPr>
        <p:spPr bwMode="auto">
          <a:xfrm>
            <a:off x="5422243" y="539552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2757141" y="12032"/>
            <a:ext cx="4034228" cy="332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 flipV="1">
            <a:off x="1907704" y="3684547"/>
            <a:ext cx="738664" cy="162725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ko-KR" b="1" dirty="0" smtClean="0"/>
              <a:t>Cost  of one penetration</a:t>
            </a:r>
            <a:endParaRPr lang="ko-KR" altLang="en-US" b="1" dirty="0"/>
          </a:p>
        </p:txBody>
      </p:sp>
      <p:sp>
        <p:nvSpPr>
          <p:cNvPr id="38" name="직사각형 37"/>
          <p:cNvSpPr/>
          <p:nvPr/>
        </p:nvSpPr>
        <p:spPr>
          <a:xfrm>
            <a:off x="3531523" y="5743847"/>
            <a:ext cx="23928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/>
              <a:t>Value of </a:t>
            </a:r>
            <a:r>
              <a:rPr lang="en-US" altLang="ko-KR" b="1" dirty="0" smtClean="0"/>
              <a:t>a resource </a:t>
            </a:r>
            <a:endParaRPr lang="ko-KR" altLang="en-US" b="1" dirty="0"/>
          </a:p>
        </p:txBody>
      </p:sp>
      <p:sp>
        <p:nvSpPr>
          <p:cNvPr id="39" name="직사각형 38"/>
          <p:cNvSpPr/>
          <p:nvPr/>
        </p:nvSpPr>
        <p:spPr>
          <a:xfrm>
            <a:off x="6752732" y="3309116"/>
            <a:ext cx="576064" cy="23865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2" name="Oval 141"/>
          <p:cNvSpPr>
            <a:spLocks noChangeArrowheads="1"/>
          </p:cNvSpPr>
          <p:nvPr/>
        </p:nvSpPr>
        <p:spPr bwMode="auto">
          <a:xfrm>
            <a:off x="5149684" y="5004792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3" name="Oval 141"/>
          <p:cNvSpPr>
            <a:spLocks noChangeArrowheads="1"/>
          </p:cNvSpPr>
          <p:nvPr/>
        </p:nvSpPr>
        <p:spPr bwMode="auto">
          <a:xfrm>
            <a:off x="3114196" y="4524153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4" name="Oval 141"/>
          <p:cNvSpPr>
            <a:spLocks noChangeArrowheads="1"/>
          </p:cNvSpPr>
          <p:nvPr/>
        </p:nvSpPr>
        <p:spPr bwMode="auto">
          <a:xfrm>
            <a:off x="3676406" y="4651204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5" name="Oval 141"/>
          <p:cNvSpPr>
            <a:spLocks noChangeArrowheads="1"/>
          </p:cNvSpPr>
          <p:nvPr/>
        </p:nvSpPr>
        <p:spPr bwMode="auto">
          <a:xfrm>
            <a:off x="4892216" y="3684547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6" name="Oval 141"/>
          <p:cNvSpPr>
            <a:spLocks noChangeArrowheads="1"/>
          </p:cNvSpPr>
          <p:nvPr/>
        </p:nvSpPr>
        <p:spPr bwMode="auto">
          <a:xfrm>
            <a:off x="4622797" y="5468829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7" name="Oval 141"/>
          <p:cNvSpPr>
            <a:spLocks noChangeArrowheads="1"/>
          </p:cNvSpPr>
          <p:nvPr/>
        </p:nvSpPr>
        <p:spPr bwMode="auto">
          <a:xfrm>
            <a:off x="5610739" y="4345773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8" name="Oval 141"/>
          <p:cNvSpPr>
            <a:spLocks noChangeArrowheads="1"/>
          </p:cNvSpPr>
          <p:nvPr/>
        </p:nvSpPr>
        <p:spPr bwMode="auto">
          <a:xfrm>
            <a:off x="6444208" y="3906783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9" name="Oval 141"/>
          <p:cNvSpPr>
            <a:spLocks noChangeArrowheads="1"/>
          </p:cNvSpPr>
          <p:nvPr/>
        </p:nvSpPr>
        <p:spPr bwMode="auto">
          <a:xfrm>
            <a:off x="4051891" y="5101516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0" name="Oval 141"/>
          <p:cNvSpPr>
            <a:spLocks noChangeArrowheads="1"/>
          </p:cNvSpPr>
          <p:nvPr/>
        </p:nvSpPr>
        <p:spPr bwMode="auto">
          <a:xfrm>
            <a:off x="3534010" y="5387999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1" name="Oval 141"/>
          <p:cNvSpPr>
            <a:spLocks noChangeArrowheads="1"/>
          </p:cNvSpPr>
          <p:nvPr/>
        </p:nvSpPr>
        <p:spPr bwMode="auto">
          <a:xfrm>
            <a:off x="6241428" y="5442342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2" name="Oval 141"/>
          <p:cNvSpPr>
            <a:spLocks noChangeArrowheads="1"/>
          </p:cNvSpPr>
          <p:nvPr/>
        </p:nvSpPr>
        <p:spPr bwMode="auto">
          <a:xfrm>
            <a:off x="2843808" y="5028262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3" name="Oval 141"/>
          <p:cNvSpPr>
            <a:spLocks noChangeArrowheads="1"/>
          </p:cNvSpPr>
          <p:nvPr/>
        </p:nvSpPr>
        <p:spPr bwMode="auto">
          <a:xfrm>
            <a:off x="6083874" y="4339903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4" name="Oval 141"/>
          <p:cNvSpPr>
            <a:spLocks noChangeArrowheads="1"/>
          </p:cNvSpPr>
          <p:nvPr/>
        </p:nvSpPr>
        <p:spPr bwMode="auto">
          <a:xfrm>
            <a:off x="5939307" y="4849427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5" name="Oval 141"/>
          <p:cNvSpPr>
            <a:spLocks noChangeArrowheads="1"/>
          </p:cNvSpPr>
          <p:nvPr/>
        </p:nvSpPr>
        <p:spPr bwMode="auto">
          <a:xfrm>
            <a:off x="4892216" y="4502371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6" name="Oval 141"/>
          <p:cNvSpPr>
            <a:spLocks noChangeArrowheads="1"/>
          </p:cNvSpPr>
          <p:nvPr/>
        </p:nvSpPr>
        <p:spPr bwMode="auto">
          <a:xfrm>
            <a:off x="5422243" y="3752528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2757141" y="3212976"/>
            <a:ext cx="4034228" cy="332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7" name="직선 연결선 36"/>
          <p:cNvCxnSpPr/>
          <p:nvPr/>
        </p:nvCxnSpPr>
        <p:spPr>
          <a:xfrm>
            <a:off x="2746042" y="3539645"/>
            <a:ext cx="12881" cy="2147361"/>
          </a:xfrm>
          <a:prstGeom prst="line">
            <a:avLst/>
          </a:prstGeom>
          <a:ln w="381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직사각형 61"/>
          <p:cNvSpPr/>
          <p:nvPr/>
        </p:nvSpPr>
        <p:spPr>
          <a:xfrm>
            <a:off x="2771800" y="3231900"/>
            <a:ext cx="4034228" cy="332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TextBox 63"/>
          <p:cNvSpPr txBox="1"/>
          <p:nvPr/>
        </p:nvSpPr>
        <p:spPr>
          <a:xfrm>
            <a:off x="2927824" y="3755468"/>
            <a:ext cx="1849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Good Cost for Black Sheep</a:t>
            </a:r>
            <a:endParaRPr lang="ko-KR" alt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693426" y="2828563"/>
            <a:ext cx="6192688" cy="432048"/>
          </a:xfrm>
          <a:ln>
            <a:noFill/>
          </a:ln>
        </p:spPr>
        <p:txBody>
          <a:bodyPr>
            <a:normAutofit/>
          </a:bodyPr>
          <a:lstStyle/>
          <a:p>
            <a:pPr lvl="2"/>
            <a:r>
              <a:rPr lang="en-US" altLang="ko-KR" sz="2000" dirty="0" smtClean="0"/>
              <a:t>If</a:t>
            </a:r>
            <a:r>
              <a:rPr lang="en-US" altLang="ko-KR" sz="2000" b="1" dirty="0" smtClean="0"/>
              <a:t> A </a:t>
            </a:r>
            <a:r>
              <a:rPr lang="en-US" altLang="ko-KR" sz="2000" dirty="0" smtClean="0"/>
              <a:t>server judge correctly 50% of the time.</a:t>
            </a:r>
            <a:endParaRPr lang="en-US" altLang="ko-KR" sz="2000" dirty="0"/>
          </a:p>
          <a:p>
            <a:pPr lvl="2"/>
            <a:endParaRPr lang="en-US" altLang="ko-KR" sz="2000" dirty="0" smtClean="0"/>
          </a:p>
        </p:txBody>
      </p:sp>
      <p:sp>
        <p:nvSpPr>
          <p:cNvPr id="58" name="내용 개체 틀 2"/>
          <p:cNvSpPr txBox="1">
            <a:spLocks/>
          </p:cNvSpPr>
          <p:nvPr/>
        </p:nvSpPr>
        <p:spPr bwMode="auto">
          <a:xfrm>
            <a:off x="1619672" y="6113179"/>
            <a:ext cx="6624736" cy="43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Blip>
                <a:blip r:embed="rId2"/>
              </a:buBlip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Blip>
                <a:blip r:embed="rId3"/>
              </a:buBlip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Blip>
                <a:blip r:embed="rId4"/>
              </a:buBlip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lvl="2"/>
            <a:r>
              <a:rPr lang="en-US" altLang="ko-KR" sz="2000" dirty="0" smtClean="0"/>
              <a:t>If</a:t>
            </a:r>
            <a:r>
              <a:rPr lang="en-US" altLang="ko-KR" sz="2000" b="1" dirty="0" smtClean="0"/>
              <a:t> A server </a:t>
            </a:r>
            <a:r>
              <a:rPr lang="en-US" altLang="ko-KR" sz="2000" dirty="0" smtClean="0"/>
              <a:t>does not have a judgment function.</a:t>
            </a:r>
          </a:p>
          <a:p>
            <a:pPr lvl="2"/>
            <a:endParaRPr lang="en-US" altLang="ko-KR" sz="2000" dirty="0" smtClean="0"/>
          </a:p>
        </p:txBody>
      </p:sp>
    </p:spTree>
    <p:extLst>
      <p:ext uri="{BB962C8B-B14F-4D97-AF65-F5344CB8AC3E}">
        <p14:creationId xmlns:p14="http://schemas.microsoft.com/office/powerpoint/2010/main" val="291516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Our Aim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5928513"/>
            <a:ext cx="8229600" cy="19765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altLang="ko-KR" dirty="0" smtClean="0"/>
              <a:t> </a:t>
            </a:r>
          </a:p>
          <a:p>
            <a:pPr lvl="1"/>
            <a:endParaRPr lang="ko-KR" altLang="en-US" dirty="0"/>
          </a:p>
        </p:txBody>
      </p:sp>
      <p:sp>
        <p:nvSpPr>
          <p:cNvPr id="52" name="직사각형 51"/>
          <p:cNvSpPr/>
          <p:nvPr/>
        </p:nvSpPr>
        <p:spPr>
          <a:xfrm>
            <a:off x="2758921" y="1784069"/>
            <a:ext cx="4104456" cy="21602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각 삼각형 53"/>
          <p:cNvSpPr/>
          <p:nvPr/>
        </p:nvSpPr>
        <p:spPr>
          <a:xfrm flipH="1">
            <a:off x="2782046" y="3296956"/>
            <a:ext cx="4058206" cy="655973"/>
          </a:xfrm>
          <a:prstGeom prst="rtTriangl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TextBox 54"/>
          <p:cNvSpPr txBox="1"/>
          <p:nvPr/>
        </p:nvSpPr>
        <p:spPr>
          <a:xfrm flipV="1">
            <a:off x="1907704" y="1928971"/>
            <a:ext cx="738664" cy="162725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ko-KR" b="1" dirty="0" smtClean="0"/>
              <a:t>Cost  of one penetration</a:t>
            </a:r>
            <a:endParaRPr lang="ko-KR" altLang="en-US" b="1" dirty="0"/>
          </a:p>
        </p:txBody>
      </p:sp>
      <p:sp>
        <p:nvSpPr>
          <p:cNvPr id="56" name="직사각형 55"/>
          <p:cNvSpPr/>
          <p:nvPr/>
        </p:nvSpPr>
        <p:spPr>
          <a:xfrm>
            <a:off x="3531523" y="3988271"/>
            <a:ext cx="23928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/>
              <a:t>Value of </a:t>
            </a:r>
            <a:r>
              <a:rPr lang="en-US" altLang="ko-KR" b="1" dirty="0" smtClean="0"/>
              <a:t>a resource </a:t>
            </a:r>
            <a:endParaRPr lang="ko-KR" altLang="en-US" b="1" dirty="0"/>
          </a:p>
        </p:txBody>
      </p:sp>
      <p:sp>
        <p:nvSpPr>
          <p:cNvPr id="57" name="직사각형 56"/>
          <p:cNvSpPr/>
          <p:nvPr/>
        </p:nvSpPr>
        <p:spPr>
          <a:xfrm>
            <a:off x="6791369" y="1559425"/>
            <a:ext cx="576064" cy="23865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5243062" y="3522913"/>
            <a:ext cx="18492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Good Cost for Black Sheep</a:t>
            </a:r>
            <a:endParaRPr lang="ko-KR" altLang="en-US" sz="11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114196" y="1946935"/>
            <a:ext cx="1849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Too expensive for Back Sheep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60" name="Oval 141"/>
          <p:cNvSpPr>
            <a:spLocks noChangeArrowheads="1"/>
          </p:cNvSpPr>
          <p:nvPr/>
        </p:nvSpPr>
        <p:spPr bwMode="auto">
          <a:xfrm>
            <a:off x="5149684" y="3249216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1" name="Oval 141"/>
          <p:cNvSpPr>
            <a:spLocks noChangeArrowheads="1"/>
          </p:cNvSpPr>
          <p:nvPr/>
        </p:nvSpPr>
        <p:spPr bwMode="auto">
          <a:xfrm>
            <a:off x="3114196" y="2768577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2" name="Oval 141"/>
          <p:cNvSpPr>
            <a:spLocks noChangeArrowheads="1"/>
          </p:cNvSpPr>
          <p:nvPr/>
        </p:nvSpPr>
        <p:spPr bwMode="auto">
          <a:xfrm>
            <a:off x="3676406" y="2895628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8" name="Oval 141"/>
          <p:cNvSpPr>
            <a:spLocks noChangeArrowheads="1"/>
          </p:cNvSpPr>
          <p:nvPr/>
        </p:nvSpPr>
        <p:spPr bwMode="auto">
          <a:xfrm>
            <a:off x="4892216" y="1928971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9" name="Oval 141"/>
          <p:cNvSpPr>
            <a:spLocks noChangeArrowheads="1"/>
          </p:cNvSpPr>
          <p:nvPr/>
        </p:nvSpPr>
        <p:spPr bwMode="auto">
          <a:xfrm>
            <a:off x="4622797" y="3713253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0" name="Oval 141"/>
          <p:cNvSpPr>
            <a:spLocks noChangeArrowheads="1"/>
          </p:cNvSpPr>
          <p:nvPr/>
        </p:nvSpPr>
        <p:spPr bwMode="auto">
          <a:xfrm>
            <a:off x="5610739" y="2590197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1" name="Oval 141"/>
          <p:cNvSpPr>
            <a:spLocks noChangeArrowheads="1"/>
          </p:cNvSpPr>
          <p:nvPr/>
        </p:nvSpPr>
        <p:spPr bwMode="auto">
          <a:xfrm>
            <a:off x="6444208" y="2151207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2" name="Oval 141"/>
          <p:cNvSpPr>
            <a:spLocks noChangeArrowheads="1"/>
          </p:cNvSpPr>
          <p:nvPr/>
        </p:nvSpPr>
        <p:spPr bwMode="auto">
          <a:xfrm>
            <a:off x="4051891" y="3345940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3" name="Oval 141"/>
          <p:cNvSpPr>
            <a:spLocks noChangeArrowheads="1"/>
          </p:cNvSpPr>
          <p:nvPr/>
        </p:nvSpPr>
        <p:spPr bwMode="auto">
          <a:xfrm>
            <a:off x="3534010" y="3632423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4" name="Oval 141"/>
          <p:cNvSpPr>
            <a:spLocks noChangeArrowheads="1"/>
          </p:cNvSpPr>
          <p:nvPr/>
        </p:nvSpPr>
        <p:spPr bwMode="auto">
          <a:xfrm>
            <a:off x="6241428" y="3722862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5" name="Oval 141"/>
          <p:cNvSpPr>
            <a:spLocks noChangeArrowheads="1"/>
          </p:cNvSpPr>
          <p:nvPr/>
        </p:nvSpPr>
        <p:spPr bwMode="auto">
          <a:xfrm>
            <a:off x="2843808" y="3272686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6" name="Oval 141"/>
          <p:cNvSpPr>
            <a:spLocks noChangeArrowheads="1"/>
          </p:cNvSpPr>
          <p:nvPr/>
        </p:nvSpPr>
        <p:spPr bwMode="auto">
          <a:xfrm>
            <a:off x="6083874" y="2584327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7" name="Oval 141"/>
          <p:cNvSpPr>
            <a:spLocks noChangeArrowheads="1"/>
          </p:cNvSpPr>
          <p:nvPr/>
        </p:nvSpPr>
        <p:spPr bwMode="auto">
          <a:xfrm>
            <a:off x="5939307" y="3093851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8" name="Oval 141"/>
          <p:cNvSpPr>
            <a:spLocks noChangeArrowheads="1"/>
          </p:cNvSpPr>
          <p:nvPr/>
        </p:nvSpPr>
        <p:spPr bwMode="auto">
          <a:xfrm>
            <a:off x="4892216" y="2746795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9" name="Oval 141"/>
          <p:cNvSpPr>
            <a:spLocks noChangeArrowheads="1"/>
          </p:cNvSpPr>
          <p:nvPr/>
        </p:nvSpPr>
        <p:spPr bwMode="auto">
          <a:xfrm>
            <a:off x="5422243" y="1996952"/>
            <a:ext cx="142396" cy="1524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cxnSp>
        <p:nvCxnSpPr>
          <p:cNvPr id="110" name="직선 연결선 109"/>
          <p:cNvCxnSpPr/>
          <p:nvPr/>
        </p:nvCxnSpPr>
        <p:spPr>
          <a:xfrm flipH="1">
            <a:off x="2770954" y="3308141"/>
            <a:ext cx="4058205" cy="647353"/>
          </a:xfrm>
          <a:prstGeom prst="line">
            <a:avLst/>
          </a:prstGeom>
          <a:ln w="381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직사각형 110"/>
          <p:cNvSpPr/>
          <p:nvPr/>
        </p:nvSpPr>
        <p:spPr>
          <a:xfrm>
            <a:off x="2770020" y="1471905"/>
            <a:ext cx="4034228" cy="332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내용 개체 틀 2"/>
          <p:cNvSpPr txBox="1">
            <a:spLocks/>
          </p:cNvSpPr>
          <p:nvPr/>
        </p:nvSpPr>
        <p:spPr bwMode="auto">
          <a:xfrm>
            <a:off x="1475656" y="4581128"/>
            <a:ext cx="6840760" cy="1268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Blip>
                <a:blip r:embed="rId2"/>
              </a:buBlip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Blip>
                <a:blip r:embed="rId3"/>
              </a:buBlip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Blip>
                <a:blip r:embed="rId4"/>
              </a:buBlip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lvl="2"/>
            <a:r>
              <a:rPr lang="en-US" altLang="ko-KR" sz="2000" dirty="0"/>
              <a:t>A Practically possible judgment </a:t>
            </a:r>
            <a:r>
              <a:rPr lang="en-US" altLang="ko-KR" sz="2000" b="1" dirty="0"/>
              <a:t>server</a:t>
            </a:r>
            <a:r>
              <a:rPr lang="en-US" altLang="ko-KR" sz="2000" dirty="0"/>
              <a:t>.</a:t>
            </a:r>
          </a:p>
          <a:p>
            <a:pPr lvl="2"/>
            <a:r>
              <a:rPr lang="en-US" altLang="ko-KR" sz="2000" dirty="0"/>
              <a:t>The more a robot </a:t>
            </a:r>
            <a:r>
              <a:rPr lang="en-US" altLang="ko-KR" sz="2000" dirty="0" smtClean="0"/>
              <a:t>attacks, </a:t>
            </a:r>
            <a:r>
              <a:rPr lang="en-US" altLang="ko-KR" sz="2000" dirty="0"/>
              <a:t>the </a:t>
            </a:r>
            <a:r>
              <a:rPr lang="en-US" altLang="ko-KR" sz="2000" dirty="0" smtClean="0"/>
              <a:t>more money is lost.</a:t>
            </a:r>
          </a:p>
          <a:p>
            <a:pPr lvl="2"/>
            <a:endParaRPr lang="en-US" altLang="ko-KR" sz="2000" dirty="0" smtClean="0"/>
          </a:p>
        </p:txBody>
      </p:sp>
    </p:spTree>
    <p:extLst>
      <p:ext uri="{BB962C8B-B14F-4D97-AF65-F5344CB8AC3E}">
        <p14:creationId xmlns:p14="http://schemas.microsoft.com/office/powerpoint/2010/main" val="1194747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427984" y="1988840"/>
            <a:ext cx="4032448" cy="3096344"/>
          </a:xfrm>
        </p:spPr>
        <p:txBody>
          <a:bodyPr/>
          <a:lstStyle/>
          <a:p>
            <a:r>
              <a:rPr lang="en-US" altLang="ko-KR" sz="2400" dirty="0"/>
              <a:t>C</a:t>
            </a:r>
            <a:r>
              <a:rPr lang="en-US" altLang="ko-KR" sz="2400" b="0" dirty="0"/>
              <a:t>ompletely </a:t>
            </a:r>
            <a:r>
              <a:rPr lang="en-US" altLang="ko-KR" sz="2400" b="0" dirty="0" smtClean="0"/>
              <a:t/>
            </a:r>
            <a:br>
              <a:rPr lang="en-US" altLang="ko-KR" sz="2400" b="0" dirty="0" smtClean="0"/>
            </a:br>
            <a:r>
              <a:rPr lang="en-US" altLang="ko-KR" sz="2400" dirty="0" smtClean="0"/>
              <a:t>A</a:t>
            </a:r>
            <a:r>
              <a:rPr lang="en-US" altLang="ko-KR" sz="2400" b="0" dirty="0" smtClean="0"/>
              <a:t>utomated</a:t>
            </a:r>
            <a:r>
              <a:rPr lang="en-US" altLang="ko-KR" sz="2400" b="0" dirty="0"/>
              <a:t> </a:t>
            </a:r>
            <a:r>
              <a:rPr lang="en-US" altLang="ko-KR" sz="2400" b="0" dirty="0" smtClean="0"/>
              <a:t/>
            </a:r>
            <a:br>
              <a:rPr lang="en-US" altLang="ko-KR" sz="2400" b="0" dirty="0" smtClean="0"/>
            </a:br>
            <a:r>
              <a:rPr lang="en-US" altLang="ko-KR" sz="2400" dirty="0" smtClean="0"/>
              <a:t>P</a:t>
            </a:r>
            <a:r>
              <a:rPr lang="en-US" altLang="ko-KR" sz="2400" b="0" dirty="0" smtClean="0"/>
              <a:t>ublic</a:t>
            </a:r>
            <a:r>
              <a:rPr lang="en-US" altLang="ko-KR" sz="2400" b="0" dirty="0"/>
              <a:t> </a:t>
            </a:r>
            <a:r>
              <a:rPr lang="en-US" altLang="ko-KR" sz="2400" b="0" dirty="0" smtClean="0"/>
              <a:t/>
            </a:r>
            <a:br>
              <a:rPr lang="en-US" altLang="ko-KR" sz="2400" b="0" dirty="0" smtClean="0"/>
            </a:br>
            <a:r>
              <a:rPr lang="en-US" altLang="ko-KR" sz="2400" dirty="0" smtClean="0"/>
              <a:t>T</a:t>
            </a:r>
            <a:r>
              <a:rPr lang="en-US" altLang="ko-KR" sz="2400" b="0" dirty="0" smtClean="0"/>
              <a:t>uring test </a:t>
            </a:r>
            <a:r>
              <a:rPr lang="en-US" altLang="ko-KR" sz="2400" b="0" dirty="0"/>
              <a:t>to tell </a:t>
            </a:r>
            <a:r>
              <a:rPr lang="en-US" altLang="ko-KR" sz="2400" dirty="0" smtClean="0"/>
              <a:t>C</a:t>
            </a:r>
            <a:r>
              <a:rPr lang="en-US" altLang="ko-KR" sz="2400" b="0" dirty="0" smtClean="0"/>
              <a:t>omputers and</a:t>
            </a:r>
            <a:r>
              <a:rPr lang="en-US" altLang="ko-KR" sz="2400" b="0" dirty="0"/>
              <a:t> </a:t>
            </a:r>
            <a:r>
              <a:rPr lang="en-US" altLang="ko-KR" sz="2400" b="0" dirty="0" smtClean="0"/>
              <a:t/>
            </a:r>
            <a:br>
              <a:rPr lang="en-US" altLang="ko-KR" sz="2400" b="0" dirty="0" smtClean="0"/>
            </a:br>
            <a:r>
              <a:rPr lang="en-US" altLang="ko-KR" sz="2400" dirty="0" smtClean="0"/>
              <a:t>H</a:t>
            </a:r>
            <a:r>
              <a:rPr lang="en-US" altLang="ko-KR" sz="2400" b="0" dirty="0" smtClean="0"/>
              <a:t>umans </a:t>
            </a:r>
            <a:br>
              <a:rPr lang="en-US" altLang="ko-KR" sz="2400" b="0" dirty="0" smtClean="0"/>
            </a:br>
            <a:r>
              <a:rPr lang="en-US" altLang="ko-KR" sz="2400" dirty="0" smtClean="0"/>
              <a:t>A</a:t>
            </a:r>
            <a:r>
              <a:rPr lang="en-US" altLang="ko-KR" sz="2400" b="0" dirty="0" smtClean="0"/>
              <a:t>part</a:t>
            </a:r>
            <a:endParaRPr lang="ko-KR" altLang="en-US" sz="2400" b="0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4000" b="1" dirty="0" smtClean="0"/>
              <a:t>CAPTCHA</a:t>
            </a:r>
            <a:endParaRPr lang="ko-KR" altLang="en-US" sz="4000" b="1" dirty="0"/>
          </a:p>
          <a:p>
            <a:endParaRPr lang="ko-KR" alt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93850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세로로 말린 두루마리 모양 4"/>
          <p:cNvSpPr/>
          <p:nvPr/>
        </p:nvSpPr>
        <p:spPr>
          <a:xfrm>
            <a:off x="1043608" y="1916832"/>
            <a:ext cx="7056784" cy="2520280"/>
          </a:xfrm>
          <a:prstGeom prst="verticalScroll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CAPTCHA Example1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03160"/>
            <a:ext cx="8229600" cy="5105400"/>
          </a:xfrm>
        </p:spPr>
        <p:txBody>
          <a:bodyPr/>
          <a:lstStyle/>
          <a:p>
            <a:r>
              <a:rPr lang="en-US" altLang="ko-KR" dirty="0" smtClean="0"/>
              <a:t>Simple Question CAPTCHA.</a:t>
            </a:r>
          </a:p>
          <a:p>
            <a:endParaRPr lang="en-US" altLang="ko-KR" dirty="0" smtClean="0"/>
          </a:p>
          <a:p>
            <a:pPr marL="457200" lvl="1" indent="0">
              <a:buNone/>
            </a:pPr>
            <a:r>
              <a:rPr lang="en-US" altLang="ko-KR" b="1" dirty="0" smtClean="0"/>
              <a:t>        </a:t>
            </a:r>
            <a:r>
              <a:rPr lang="en-US" altLang="ko-KR" dirty="0" smtClean="0">
                <a:solidFill>
                  <a:srgbClr val="7030A0"/>
                </a:solidFill>
                <a:latin typeface="Impact" pitchFamily="34" charset="0"/>
              </a:rPr>
              <a:t>“What is the biggest country in the world.”</a:t>
            </a:r>
          </a:p>
          <a:p>
            <a:pPr marL="457200" lvl="1" indent="0">
              <a:buNone/>
            </a:pPr>
            <a:r>
              <a:rPr lang="en-US" altLang="ko-KR" dirty="0" smtClean="0">
                <a:solidFill>
                  <a:srgbClr val="7030A0"/>
                </a:solidFill>
                <a:latin typeface="Impact" pitchFamily="34" charset="0"/>
              </a:rPr>
              <a:t>            “What is the first month of the year.” </a:t>
            </a:r>
          </a:p>
          <a:p>
            <a:pPr marL="457200" lvl="1" indent="0">
              <a:buNone/>
            </a:pPr>
            <a:r>
              <a:rPr lang="en-US" altLang="ko-KR" dirty="0" smtClean="0">
                <a:solidFill>
                  <a:srgbClr val="7030A0"/>
                </a:solidFill>
                <a:latin typeface="Impact" pitchFamily="34" charset="0"/>
              </a:rPr>
              <a:t>            “When do you go to church?”      </a:t>
            </a:r>
          </a:p>
          <a:p>
            <a:pPr marL="457200" lvl="1" indent="0">
              <a:buNone/>
            </a:pPr>
            <a:r>
              <a:rPr lang="en-US" altLang="ko-KR" dirty="0" smtClean="0">
                <a:solidFill>
                  <a:srgbClr val="7030A0"/>
                </a:solidFill>
                <a:latin typeface="Impact" pitchFamily="34" charset="0"/>
              </a:rPr>
              <a:t>               ……….. </a:t>
            </a:r>
          </a:p>
          <a:p>
            <a:pPr marL="457200" lvl="1" indent="0">
              <a:buNone/>
            </a:pPr>
            <a:endParaRPr lang="en-US" altLang="ko-KR" dirty="0" smtClean="0"/>
          </a:p>
          <a:p>
            <a:pPr marL="457200" lvl="1" indent="0">
              <a:buNone/>
            </a:pPr>
            <a:r>
              <a:rPr lang="en-US" altLang="ko-KR" dirty="0" smtClean="0"/>
              <a:t>This system expects that robots do not have general knowledge but people do, and that robots cannot understand English grammar.   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3427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Positive</a:t>
            </a:r>
          </a:p>
          <a:p>
            <a:pPr lvl="1"/>
            <a:r>
              <a:rPr lang="en-US" altLang="ko-KR" dirty="0" smtClean="0"/>
              <a:t>Very simple.</a:t>
            </a:r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Negative </a:t>
            </a:r>
          </a:p>
          <a:p>
            <a:pPr lvl="1"/>
            <a:r>
              <a:rPr lang="en-US" altLang="ko-KR" dirty="0" smtClean="0"/>
              <a:t>Updated Robots collect every question from the system and respond with correct answers.</a:t>
            </a:r>
          </a:p>
          <a:p>
            <a:pPr lvl="1"/>
            <a:r>
              <a:rPr lang="en-US" altLang="ko-KR" dirty="0" smtClean="0"/>
              <a:t>Whenever </a:t>
            </a:r>
            <a:r>
              <a:rPr lang="en-US" altLang="ko-KR" dirty="0"/>
              <a:t>the </a:t>
            </a:r>
            <a:r>
              <a:rPr lang="en-US" altLang="ko-KR" dirty="0" smtClean="0"/>
              <a:t>system updates </a:t>
            </a:r>
            <a:r>
              <a:rPr lang="en-US" altLang="ko-KR" dirty="0"/>
              <a:t>new </a:t>
            </a:r>
            <a:r>
              <a:rPr lang="en-US" altLang="ko-KR" dirty="0" smtClean="0"/>
              <a:t>questions</a:t>
            </a:r>
            <a:r>
              <a:rPr lang="en-US" altLang="ko-KR" dirty="0"/>
              <a:t>, </a:t>
            </a:r>
            <a:r>
              <a:rPr lang="en-US" altLang="ko-KR" dirty="0" smtClean="0"/>
              <a:t>the robot collects them all.</a:t>
            </a:r>
          </a:p>
          <a:p>
            <a:endParaRPr lang="ko-KR" altLang="en-US" dirty="0"/>
          </a:p>
        </p:txBody>
      </p:sp>
      <p:sp>
        <p:nvSpPr>
          <p:cNvPr id="2" name="직사각형 1"/>
          <p:cNvSpPr/>
          <p:nvPr/>
        </p:nvSpPr>
        <p:spPr>
          <a:xfrm>
            <a:off x="107504" y="5487615"/>
            <a:ext cx="87129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altLang="ko-KR" sz="2400" b="1" dirty="0"/>
              <a:t>* </a:t>
            </a:r>
            <a:r>
              <a:rPr lang="en-US" altLang="ko-KR" sz="2400" b="1" dirty="0">
                <a:solidFill>
                  <a:srgbClr val="FF0000"/>
                </a:solidFill>
              </a:rPr>
              <a:t>A problem is the limited number of question 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sources. </a:t>
            </a:r>
            <a:endParaRPr lang="en-US" altLang="ko-K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916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221914"/>
            <a:ext cx="8229600" cy="510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b="1" dirty="0"/>
              <a:t>	</a:t>
            </a:r>
            <a:r>
              <a:rPr lang="en-US" altLang="ko-KR" b="1" dirty="0" smtClean="0"/>
              <a:t>		</a:t>
            </a:r>
            <a:endParaRPr lang="ko-KR" altLang="en-US" dirty="0"/>
          </a:p>
        </p:txBody>
      </p:sp>
      <p:pic>
        <p:nvPicPr>
          <p:cNvPr id="1027" name="Picture 3" descr="http://upload.wikimedia.org/wikipedia/commons/6/69/Captcha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556792"/>
            <a:ext cx="276225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File:Modern-captcha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492895"/>
            <a:ext cx="3960440" cy="752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upload.wikimedia.org/wikipedia/commons/a/a7/KCAPTCHA_with_crowded_symbols.gif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223" y="3284984"/>
            <a:ext cx="4733081" cy="979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11560" y="4581128"/>
            <a:ext cx="83712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/>
              <a:t>The system </a:t>
            </a:r>
            <a:r>
              <a:rPr lang="en-US" altLang="ko-KR" sz="2000" dirty="0"/>
              <a:t>anticipates </a:t>
            </a:r>
            <a:r>
              <a:rPr lang="en-US" altLang="ko-KR" sz="2000" dirty="0" smtClean="0"/>
              <a:t>that robots cannot understand the </a:t>
            </a:r>
            <a:r>
              <a:rPr lang="en-US" altLang="ko-KR" sz="2000" dirty="0"/>
              <a:t>warped </a:t>
            </a:r>
            <a:r>
              <a:rPr lang="en-US" altLang="ko-KR" sz="2000" dirty="0" smtClean="0"/>
              <a:t>words</a:t>
            </a:r>
          </a:p>
          <a:p>
            <a:r>
              <a:rPr lang="en-US" altLang="ko-KR" sz="2000" dirty="0" smtClean="0"/>
              <a:t> but humans do.</a:t>
            </a:r>
          </a:p>
        </p:txBody>
      </p:sp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467600" cy="762000"/>
          </a:xfrm>
        </p:spPr>
        <p:txBody>
          <a:bodyPr/>
          <a:lstStyle/>
          <a:p>
            <a:r>
              <a:rPr lang="en-US" altLang="ko-KR" dirty="0"/>
              <a:t>CAPTCHA </a:t>
            </a:r>
            <a:r>
              <a:rPr lang="en-US" altLang="ko-KR" dirty="0" smtClean="0"/>
              <a:t>Example2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11186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Positive </a:t>
            </a:r>
          </a:p>
          <a:p>
            <a:pPr lvl="1"/>
            <a:r>
              <a:rPr lang="en-US" altLang="ko-KR" dirty="0" smtClean="0"/>
              <a:t>Endless questions </a:t>
            </a:r>
            <a:r>
              <a:rPr lang="en-US" altLang="ko-KR" dirty="0"/>
              <a:t>can be </a:t>
            </a:r>
            <a:r>
              <a:rPr lang="en-US" altLang="ko-KR" dirty="0" smtClean="0"/>
              <a:t>created.</a:t>
            </a:r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Negative </a:t>
            </a:r>
          </a:p>
          <a:p>
            <a:pPr lvl="1"/>
            <a:r>
              <a:rPr lang="en-US" altLang="ko-KR" dirty="0" smtClean="0"/>
              <a:t>Updated </a:t>
            </a:r>
            <a:r>
              <a:rPr lang="en-US" altLang="ko-KR" dirty="0"/>
              <a:t>Robots have image analysis </a:t>
            </a:r>
            <a:r>
              <a:rPr lang="en-US" altLang="ko-KR" dirty="0" smtClean="0"/>
              <a:t>function.</a:t>
            </a:r>
          </a:p>
          <a:p>
            <a:pPr lvl="1"/>
            <a:endParaRPr lang="en-US" altLang="ko-KR" dirty="0"/>
          </a:p>
          <a:p>
            <a:pPr lvl="1"/>
            <a:r>
              <a:rPr lang="en-US" altLang="ko-KR" dirty="0" smtClean="0"/>
              <a:t>Current </a:t>
            </a:r>
            <a:r>
              <a:rPr lang="en-US" altLang="ko-KR" dirty="0"/>
              <a:t>Robots are capable </a:t>
            </a:r>
            <a:r>
              <a:rPr lang="en-US" altLang="ko-KR" dirty="0" smtClean="0"/>
              <a:t>of recognizing </a:t>
            </a:r>
            <a:r>
              <a:rPr lang="en-US" altLang="ko-KR" dirty="0"/>
              <a:t>twisted </a:t>
            </a:r>
            <a:r>
              <a:rPr lang="en-US" altLang="ko-KR" dirty="0" smtClean="0"/>
              <a:t>words </a:t>
            </a:r>
            <a:r>
              <a:rPr lang="en-US" altLang="ko-KR" dirty="0"/>
              <a:t>quiet </a:t>
            </a:r>
            <a:r>
              <a:rPr lang="en-US" altLang="ko-KR" dirty="0" smtClean="0"/>
              <a:t>well.</a:t>
            </a:r>
            <a:endParaRPr lang="en-US" altLang="ko-KR" dirty="0"/>
          </a:p>
          <a:p>
            <a:pPr marL="457200" lvl="1" indent="0">
              <a:buNone/>
            </a:pPr>
            <a:endParaRPr lang="en-US" altLang="ko-KR" dirty="0"/>
          </a:p>
          <a:p>
            <a:pPr marL="457200" lvl="1" indent="0">
              <a:buNone/>
            </a:pPr>
            <a:r>
              <a:rPr lang="en-US" altLang="ko-KR" sz="2400" b="1" dirty="0"/>
              <a:t>* 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Questions become easier for robots.</a:t>
            </a:r>
            <a:r>
              <a:rPr lang="ko-KR" altLang="en-US" sz="2400" b="1" dirty="0" smtClean="0">
                <a:solidFill>
                  <a:srgbClr val="FF0000"/>
                </a:solidFill>
              </a:rPr>
              <a:t> </a:t>
            </a:r>
            <a:endParaRPr lang="en-US" altLang="ko-KR" sz="2400" b="1" dirty="0">
              <a:solidFill>
                <a:srgbClr val="FF0000"/>
              </a:solidFill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5233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Recently suggested  upgraded Word </a:t>
            </a:r>
            <a:r>
              <a:rPr lang="en-US" altLang="ko-KR" dirty="0" smtClean="0"/>
              <a:t>CAPTCHA.</a:t>
            </a:r>
          </a:p>
          <a:p>
            <a:endParaRPr lang="en-US" altLang="ko-KR" dirty="0"/>
          </a:p>
          <a:p>
            <a:pPr marL="0" indent="0">
              <a:buNone/>
            </a:pPr>
            <a:r>
              <a:rPr lang="en-US" altLang="ko-KR" dirty="0" smtClean="0"/>
              <a:t>                                     </a:t>
            </a:r>
            <a:r>
              <a:rPr lang="en-US" altLang="ko-KR" dirty="0"/>
              <a:t>Twists more</a:t>
            </a:r>
          </a:p>
          <a:p>
            <a:pPr marL="0" indent="0">
              <a:buNone/>
            </a:pPr>
            <a:endParaRPr lang="en-US" altLang="ko-KR" dirty="0" smtClean="0"/>
          </a:p>
          <a:p>
            <a:endParaRPr lang="en-US" altLang="ko-KR" dirty="0"/>
          </a:p>
          <a:p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352650"/>
            <a:ext cx="2209800" cy="287655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2843808" y="5589240"/>
            <a:ext cx="53285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400" b="1" dirty="0"/>
              <a:t>* 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Even humans cannot understand.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202651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/>
          <a:lstStyle/>
          <a:p>
            <a:r>
              <a:rPr lang="en-US" altLang="ko-KR" dirty="0" smtClean="0"/>
              <a:t>CAPTCHA Example3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b="1" dirty="0"/>
              <a:t>	</a:t>
            </a:r>
            <a:r>
              <a:rPr lang="en-US" altLang="ko-KR" b="1" dirty="0" smtClean="0"/>
              <a:t>		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17227" y="5608724"/>
            <a:ext cx="5147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/>
              <a:t>Find a dog(s).   </a:t>
            </a:r>
            <a:r>
              <a:rPr lang="en-US" altLang="ko-KR" sz="2400" dirty="0" smtClean="0">
                <a:solidFill>
                  <a:srgbClr val="FF0000"/>
                </a:solidFill>
              </a:rPr>
              <a:t>(Object Recognition)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437" y="1290637"/>
            <a:ext cx="5191125" cy="427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94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/>
          <a:lstStyle/>
          <a:p>
            <a:r>
              <a:rPr lang="en-US" altLang="ko-KR" dirty="0" smtClean="0"/>
              <a:t>CAPTCHA Example4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843880"/>
            <a:ext cx="8229600" cy="510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b="1" dirty="0"/>
              <a:t>	</a:t>
            </a:r>
            <a:r>
              <a:rPr lang="en-US" altLang="ko-KR" b="1" dirty="0" smtClean="0"/>
              <a:t>		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467474" y="5309604"/>
            <a:ext cx="67409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/>
              <a:t>Which picture is positive?   </a:t>
            </a:r>
            <a:r>
              <a:rPr lang="en-US" altLang="ko-KR" sz="2400" dirty="0" smtClean="0">
                <a:solidFill>
                  <a:srgbClr val="FF0000"/>
                </a:solidFill>
              </a:rPr>
              <a:t>(Emotional question)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12" y="1874133"/>
            <a:ext cx="7496175" cy="3271971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791579" y="1479804"/>
            <a:ext cx="7560840" cy="8023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586935" y="1476073"/>
            <a:ext cx="39292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dirty="0" smtClean="0"/>
              <a:t>Subject : “Futures”</a:t>
            </a:r>
          </a:p>
        </p:txBody>
      </p:sp>
    </p:spTree>
    <p:extLst>
      <p:ext uri="{BB962C8B-B14F-4D97-AF65-F5344CB8AC3E}">
        <p14:creationId xmlns:p14="http://schemas.microsoft.com/office/powerpoint/2010/main" val="881678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Positive </a:t>
            </a:r>
          </a:p>
          <a:p>
            <a:pPr lvl="1"/>
            <a:r>
              <a:rPr lang="en-US" altLang="ko-KR" dirty="0"/>
              <a:t>Object and Emotion </a:t>
            </a:r>
            <a:r>
              <a:rPr lang="en-US" altLang="ko-KR" dirty="0" smtClean="0"/>
              <a:t>analyses are nearly impossible questions for modern robots.</a:t>
            </a:r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Negative </a:t>
            </a:r>
          </a:p>
          <a:p>
            <a:pPr lvl="1"/>
            <a:r>
              <a:rPr lang="en-US" altLang="ko-KR" dirty="0" smtClean="0"/>
              <a:t>There might be enough image sources </a:t>
            </a:r>
          </a:p>
          <a:p>
            <a:pPr marL="344487" lvl="1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  but someone has to mine image data.</a:t>
            </a:r>
            <a:endParaRPr lang="en-US" altLang="ko-KR" dirty="0"/>
          </a:p>
          <a:p>
            <a:pPr lvl="1"/>
            <a:r>
              <a:rPr lang="en-US" altLang="ko-KR" dirty="0" smtClean="0"/>
              <a:t>Additional labor costs are required.</a:t>
            </a:r>
            <a:endParaRPr lang="en-US" altLang="ko-KR" dirty="0"/>
          </a:p>
          <a:p>
            <a:pPr marL="457200" lvl="1" indent="0">
              <a:buNone/>
            </a:pPr>
            <a:endParaRPr lang="en-US" altLang="ko-KR" dirty="0"/>
          </a:p>
          <a:p>
            <a:pPr marL="457200" lvl="1" indent="0">
              <a:buNone/>
            </a:pPr>
            <a:r>
              <a:rPr lang="en-US" altLang="ko-KR" sz="2400" b="1" dirty="0"/>
              <a:t>* 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It can not be a completely automated system.</a:t>
            </a:r>
            <a:r>
              <a:rPr lang="ko-KR" altLang="en-US" sz="2400" b="1" dirty="0" smtClean="0">
                <a:solidFill>
                  <a:srgbClr val="FF0000"/>
                </a:solidFill>
              </a:rPr>
              <a:t> </a:t>
            </a:r>
            <a:endParaRPr lang="en-US" altLang="ko-KR" sz="2400" b="1" dirty="0">
              <a:solidFill>
                <a:srgbClr val="FF0000"/>
              </a:solidFill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34452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What is an Ideal CAPTCHA?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It has endless sources.</a:t>
            </a:r>
          </a:p>
          <a:p>
            <a:r>
              <a:rPr lang="en-US" altLang="ko-KR" dirty="0" smtClean="0"/>
              <a:t>The source should be collected automatically with almost zero labor costs.</a:t>
            </a:r>
          </a:p>
          <a:p>
            <a:r>
              <a:rPr lang="en-US" altLang="ko-KR" dirty="0" smtClean="0"/>
              <a:t>Created questions must be difficult enough for modern robots but easy for humans.</a:t>
            </a:r>
          </a:p>
          <a:p>
            <a:r>
              <a:rPr lang="en-US" altLang="ko-KR" dirty="0" smtClean="0"/>
              <a:t>Most importantly, Ideal CAPTCHA must provide high </a:t>
            </a:r>
            <a:r>
              <a:rPr lang="en-US" altLang="ko-KR" dirty="0"/>
              <a:t>rate </a:t>
            </a:r>
            <a:r>
              <a:rPr lang="en-US" altLang="ko-KR" dirty="0" smtClean="0"/>
              <a:t>correction.</a:t>
            </a:r>
          </a:p>
          <a:p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827584" y="5013176"/>
            <a:ext cx="74888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altLang="ko-KR" sz="2400" b="1" dirty="0" smtClean="0">
                <a:solidFill>
                  <a:srgbClr val="FF0000"/>
                </a:solidFill>
              </a:rPr>
              <a:t>It is…</a:t>
            </a:r>
          </a:p>
          <a:p>
            <a:pPr lvl="1"/>
            <a:r>
              <a:rPr lang="en-US" altLang="ko-KR" sz="2400" b="1" dirty="0" smtClean="0">
                <a:solidFill>
                  <a:srgbClr val="FF0000"/>
                </a:solidFill>
              </a:rPr>
              <a:t>Having automatically collectable cheap cost questions and providing highly correct results.</a:t>
            </a:r>
            <a:r>
              <a:rPr lang="ko-KR" altLang="en-US" sz="2400" b="1" dirty="0" smtClean="0">
                <a:solidFill>
                  <a:srgbClr val="FF0000"/>
                </a:solidFill>
              </a:rPr>
              <a:t> </a:t>
            </a:r>
            <a:endParaRPr lang="en-US" altLang="ko-KR" sz="2400" b="1" dirty="0">
              <a:solidFill>
                <a:srgbClr val="FF0000"/>
              </a:solidFill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9922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722313" y="2696939"/>
            <a:ext cx="7772400" cy="1362075"/>
          </a:xfrm>
        </p:spPr>
        <p:txBody>
          <a:bodyPr/>
          <a:lstStyle/>
          <a:p>
            <a:r>
              <a:rPr lang="en-US" altLang="ko-KR" sz="3600" dirty="0" smtClean="0"/>
              <a:t>Gesture CAPTCHA System</a:t>
            </a:r>
            <a:endParaRPr lang="ko-KR" altLang="en-US" sz="3600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idx="1"/>
          </p:nvPr>
        </p:nvSpPr>
        <p:spPr>
          <a:xfrm>
            <a:off x="722313" y="1196752"/>
            <a:ext cx="7772400" cy="1500187"/>
          </a:xfrm>
        </p:spPr>
        <p:txBody>
          <a:bodyPr/>
          <a:lstStyle/>
          <a:p>
            <a:r>
              <a:rPr lang="en-US" altLang="ko-KR" sz="3200" dirty="0"/>
              <a:t>Project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29228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722784"/>
            <a:ext cx="7467600" cy="762000"/>
          </a:xfrm>
        </p:spPr>
        <p:txBody>
          <a:bodyPr>
            <a:noAutofit/>
          </a:bodyPr>
          <a:lstStyle/>
          <a:p>
            <a:r>
              <a:rPr lang="en-US" altLang="ko-KR" sz="3200" dirty="0" smtClean="0"/>
              <a:t>Why did we think the Simple Photo System is highly confidential?</a:t>
            </a:r>
            <a:endParaRPr lang="ko-KR" altLang="en-US" sz="32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504166"/>
            <a:ext cx="1224136" cy="9181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854" y="3084523"/>
            <a:ext cx="2083793" cy="156284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984" y="2656566"/>
            <a:ext cx="1224136" cy="9181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384" y="2811797"/>
            <a:ext cx="1224136" cy="9181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아래로 구부러진 화살표 10"/>
          <p:cNvSpPr/>
          <p:nvPr/>
        </p:nvSpPr>
        <p:spPr>
          <a:xfrm rot="904412">
            <a:off x="2372480" y="2294145"/>
            <a:ext cx="2423728" cy="572616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257504"/>
            <a:ext cx="2131872" cy="1613308"/>
          </a:xfrm>
          <a:prstGeom prst="rect">
            <a:avLst/>
          </a:prstGeom>
        </p:spPr>
      </p:pic>
      <p:sp>
        <p:nvSpPr>
          <p:cNvPr id="7" name="아래로 구부러진 화살표 6"/>
          <p:cNvSpPr/>
          <p:nvPr/>
        </p:nvSpPr>
        <p:spPr>
          <a:xfrm rot="219550">
            <a:off x="5020273" y="2523128"/>
            <a:ext cx="2009609" cy="572616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17484" y="5229199"/>
            <a:ext cx="34635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Most importantly, we assumed </a:t>
            </a:r>
          </a:p>
          <a:p>
            <a:r>
              <a:rPr lang="en-US" altLang="ko-KR" dirty="0" smtClean="0"/>
              <a:t>the officer is not a poor judger.</a:t>
            </a:r>
            <a:endParaRPr lang="ko-KR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190632" y="1844824"/>
            <a:ext cx="4147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The Network System never lost photos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63565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IDEA OF GESTURE CAPTCHA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The System does not judge.</a:t>
            </a:r>
          </a:p>
          <a:p>
            <a:endParaRPr lang="en-US" altLang="ko-KR" sz="1100" dirty="0" smtClean="0"/>
          </a:p>
          <a:p>
            <a:r>
              <a:rPr lang="en-US" altLang="ko-KR" dirty="0" smtClean="0"/>
              <a:t>However, users who want to pass this system have to judge each other.</a:t>
            </a:r>
          </a:p>
          <a:p>
            <a:endParaRPr lang="en-US" altLang="ko-KR" sz="1100" dirty="0" smtClean="0"/>
          </a:p>
          <a:p>
            <a:r>
              <a:rPr lang="en-US" altLang="ko-KR" dirty="0" smtClean="0"/>
              <a:t> Users take their photos and check each other.</a:t>
            </a:r>
          </a:p>
          <a:p>
            <a:pPr lvl="1"/>
            <a:r>
              <a:rPr lang="en-US" altLang="ko-KR" dirty="0" smtClean="0"/>
              <a:t>Each user creates one CAPTCHA question.</a:t>
            </a:r>
          </a:p>
          <a:p>
            <a:pPr lvl="1"/>
            <a:r>
              <a:rPr lang="en-US" altLang="ko-KR" dirty="0" smtClean="0"/>
              <a:t>There is a tiny </a:t>
            </a:r>
            <a:r>
              <a:rPr lang="en-US" altLang="ko-KR" dirty="0"/>
              <a:t>cost for each </a:t>
            </a:r>
            <a:r>
              <a:rPr lang="en-US" altLang="ko-KR" dirty="0" smtClean="0"/>
              <a:t>user </a:t>
            </a:r>
            <a:r>
              <a:rPr lang="en-US" altLang="ko-KR" dirty="0"/>
              <a:t>but </a:t>
            </a:r>
            <a:r>
              <a:rPr lang="en-US" altLang="ko-KR" dirty="0" smtClean="0"/>
              <a:t>zero </a:t>
            </a:r>
            <a:r>
              <a:rPr lang="en-US" altLang="ko-KR" dirty="0"/>
              <a:t>cost for the </a:t>
            </a:r>
            <a:r>
              <a:rPr lang="en-US" altLang="ko-KR" dirty="0" smtClean="0"/>
              <a:t>system</a:t>
            </a:r>
          </a:p>
          <a:p>
            <a:pPr marL="344487" lvl="1" indent="0">
              <a:buNone/>
            </a:pPr>
            <a:r>
              <a:rPr lang="en-US" altLang="ko-KR" sz="2800" b="1" dirty="0" smtClean="0">
                <a:solidFill>
                  <a:srgbClr val="FF0000"/>
                </a:solidFill>
              </a:rPr>
              <a:t>  * Automatically </a:t>
            </a:r>
            <a:r>
              <a:rPr lang="en-US" altLang="ko-KR" sz="2800" b="1" dirty="0">
                <a:solidFill>
                  <a:srgbClr val="FF0000"/>
                </a:solidFill>
              </a:rPr>
              <a:t>collectable zero </a:t>
            </a:r>
            <a:r>
              <a:rPr lang="en-US" altLang="ko-KR" sz="2800" b="1" dirty="0" smtClean="0">
                <a:solidFill>
                  <a:srgbClr val="FF0000"/>
                </a:solidFill>
              </a:rPr>
              <a:t>cost                              </a:t>
            </a:r>
          </a:p>
          <a:p>
            <a:pPr marL="344487" lvl="1" indent="0">
              <a:buNone/>
            </a:pPr>
            <a:r>
              <a:rPr lang="en-US" altLang="ko-KR" sz="2800" b="1" dirty="0">
                <a:solidFill>
                  <a:srgbClr val="FF0000"/>
                </a:solidFill>
              </a:rPr>
              <a:t> </a:t>
            </a:r>
            <a:r>
              <a:rPr lang="en-US" altLang="ko-KR" sz="2800" b="1" dirty="0" smtClean="0">
                <a:solidFill>
                  <a:srgbClr val="FF0000"/>
                </a:solidFill>
              </a:rPr>
              <a:t>   questions</a:t>
            </a:r>
            <a:endParaRPr lang="en-US" altLang="ko-KR" dirty="0"/>
          </a:p>
          <a:p>
            <a:pPr marL="344487" lvl="1" indent="0">
              <a:buNone/>
            </a:pPr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03347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650776"/>
            <a:ext cx="7467600" cy="762000"/>
          </a:xfrm>
        </p:spPr>
        <p:txBody>
          <a:bodyPr>
            <a:normAutofit fontScale="90000"/>
          </a:bodyPr>
          <a:lstStyle/>
          <a:p>
            <a:r>
              <a:rPr lang="en-US" altLang="ko-KR" sz="3600" b="1" dirty="0" smtClean="0"/>
              <a:t>Assumptions </a:t>
            </a:r>
            <a:br>
              <a:rPr lang="en-US" altLang="ko-KR" sz="3600" b="1" dirty="0" smtClean="0"/>
            </a:br>
            <a:r>
              <a:rPr lang="en-US" altLang="ko-KR" sz="3600" b="1" dirty="0" smtClean="0"/>
              <a:t>for the prototype gesture CAPTCHA </a:t>
            </a:r>
            <a:endParaRPr lang="ko-KR" altLang="en-US" sz="36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/>
          </a:p>
          <a:p>
            <a:r>
              <a:rPr lang="en-US" altLang="ko-KR" dirty="0" smtClean="0"/>
              <a:t>The valuable resource is on Mobile networks.</a:t>
            </a:r>
          </a:p>
          <a:p>
            <a:pPr lvl="1"/>
            <a:r>
              <a:rPr lang="en-US" altLang="ko-KR" sz="2000" dirty="0" smtClean="0"/>
              <a:t>We cannot expect most computers have a camera.</a:t>
            </a:r>
            <a:endParaRPr lang="en-US" altLang="ko-KR" sz="2000" dirty="0"/>
          </a:p>
          <a:p>
            <a:pPr lvl="1"/>
            <a:r>
              <a:rPr lang="en-US" altLang="ko-KR" sz="2000" dirty="0" smtClean="0"/>
              <a:t>We can expect most Mobile phones have a camera.</a:t>
            </a:r>
          </a:p>
          <a:p>
            <a:r>
              <a:rPr lang="en-US" altLang="ko-KR" dirty="0" smtClean="0"/>
              <a:t>Users use Android Smart phone clients.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All android Smart phones at least have a camera</a:t>
            </a:r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Most humans are correct judgers.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0788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Common CAPTCHA process</a:t>
            </a:r>
            <a:endParaRPr lang="ko-KR" altLang="en-US" dirty="0"/>
          </a:p>
        </p:txBody>
      </p:sp>
      <p:sp>
        <p:nvSpPr>
          <p:cNvPr id="4" name="오른쪽 화살표 3"/>
          <p:cNvSpPr/>
          <p:nvPr/>
        </p:nvSpPr>
        <p:spPr>
          <a:xfrm>
            <a:off x="467544" y="2348880"/>
            <a:ext cx="7344816" cy="2304256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556" y="3094327"/>
            <a:ext cx="813361" cy="813361"/>
          </a:xfrm>
          <a:prstGeom prst="rect">
            <a:avLst/>
          </a:prstGeom>
        </p:spPr>
      </p:pic>
      <p:sp>
        <p:nvSpPr>
          <p:cNvPr id="7" name="모서리가 둥근 사각형 설명선 6"/>
          <p:cNvSpPr/>
          <p:nvPr/>
        </p:nvSpPr>
        <p:spPr>
          <a:xfrm>
            <a:off x="536556" y="2057561"/>
            <a:ext cx="1368152" cy="950187"/>
          </a:xfrm>
          <a:prstGeom prst="wedgeRoundRectCallout">
            <a:avLst/>
          </a:prstGeom>
          <a:solidFill>
            <a:schemeClr val="l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I want to register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8" name="모서리가 둥근 사각형 설명선 7"/>
          <p:cNvSpPr/>
          <p:nvPr/>
        </p:nvSpPr>
        <p:spPr>
          <a:xfrm>
            <a:off x="2843808" y="2057277"/>
            <a:ext cx="1368152" cy="950187"/>
          </a:xfrm>
          <a:prstGeom prst="wedgeRoundRectCallout">
            <a:avLst/>
          </a:prstGeom>
          <a:solidFill>
            <a:schemeClr val="l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What is the word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3212976"/>
            <a:ext cx="1798687" cy="585115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783" y="3101267"/>
            <a:ext cx="813361" cy="813361"/>
          </a:xfrm>
          <a:prstGeom prst="rect">
            <a:avLst/>
          </a:prstGeom>
        </p:spPr>
      </p:pic>
      <p:sp>
        <p:nvSpPr>
          <p:cNvPr id="11" name="모서리가 둥근 사각형 설명선 10"/>
          <p:cNvSpPr/>
          <p:nvPr/>
        </p:nvSpPr>
        <p:spPr>
          <a:xfrm>
            <a:off x="5099952" y="2042394"/>
            <a:ext cx="1368152" cy="950187"/>
          </a:xfrm>
          <a:prstGeom prst="wedgeRoundRectCallout">
            <a:avLst/>
          </a:prstGeom>
          <a:solidFill>
            <a:schemeClr val="l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It is ‘following’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7838118" y="3212976"/>
            <a:ext cx="1080120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Pass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904708" y="4708514"/>
            <a:ext cx="3865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It can be other CAPTCHA questions</a:t>
            </a:r>
            <a:endParaRPr lang="ko-KR" altLang="en-US" dirty="0"/>
          </a:p>
        </p:txBody>
      </p:sp>
      <p:sp>
        <p:nvSpPr>
          <p:cNvPr id="13" name="오른쪽 화살표 12"/>
          <p:cNvSpPr/>
          <p:nvPr/>
        </p:nvSpPr>
        <p:spPr>
          <a:xfrm rot="16535167">
            <a:off x="3123210" y="4130818"/>
            <a:ext cx="979813" cy="7697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578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Gesture CAPTCHA process</a:t>
            </a:r>
            <a:endParaRPr lang="ko-KR" altLang="en-US" dirty="0"/>
          </a:p>
        </p:txBody>
      </p:sp>
      <p:sp>
        <p:nvSpPr>
          <p:cNvPr id="4" name="오른쪽 화살표 3"/>
          <p:cNvSpPr/>
          <p:nvPr/>
        </p:nvSpPr>
        <p:spPr>
          <a:xfrm>
            <a:off x="467544" y="1719262"/>
            <a:ext cx="7344816" cy="2304256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82" y="2419523"/>
            <a:ext cx="715708" cy="903734"/>
          </a:xfrm>
          <a:prstGeom prst="rect">
            <a:avLst/>
          </a:prstGeom>
        </p:spPr>
      </p:pic>
      <p:sp>
        <p:nvSpPr>
          <p:cNvPr id="7" name="모서리가 둥근 사각형 설명선 6"/>
          <p:cNvSpPr/>
          <p:nvPr/>
        </p:nvSpPr>
        <p:spPr>
          <a:xfrm>
            <a:off x="179511" y="1427944"/>
            <a:ext cx="1296145" cy="949902"/>
          </a:xfrm>
          <a:prstGeom prst="wedgeRoundRectCallout">
            <a:avLst>
              <a:gd name="adj1" fmla="val -9903"/>
              <a:gd name="adj2" fmla="val 62500"/>
              <a:gd name="adj3" fmla="val 16667"/>
            </a:avLst>
          </a:prstGeom>
          <a:solidFill>
            <a:schemeClr val="l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I want to register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04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Gesture CAPTCHA process</a:t>
            </a:r>
            <a:endParaRPr lang="ko-KR" altLang="en-US" dirty="0"/>
          </a:p>
        </p:txBody>
      </p:sp>
      <p:sp>
        <p:nvSpPr>
          <p:cNvPr id="4" name="오른쪽 화살표 3"/>
          <p:cNvSpPr/>
          <p:nvPr/>
        </p:nvSpPr>
        <p:spPr>
          <a:xfrm>
            <a:off x="467544" y="1719262"/>
            <a:ext cx="7344816" cy="2304256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82" y="2419523"/>
            <a:ext cx="715708" cy="903734"/>
          </a:xfrm>
          <a:prstGeom prst="rect">
            <a:avLst/>
          </a:prstGeom>
        </p:spPr>
      </p:pic>
      <p:sp>
        <p:nvSpPr>
          <p:cNvPr id="7" name="모서리가 둥근 사각형 설명선 6"/>
          <p:cNvSpPr/>
          <p:nvPr/>
        </p:nvSpPr>
        <p:spPr>
          <a:xfrm>
            <a:off x="179511" y="1427944"/>
            <a:ext cx="1296145" cy="949902"/>
          </a:xfrm>
          <a:prstGeom prst="wedgeRoundRectCallout">
            <a:avLst>
              <a:gd name="adj1" fmla="val -9903"/>
              <a:gd name="adj2" fmla="val 62500"/>
              <a:gd name="adj3" fmla="val 16667"/>
            </a:avLst>
          </a:prstGeom>
          <a:solidFill>
            <a:schemeClr val="l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I want to register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8" name="모서리가 둥근 사각형 설명선 7"/>
          <p:cNvSpPr/>
          <p:nvPr/>
        </p:nvSpPr>
        <p:spPr>
          <a:xfrm>
            <a:off x="1532931" y="1397893"/>
            <a:ext cx="1584176" cy="965070"/>
          </a:xfrm>
          <a:prstGeom prst="wedgeRoundRectCallout">
            <a:avLst/>
          </a:prstGeom>
          <a:solidFill>
            <a:schemeClr val="l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Follow this gesture and take picture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1532931" y="2482286"/>
            <a:ext cx="1152128" cy="79208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</a:rPr>
              <a:t>Make OK Sign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79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Gesture CAPTCHA process</a:t>
            </a:r>
            <a:endParaRPr lang="ko-KR" altLang="en-US" dirty="0"/>
          </a:p>
        </p:txBody>
      </p:sp>
      <p:sp>
        <p:nvSpPr>
          <p:cNvPr id="4" name="오른쪽 화살표 3"/>
          <p:cNvSpPr/>
          <p:nvPr/>
        </p:nvSpPr>
        <p:spPr>
          <a:xfrm>
            <a:off x="467544" y="1719262"/>
            <a:ext cx="7344816" cy="2304256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모서리가 둥근 사각형 설명선 7"/>
          <p:cNvSpPr/>
          <p:nvPr/>
        </p:nvSpPr>
        <p:spPr>
          <a:xfrm>
            <a:off x="1532931" y="1397893"/>
            <a:ext cx="1584176" cy="965070"/>
          </a:xfrm>
          <a:prstGeom prst="wedgeRoundRectCallout">
            <a:avLst/>
          </a:prstGeom>
          <a:solidFill>
            <a:schemeClr val="l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Follow this gesture and take picture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1532931" y="2482286"/>
            <a:ext cx="1152128" cy="79208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Make OK Sign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82" y="2419523"/>
            <a:ext cx="715708" cy="903734"/>
          </a:xfrm>
          <a:prstGeom prst="rect">
            <a:avLst/>
          </a:prstGeom>
        </p:spPr>
      </p:pic>
      <p:sp>
        <p:nvSpPr>
          <p:cNvPr id="7" name="모서리가 둥근 사각형 설명선 6"/>
          <p:cNvSpPr/>
          <p:nvPr/>
        </p:nvSpPr>
        <p:spPr>
          <a:xfrm>
            <a:off x="179511" y="1427944"/>
            <a:ext cx="1296145" cy="949902"/>
          </a:xfrm>
          <a:prstGeom prst="wedgeRoundRectCallout">
            <a:avLst>
              <a:gd name="adj1" fmla="val -9903"/>
              <a:gd name="adj2" fmla="val 62500"/>
              <a:gd name="adj3" fmla="val 16667"/>
            </a:avLst>
          </a:prstGeom>
          <a:solidFill>
            <a:schemeClr val="l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I want to register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973" y="2446526"/>
            <a:ext cx="963813" cy="905104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perspectiveBelow"/>
            <a:lightRig rig="threePt" dir="t"/>
          </a:scene3d>
        </p:spPr>
      </p:pic>
      <p:sp>
        <p:nvSpPr>
          <p:cNvPr id="11" name="폭발 1 10"/>
          <p:cNvSpPr/>
          <p:nvPr/>
        </p:nvSpPr>
        <p:spPr>
          <a:xfrm>
            <a:off x="3178847" y="1844824"/>
            <a:ext cx="1033113" cy="914400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tx1"/>
                </a:solidFill>
              </a:rPr>
              <a:t>Click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03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Gesture CAPTCHA process</a:t>
            </a:r>
            <a:endParaRPr lang="ko-KR" altLang="en-US" dirty="0"/>
          </a:p>
        </p:txBody>
      </p:sp>
      <p:sp>
        <p:nvSpPr>
          <p:cNvPr id="4" name="오른쪽 화살표 3"/>
          <p:cNvSpPr/>
          <p:nvPr/>
        </p:nvSpPr>
        <p:spPr>
          <a:xfrm>
            <a:off x="467544" y="1719262"/>
            <a:ext cx="7344816" cy="2304256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모서리가 둥근 사각형 설명선 7"/>
          <p:cNvSpPr/>
          <p:nvPr/>
        </p:nvSpPr>
        <p:spPr>
          <a:xfrm>
            <a:off x="1532931" y="1397893"/>
            <a:ext cx="1584176" cy="965070"/>
          </a:xfrm>
          <a:prstGeom prst="wedgeRoundRectCallout">
            <a:avLst/>
          </a:prstGeom>
          <a:solidFill>
            <a:schemeClr val="l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Follow this gesture and take picture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1532931" y="2482286"/>
            <a:ext cx="1152128" cy="79208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</a:rPr>
              <a:t>Make OK Sign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973" y="2446526"/>
            <a:ext cx="963813" cy="905104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perspectiveBelow"/>
            <a:lightRig rig="threePt" dir="t"/>
          </a:scene3d>
        </p:spPr>
      </p:pic>
      <p:sp>
        <p:nvSpPr>
          <p:cNvPr id="16" name="폭발 1 15"/>
          <p:cNvSpPr/>
          <p:nvPr/>
        </p:nvSpPr>
        <p:spPr>
          <a:xfrm>
            <a:off x="3178847" y="1844824"/>
            <a:ext cx="1033113" cy="914400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tx1"/>
                </a:solidFill>
              </a:rPr>
              <a:t>Click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82" y="2419523"/>
            <a:ext cx="715708" cy="903734"/>
          </a:xfrm>
          <a:prstGeom prst="rect">
            <a:avLst/>
          </a:prstGeom>
        </p:spPr>
      </p:pic>
      <p:sp>
        <p:nvSpPr>
          <p:cNvPr id="18" name="모서리가 둥근 사각형 설명선 17"/>
          <p:cNvSpPr/>
          <p:nvPr/>
        </p:nvSpPr>
        <p:spPr>
          <a:xfrm>
            <a:off x="179511" y="1427944"/>
            <a:ext cx="1296145" cy="949902"/>
          </a:xfrm>
          <a:prstGeom prst="wedgeRoundRectCallout">
            <a:avLst>
              <a:gd name="adj1" fmla="val -9903"/>
              <a:gd name="adj2" fmla="val 62500"/>
              <a:gd name="adj3" fmla="val 16667"/>
            </a:avLst>
          </a:prstGeom>
          <a:solidFill>
            <a:schemeClr val="l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I want to register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951" y="2331821"/>
            <a:ext cx="825650" cy="107108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2" name="모서리가 둥근 사각형 설명선 11"/>
          <p:cNvSpPr/>
          <p:nvPr/>
        </p:nvSpPr>
        <p:spPr>
          <a:xfrm>
            <a:off x="3995936" y="1412776"/>
            <a:ext cx="1584176" cy="965070"/>
          </a:xfrm>
          <a:prstGeom prst="wedgeRoundRectCallout">
            <a:avLst/>
          </a:prstGeom>
          <a:solidFill>
            <a:schemeClr val="l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</a:rPr>
              <a:t>Answer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what</a:t>
            </a:r>
          </a:p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is he </a:t>
            </a:r>
            <a:r>
              <a:rPr lang="en-US" altLang="ko-KR" sz="1600" b="1" dirty="0">
                <a:solidFill>
                  <a:schemeClr val="tx1"/>
                </a:solidFill>
              </a:rPr>
              <a:t>doing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in this Photo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78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Gesture CAPTCHA process</a:t>
            </a:r>
            <a:endParaRPr lang="ko-KR" altLang="en-US" dirty="0"/>
          </a:p>
        </p:txBody>
      </p:sp>
      <p:sp>
        <p:nvSpPr>
          <p:cNvPr id="4" name="오른쪽 화살표 3"/>
          <p:cNvSpPr/>
          <p:nvPr/>
        </p:nvSpPr>
        <p:spPr>
          <a:xfrm>
            <a:off x="467544" y="1719262"/>
            <a:ext cx="7344816" cy="2304256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모서리가 둥근 사각형 설명선 7"/>
          <p:cNvSpPr/>
          <p:nvPr/>
        </p:nvSpPr>
        <p:spPr>
          <a:xfrm>
            <a:off x="1532931" y="1397893"/>
            <a:ext cx="1584176" cy="965070"/>
          </a:xfrm>
          <a:prstGeom prst="wedgeRoundRectCallout">
            <a:avLst/>
          </a:prstGeom>
          <a:solidFill>
            <a:schemeClr val="l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Follow this gesture and take picture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1532931" y="2482286"/>
            <a:ext cx="1152128" cy="79208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</a:rPr>
              <a:t>Make OK Sign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973" y="2446526"/>
            <a:ext cx="963813" cy="905104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perspectiveBelow"/>
            <a:lightRig rig="threePt" dir="t"/>
          </a:scene3d>
        </p:spPr>
      </p:pic>
      <p:sp>
        <p:nvSpPr>
          <p:cNvPr id="16" name="폭발 1 15"/>
          <p:cNvSpPr/>
          <p:nvPr/>
        </p:nvSpPr>
        <p:spPr>
          <a:xfrm>
            <a:off x="3178847" y="1844824"/>
            <a:ext cx="1033113" cy="914400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tx1"/>
                </a:solidFill>
              </a:rPr>
              <a:t>Click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82" y="2419523"/>
            <a:ext cx="715708" cy="903734"/>
          </a:xfrm>
          <a:prstGeom prst="rect">
            <a:avLst/>
          </a:prstGeom>
        </p:spPr>
      </p:pic>
      <p:sp>
        <p:nvSpPr>
          <p:cNvPr id="18" name="모서리가 둥근 사각형 설명선 17"/>
          <p:cNvSpPr/>
          <p:nvPr/>
        </p:nvSpPr>
        <p:spPr>
          <a:xfrm>
            <a:off x="179511" y="1427944"/>
            <a:ext cx="1296145" cy="949902"/>
          </a:xfrm>
          <a:prstGeom prst="wedgeRoundRectCallout">
            <a:avLst>
              <a:gd name="adj1" fmla="val -9903"/>
              <a:gd name="adj2" fmla="val 62500"/>
              <a:gd name="adj3" fmla="val 16667"/>
            </a:avLst>
          </a:prstGeom>
          <a:solidFill>
            <a:schemeClr val="l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I want to register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938" y="2420888"/>
            <a:ext cx="715708" cy="903734"/>
          </a:xfrm>
          <a:prstGeom prst="rect">
            <a:avLst/>
          </a:prstGeom>
        </p:spPr>
      </p:pic>
      <p:sp>
        <p:nvSpPr>
          <p:cNvPr id="14" name="모서리가 둥근 사각형 설명선 13"/>
          <p:cNvSpPr/>
          <p:nvPr/>
        </p:nvSpPr>
        <p:spPr>
          <a:xfrm>
            <a:off x="5652120" y="1412776"/>
            <a:ext cx="1296145" cy="949902"/>
          </a:xfrm>
          <a:prstGeom prst="wedgeRoundRectCallout">
            <a:avLst>
              <a:gd name="adj1" fmla="val -22820"/>
              <a:gd name="adj2" fmla="val 62500"/>
              <a:gd name="adj3" fmla="val 16667"/>
            </a:avLst>
          </a:prstGeom>
          <a:solidFill>
            <a:schemeClr val="l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Making thumb down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951" y="2331821"/>
            <a:ext cx="825650" cy="107108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2" name="모서리가 둥근 사각형 설명선 11"/>
          <p:cNvSpPr/>
          <p:nvPr/>
        </p:nvSpPr>
        <p:spPr>
          <a:xfrm>
            <a:off x="3995936" y="1412776"/>
            <a:ext cx="1584176" cy="965070"/>
          </a:xfrm>
          <a:prstGeom prst="wedgeRoundRectCallout">
            <a:avLst/>
          </a:prstGeom>
          <a:solidFill>
            <a:schemeClr val="l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</a:rPr>
              <a:t>Answer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what </a:t>
            </a:r>
            <a:r>
              <a:rPr lang="en-US" altLang="ko-KR" sz="1600" b="1" dirty="0">
                <a:solidFill>
                  <a:schemeClr val="tx1"/>
                </a:solidFill>
              </a:rPr>
              <a:t>is he doing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in this Photo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09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Gesture CAPTCHA process</a:t>
            </a:r>
            <a:endParaRPr lang="ko-KR" altLang="en-US" dirty="0"/>
          </a:p>
        </p:txBody>
      </p:sp>
      <p:sp>
        <p:nvSpPr>
          <p:cNvPr id="17" name="오른쪽 화살표 16"/>
          <p:cNvSpPr/>
          <p:nvPr/>
        </p:nvSpPr>
        <p:spPr>
          <a:xfrm>
            <a:off x="467545" y="4149080"/>
            <a:ext cx="7344816" cy="2304256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60" y="4883634"/>
            <a:ext cx="669155" cy="835147"/>
          </a:xfrm>
          <a:prstGeom prst="rect">
            <a:avLst/>
          </a:prstGeom>
        </p:spPr>
      </p:pic>
      <p:sp>
        <p:nvSpPr>
          <p:cNvPr id="22" name="모서리가 둥근 직사각형 21"/>
          <p:cNvSpPr/>
          <p:nvPr/>
        </p:nvSpPr>
        <p:spPr>
          <a:xfrm>
            <a:off x="1532932" y="4912104"/>
            <a:ext cx="1152128" cy="79208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</a:rPr>
              <a:t>Make V sign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28" name="오른쪽 화살표 27"/>
          <p:cNvSpPr/>
          <p:nvPr/>
        </p:nvSpPr>
        <p:spPr>
          <a:xfrm>
            <a:off x="467544" y="1719262"/>
            <a:ext cx="7344816" cy="2304256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모서리가 둥근 직사각형 29"/>
          <p:cNvSpPr/>
          <p:nvPr/>
        </p:nvSpPr>
        <p:spPr>
          <a:xfrm>
            <a:off x="1532931" y="2482286"/>
            <a:ext cx="1152128" cy="79208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</a:rPr>
              <a:t>Make OK Sign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973" y="2446526"/>
            <a:ext cx="963813" cy="905104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perspectiveBelow"/>
            <a:lightRig rig="threePt" dir="t"/>
          </a:scene3d>
        </p:spPr>
      </p:pic>
      <p:sp>
        <p:nvSpPr>
          <p:cNvPr id="33" name="폭발 1 32"/>
          <p:cNvSpPr/>
          <p:nvPr/>
        </p:nvSpPr>
        <p:spPr>
          <a:xfrm>
            <a:off x="3178847" y="1844824"/>
            <a:ext cx="1033113" cy="914400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tx1"/>
                </a:solidFill>
              </a:rPr>
              <a:t>Click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82" y="2419523"/>
            <a:ext cx="715708" cy="903734"/>
          </a:xfrm>
          <a:prstGeom prst="rect">
            <a:avLst/>
          </a:prstGeom>
        </p:spPr>
      </p:pic>
      <p:sp>
        <p:nvSpPr>
          <p:cNvPr id="35" name="모서리가 둥근 사각형 설명선 34"/>
          <p:cNvSpPr/>
          <p:nvPr/>
        </p:nvSpPr>
        <p:spPr>
          <a:xfrm>
            <a:off x="179511" y="1427944"/>
            <a:ext cx="1296145" cy="949902"/>
          </a:xfrm>
          <a:prstGeom prst="wedgeRoundRectCallout">
            <a:avLst>
              <a:gd name="adj1" fmla="val -9903"/>
              <a:gd name="adj2" fmla="val 62500"/>
              <a:gd name="adj3" fmla="val 16667"/>
            </a:avLst>
          </a:prstGeom>
          <a:solidFill>
            <a:schemeClr val="l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I want to register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pic>
        <p:nvPicPr>
          <p:cNvPr id="37" name="그림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938" y="2420888"/>
            <a:ext cx="715708" cy="903734"/>
          </a:xfrm>
          <a:prstGeom prst="rect">
            <a:avLst/>
          </a:prstGeom>
        </p:spPr>
      </p:pic>
      <p:sp>
        <p:nvSpPr>
          <p:cNvPr id="38" name="모서리가 둥근 사각형 설명선 37"/>
          <p:cNvSpPr/>
          <p:nvPr/>
        </p:nvSpPr>
        <p:spPr>
          <a:xfrm>
            <a:off x="5652120" y="1412776"/>
            <a:ext cx="1296145" cy="949902"/>
          </a:xfrm>
          <a:prstGeom prst="wedgeRoundRectCallout">
            <a:avLst>
              <a:gd name="adj1" fmla="val -22820"/>
              <a:gd name="adj2" fmla="val 62500"/>
              <a:gd name="adj3" fmla="val 16667"/>
            </a:avLst>
          </a:prstGeom>
          <a:solidFill>
            <a:schemeClr val="l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</a:rPr>
              <a:t>Making thumb </a:t>
            </a:r>
            <a:r>
              <a:rPr lang="en-US" altLang="ko-KR" b="1" dirty="0" smtClean="0">
                <a:solidFill>
                  <a:schemeClr val="tx1"/>
                </a:solidFill>
              </a:rPr>
              <a:t>down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39" name="모서리가 둥근 사각형 설명선 38"/>
          <p:cNvSpPr/>
          <p:nvPr/>
        </p:nvSpPr>
        <p:spPr>
          <a:xfrm>
            <a:off x="178245" y="3842344"/>
            <a:ext cx="1296145" cy="949902"/>
          </a:xfrm>
          <a:prstGeom prst="wedgeRoundRectCallout">
            <a:avLst>
              <a:gd name="adj1" fmla="val -9903"/>
              <a:gd name="adj2" fmla="val 62500"/>
              <a:gd name="adj3" fmla="val 16667"/>
            </a:avLst>
          </a:prstGeom>
          <a:solidFill>
            <a:schemeClr val="l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I want to register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40" name="모서리가 둥근 사각형 설명선 39"/>
          <p:cNvSpPr/>
          <p:nvPr/>
        </p:nvSpPr>
        <p:spPr>
          <a:xfrm>
            <a:off x="1531665" y="3789040"/>
            <a:ext cx="1584176" cy="965070"/>
          </a:xfrm>
          <a:prstGeom prst="wedgeRoundRectCallout">
            <a:avLst/>
          </a:prstGeom>
          <a:solidFill>
            <a:schemeClr val="l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Follow this gesture and take picture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pic>
        <p:nvPicPr>
          <p:cNvPr id="43" name="그림 4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4768815"/>
            <a:ext cx="825650" cy="107108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24" name="폭발 1 23"/>
          <p:cNvSpPr/>
          <p:nvPr/>
        </p:nvSpPr>
        <p:spPr>
          <a:xfrm>
            <a:off x="2584943" y="5589239"/>
            <a:ext cx="1033113" cy="806449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tx1"/>
                </a:solidFill>
              </a:rPr>
              <a:t>Click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pic>
        <p:nvPicPr>
          <p:cNvPr id="44" name="그림 4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951" y="2331821"/>
            <a:ext cx="825650" cy="107108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1" name="오른쪽 화살표 10"/>
          <p:cNvSpPr/>
          <p:nvPr/>
        </p:nvSpPr>
        <p:spPr>
          <a:xfrm rot="18539302">
            <a:off x="3133056" y="3865465"/>
            <a:ext cx="1975466" cy="34876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모서리가 둥근 사각형 설명선 44"/>
          <p:cNvSpPr/>
          <p:nvPr/>
        </p:nvSpPr>
        <p:spPr>
          <a:xfrm>
            <a:off x="1532931" y="1397893"/>
            <a:ext cx="1584176" cy="965070"/>
          </a:xfrm>
          <a:prstGeom prst="wedgeRoundRectCallout">
            <a:avLst/>
          </a:prstGeom>
          <a:solidFill>
            <a:schemeClr val="l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Follow this gesture and take picture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46" name="모서리가 둥근 사각형 설명선 45"/>
          <p:cNvSpPr/>
          <p:nvPr/>
        </p:nvSpPr>
        <p:spPr>
          <a:xfrm>
            <a:off x="3995936" y="1412776"/>
            <a:ext cx="1584176" cy="965070"/>
          </a:xfrm>
          <a:prstGeom prst="wedgeRoundRectCallout">
            <a:avLst/>
          </a:prstGeom>
          <a:solidFill>
            <a:schemeClr val="l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Answer what </a:t>
            </a:r>
            <a:r>
              <a:rPr lang="en-US" altLang="ko-KR" sz="1600" b="1" dirty="0">
                <a:solidFill>
                  <a:schemeClr val="tx1"/>
                </a:solidFill>
              </a:rPr>
              <a:t>is he doing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in this Photo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pic>
        <p:nvPicPr>
          <p:cNvPr id="47" name="그림 4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045" y="4935933"/>
            <a:ext cx="669155" cy="835147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251234" y="4594007"/>
            <a:ext cx="15449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400" b="1" dirty="0" smtClean="0"/>
              <a:t>. . .</a:t>
            </a:r>
            <a:endParaRPr lang="ko-KR" alt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23195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Gesture CAPTCHA process</a:t>
            </a:r>
            <a:endParaRPr lang="ko-KR" altLang="en-US" dirty="0"/>
          </a:p>
        </p:txBody>
      </p:sp>
      <p:sp>
        <p:nvSpPr>
          <p:cNvPr id="17" name="오른쪽 화살표 16"/>
          <p:cNvSpPr/>
          <p:nvPr/>
        </p:nvSpPr>
        <p:spPr>
          <a:xfrm>
            <a:off x="467545" y="4149080"/>
            <a:ext cx="7344816" cy="2304256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60" y="4883634"/>
            <a:ext cx="669155" cy="835147"/>
          </a:xfrm>
          <a:prstGeom prst="rect">
            <a:avLst/>
          </a:prstGeom>
        </p:spPr>
      </p:pic>
      <p:sp>
        <p:nvSpPr>
          <p:cNvPr id="22" name="모서리가 둥근 직사각형 21"/>
          <p:cNvSpPr/>
          <p:nvPr/>
        </p:nvSpPr>
        <p:spPr>
          <a:xfrm>
            <a:off x="1532932" y="4912104"/>
            <a:ext cx="1152128" cy="79208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</a:rPr>
              <a:t>Make V sign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28" name="오른쪽 화살표 27"/>
          <p:cNvSpPr/>
          <p:nvPr/>
        </p:nvSpPr>
        <p:spPr>
          <a:xfrm>
            <a:off x="467544" y="1719262"/>
            <a:ext cx="7344816" cy="2304256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모서리가 둥근 직사각형 29"/>
          <p:cNvSpPr/>
          <p:nvPr/>
        </p:nvSpPr>
        <p:spPr>
          <a:xfrm>
            <a:off x="1532931" y="2482286"/>
            <a:ext cx="1152128" cy="79208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</a:rPr>
              <a:t>Make OK Sign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973" y="2446526"/>
            <a:ext cx="963813" cy="905104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perspectiveBelow"/>
            <a:lightRig rig="threePt" dir="t"/>
          </a:scene3d>
        </p:spPr>
      </p:pic>
      <p:sp>
        <p:nvSpPr>
          <p:cNvPr id="33" name="폭발 1 32"/>
          <p:cNvSpPr/>
          <p:nvPr/>
        </p:nvSpPr>
        <p:spPr>
          <a:xfrm>
            <a:off x="3178847" y="1844824"/>
            <a:ext cx="1033113" cy="914400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tx1"/>
                </a:solidFill>
              </a:rPr>
              <a:t>Click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82" y="2419523"/>
            <a:ext cx="715708" cy="903734"/>
          </a:xfrm>
          <a:prstGeom prst="rect">
            <a:avLst/>
          </a:prstGeom>
        </p:spPr>
      </p:pic>
      <p:sp>
        <p:nvSpPr>
          <p:cNvPr id="35" name="모서리가 둥근 사각형 설명선 34"/>
          <p:cNvSpPr/>
          <p:nvPr/>
        </p:nvSpPr>
        <p:spPr>
          <a:xfrm>
            <a:off x="179511" y="1427944"/>
            <a:ext cx="1296145" cy="949902"/>
          </a:xfrm>
          <a:prstGeom prst="wedgeRoundRectCallout">
            <a:avLst>
              <a:gd name="adj1" fmla="val -9903"/>
              <a:gd name="adj2" fmla="val 62500"/>
              <a:gd name="adj3" fmla="val 16667"/>
            </a:avLst>
          </a:prstGeom>
          <a:solidFill>
            <a:schemeClr val="l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I want to register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pic>
        <p:nvPicPr>
          <p:cNvPr id="37" name="그림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938" y="2420888"/>
            <a:ext cx="715708" cy="903734"/>
          </a:xfrm>
          <a:prstGeom prst="rect">
            <a:avLst/>
          </a:prstGeom>
        </p:spPr>
      </p:pic>
      <p:sp>
        <p:nvSpPr>
          <p:cNvPr id="38" name="모서리가 둥근 사각형 설명선 37"/>
          <p:cNvSpPr/>
          <p:nvPr/>
        </p:nvSpPr>
        <p:spPr>
          <a:xfrm>
            <a:off x="5652120" y="1412776"/>
            <a:ext cx="1296145" cy="949902"/>
          </a:xfrm>
          <a:prstGeom prst="wedgeRoundRectCallout">
            <a:avLst>
              <a:gd name="adj1" fmla="val -22820"/>
              <a:gd name="adj2" fmla="val 62500"/>
              <a:gd name="adj3" fmla="val 16667"/>
            </a:avLst>
          </a:prstGeom>
          <a:solidFill>
            <a:schemeClr val="l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</a:rPr>
              <a:t>Making thumb </a:t>
            </a:r>
            <a:r>
              <a:rPr lang="en-US" altLang="ko-KR" b="1" dirty="0" smtClean="0">
                <a:solidFill>
                  <a:schemeClr val="tx1"/>
                </a:solidFill>
              </a:rPr>
              <a:t>down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39" name="모서리가 둥근 사각형 설명선 38"/>
          <p:cNvSpPr/>
          <p:nvPr/>
        </p:nvSpPr>
        <p:spPr>
          <a:xfrm>
            <a:off x="178245" y="3842344"/>
            <a:ext cx="1296145" cy="949902"/>
          </a:xfrm>
          <a:prstGeom prst="wedgeRoundRectCallout">
            <a:avLst>
              <a:gd name="adj1" fmla="val -9903"/>
              <a:gd name="adj2" fmla="val 62500"/>
              <a:gd name="adj3" fmla="val 16667"/>
            </a:avLst>
          </a:prstGeom>
          <a:solidFill>
            <a:schemeClr val="l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I want to register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40" name="모서리가 둥근 사각형 설명선 39"/>
          <p:cNvSpPr/>
          <p:nvPr/>
        </p:nvSpPr>
        <p:spPr>
          <a:xfrm>
            <a:off x="1531665" y="3789040"/>
            <a:ext cx="1584176" cy="965070"/>
          </a:xfrm>
          <a:prstGeom prst="wedgeRoundRectCallout">
            <a:avLst/>
          </a:prstGeom>
          <a:solidFill>
            <a:schemeClr val="l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Follow this gesture and take picture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pic>
        <p:nvPicPr>
          <p:cNvPr id="43" name="그림 4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4768815"/>
            <a:ext cx="825650" cy="107108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24" name="폭발 1 23"/>
          <p:cNvSpPr/>
          <p:nvPr/>
        </p:nvSpPr>
        <p:spPr>
          <a:xfrm>
            <a:off x="2584943" y="5589239"/>
            <a:ext cx="1033113" cy="806449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tx1"/>
                </a:solidFill>
              </a:rPr>
              <a:t>Click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pic>
        <p:nvPicPr>
          <p:cNvPr id="44" name="그림 4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951" y="2331821"/>
            <a:ext cx="825650" cy="107108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45" name="모서리가 둥근 사각형 설명선 44"/>
          <p:cNvSpPr/>
          <p:nvPr/>
        </p:nvSpPr>
        <p:spPr>
          <a:xfrm>
            <a:off x="1532931" y="1397893"/>
            <a:ext cx="1584176" cy="965070"/>
          </a:xfrm>
          <a:prstGeom prst="wedgeRoundRectCallout">
            <a:avLst/>
          </a:prstGeom>
          <a:solidFill>
            <a:schemeClr val="l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Follow this gesture and take picture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46" name="모서리가 둥근 사각형 설명선 45"/>
          <p:cNvSpPr/>
          <p:nvPr/>
        </p:nvSpPr>
        <p:spPr>
          <a:xfrm>
            <a:off x="3995936" y="1412776"/>
            <a:ext cx="1584176" cy="965070"/>
          </a:xfrm>
          <a:prstGeom prst="wedgeRoundRectCallout">
            <a:avLst/>
          </a:prstGeom>
          <a:solidFill>
            <a:schemeClr val="l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Answer what is he doing in this Photo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42" name="오른쪽 화살표 41"/>
          <p:cNvSpPr/>
          <p:nvPr/>
        </p:nvSpPr>
        <p:spPr>
          <a:xfrm rot="5400000">
            <a:off x="5552095" y="3457018"/>
            <a:ext cx="836846" cy="34876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오른쪽 화살표 47"/>
          <p:cNvSpPr/>
          <p:nvPr/>
        </p:nvSpPr>
        <p:spPr>
          <a:xfrm rot="21383816">
            <a:off x="2731543" y="5002897"/>
            <a:ext cx="1975466" cy="34876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0" name="그림 4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045" y="4935933"/>
            <a:ext cx="669155" cy="835147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251234" y="4594007"/>
            <a:ext cx="15449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400" b="1" dirty="0" smtClean="0"/>
              <a:t>. . .</a:t>
            </a:r>
            <a:endParaRPr lang="ko-KR" altLang="en-US" sz="5400" b="1" dirty="0"/>
          </a:p>
        </p:txBody>
      </p:sp>
      <p:sp>
        <p:nvSpPr>
          <p:cNvPr id="47" name="모서리가 둥근 직사각형 46"/>
          <p:cNvSpPr/>
          <p:nvPr/>
        </p:nvSpPr>
        <p:spPr>
          <a:xfrm>
            <a:off x="4860032" y="4221088"/>
            <a:ext cx="2376264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Make V Sign </a:t>
            </a:r>
          </a:p>
          <a:p>
            <a:pPr algn="ctr"/>
            <a:r>
              <a:rPr lang="en-US" altLang="ko-KR" dirty="0" smtClean="0"/>
              <a:t>≠ </a:t>
            </a:r>
          </a:p>
          <a:p>
            <a:pPr algn="ctr"/>
            <a:r>
              <a:rPr lang="en-US" altLang="ko-KR" dirty="0" smtClean="0"/>
              <a:t>Make thumb Down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8700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Gesture CAPTCHA process</a:t>
            </a:r>
            <a:endParaRPr lang="ko-KR" altLang="en-US" dirty="0"/>
          </a:p>
        </p:txBody>
      </p:sp>
      <p:sp>
        <p:nvSpPr>
          <p:cNvPr id="17" name="오른쪽 화살표 16"/>
          <p:cNvSpPr/>
          <p:nvPr/>
        </p:nvSpPr>
        <p:spPr>
          <a:xfrm>
            <a:off x="467545" y="4149080"/>
            <a:ext cx="7344816" cy="2304256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60" y="4883634"/>
            <a:ext cx="669155" cy="835147"/>
          </a:xfrm>
          <a:prstGeom prst="rect">
            <a:avLst/>
          </a:prstGeom>
        </p:spPr>
      </p:pic>
      <p:sp>
        <p:nvSpPr>
          <p:cNvPr id="22" name="모서리가 둥근 직사각형 21"/>
          <p:cNvSpPr/>
          <p:nvPr/>
        </p:nvSpPr>
        <p:spPr>
          <a:xfrm>
            <a:off x="1532932" y="4912104"/>
            <a:ext cx="1152128" cy="79208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</a:rPr>
              <a:t>Make V sign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28" name="오른쪽 화살표 27"/>
          <p:cNvSpPr/>
          <p:nvPr/>
        </p:nvSpPr>
        <p:spPr>
          <a:xfrm>
            <a:off x="467544" y="1719262"/>
            <a:ext cx="7344816" cy="2304256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모서리가 둥근 직사각형 29"/>
          <p:cNvSpPr/>
          <p:nvPr/>
        </p:nvSpPr>
        <p:spPr>
          <a:xfrm>
            <a:off x="1532931" y="2482286"/>
            <a:ext cx="1152128" cy="79208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</a:rPr>
              <a:t>Make OK Sign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973" y="2446526"/>
            <a:ext cx="963813" cy="905104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perspectiveBelow"/>
            <a:lightRig rig="threePt" dir="t"/>
          </a:scene3d>
        </p:spPr>
      </p:pic>
      <p:sp>
        <p:nvSpPr>
          <p:cNvPr id="33" name="폭발 1 32"/>
          <p:cNvSpPr/>
          <p:nvPr/>
        </p:nvSpPr>
        <p:spPr>
          <a:xfrm>
            <a:off x="3178847" y="1844824"/>
            <a:ext cx="1033113" cy="914400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tx1"/>
                </a:solidFill>
              </a:rPr>
              <a:t>Click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82" y="2419523"/>
            <a:ext cx="715708" cy="903734"/>
          </a:xfrm>
          <a:prstGeom prst="rect">
            <a:avLst/>
          </a:prstGeom>
        </p:spPr>
      </p:pic>
      <p:sp>
        <p:nvSpPr>
          <p:cNvPr id="35" name="모서리가 둥근 사각형 설명선 34"/>
          <p:cNvSpPr/>
          <p:nvPr/>
        </p:nvSpPr>
        <p:spPr>
          <a:xfrm>
            <a:off x="179511" y="1427944"/>
            <a:ext cx="1296145" cy="949902"/>
          </a:xfrm>
          <a:prstGeom prst="wedgeRoundRectCallout">
            <a:avLst>
              <a:gd name="adj1" fmla="val -9903"/>
              <a:gd name="adj2" fmla="val 62500"/>
              <a:gd name="adj3" fmla="val 16667"/>
            </a:avLst>
          </a:prstGeom>
          <a:solidFill>
            <a:schemeClr val="l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I want to register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pic>
        <p:nvPicPr>
          <p:cNvPr id="37" name="그림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938" y="2420888"/>
            <a:ext cx="715708" cy="903734"/>
          </a:xfrm>
          <a:prstGeom prst="rect">
            <a:avLst/>
          </a:prstGeom>
        </p:spPr>
      </p:pic>
      <p:sp>
        <p:nvSpPr>
          <p:cNvPr id="38" name="모서리가 둥근 사각형 설명선 37"/>
          <p:cNvSpPr/>
          <p:nvPr/>
        </p:nvSpPr>
        <p:spPr>
          <a:xfrm>
            <a:off x="5652120" y="1412776"/>
            <a:ext cx="1296145" cy="949902"/>
          </a:xfrm>
          <a:prstGeom prst="wedgeRoundRectCallout">
            <a:avLst>
              <a:gd name="adj1" fmla="val -22820"/>
              <a:gd name="adj2" fmla="val 62500"/>
              <a:gd name="adj3" fmla="val 16667"/>
            </a:avLst>
          </a:prstGeom>
          <a:solidFill>
            <a:schemeClr val="l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</a:rPr>
              <a:t>Making thumb </a:t>
            </a:r>
            <a:r>
              <a:rPr lang="en-US" altLang="ko-KR" b="1" dirty="0" smtClean="0">
                <a:solidFill>
                  <a:schemeClr val="tx1"/>
                </a:solidFill>
              </a:rPr>
              <a:t>down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39" name="모서리가 둥근 사각형 설명선 38"/>
          <p:cNvSpPr/>
          <p:nvPr/>
        </p:nvSpPr>
        <p:spPr>
          <a:xfrm>
            <a:off x="178245" y="3842344"/>
            <a:ext cx="1296145" cy="949902"/>
          </a:xfrm>
          <a:prstGeom prst="wedgeRoundRectCallout">
            <a:avLst>
              <a:gd name="adj1" fmla="val -9903"/>
              <a:gd name="adj2" fmla="val 62500"/>
              <a:gd name="adj3" fmla="val 16667"/>
            </a:avLst>
          </a:prstGeom>
          <a:solidFill>
            <a:schemeClr val="l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I want to register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40" name="모서리가 둥근 사각형 설명선 39"/>
          <p:cNvSpPr/>
          <p:nvPr/>
        </p:nvSpPr>
        <p:spPr>
          <a:xfrm>
            <a:off x="1531665" y="3789040"/>
            <a:ext cx="1584176" cy="965070"/>
          </a:xfrm>
          <a:prstGeom prst="wedgeRoundRectCallout">
            <a:avLst/>
          </a:prstGeom>
          <a:solidFill>
            <a:schemeClr val="l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Follow this gesture and take picture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pic>
        <p:nvPicPr>
          <p:cNvPr id="43" name="그림 4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4768815"/>
            <a:ext cx="825650" cy="107108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24" name="폭발 1 23"/>
          <p:cNvSpPr/>
          <p:nvPr/>
        </p:nvSpPr>
        <p:spPr>
          <a:xfrm>
            <a:off x="2584943" y="5589239"/>
            <a:ext cx="1033113" cy="806449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tx1"/>
                </a:solidFill>
              </a:rPr>
              <a:t>Click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pic>
        <p:nvPicPr>
          <p:cNvPr id="44" name="그림 4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951" y="2331821"/>
            <a:ext cx="825650" cy="107108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45" name="모서리가 둥근 사각형 설명선 44"/>
          <p:cNvSpPr/>
          <p:nvPr/>
        </p:nvSpPr>
        <p:spPr>
          <a:xfrm>
            <a:off x="1532931" y="1397893"/>
            <a:ext cx="1584176" cy="965070"/>
          </a:xfrm>
          <a:prstGeom prst="wedgeRoundRectCallout">
            <a:avLst/>
          </a:prstGeom>
          <a:solidFill>
            <a:schemeClr val="l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Follow this gesture and take picture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46" name="모서리가 둥근 사각형 설명선 45"/>
          <p:cNvSpPr/>
          <p:nvPr/>
        </p:nvSpPr>
        <p:spPr>
          <a:xfrm>
            <a:off x="3995936" y="1412776"/>
            <a:ext cx="1584176" cy="965070"/>
          </a:xfrm>
          <a:prstGeom prst="wedgeRoundRectCallout">
            <a:avLst/>
          </a:prstGeom>
          <a:solidFill>
            <a:schemeClr val="l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Answer what is he doing in this Photo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42" name="오른쪽 화살표 41"/>
          <p:cNvSpPr/>
          <p:nvPr/>
        </p:nvSpPr>
        <p:spPr>
          <a:xfrm rot="5400000">
            <a:off x="5552095" y="3457018"/>
            <a:ext cx="836846" cy="34876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타원 28"/>
          <p:cNvSpPr/>
          <p:nvPr/>
        </p:nvSpPr>
        <p:spPr>
          <a:xfrm>
            <a:off x="7956376" y="5013176"/>
            <a:ext cx="936104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Fail</a:t>
            </a:r>
            <a:endParaRPr lang="ko-KR" altLang="en-US" dirty="0"/>
          </a:p>
        </p:txBody>
      </p:sp>
      <p:sp>
        <p:nvSpPr>
          <p:cNvPr id="31" name="오른쪽 화살표 30"/>
          <p:cNvSpPr/>
          <p:nvPr/>
        </p:nvSpPr>
        <p:spPr>
          <a:xfrm rot="816743">
            <a:off x="7044154" y="4859008"/>
            <a:ext cx="894635" cy="34876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6" name="그림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045" y="4935933"/>
            <a:ext cx="669155" cy="835147"/>
          </a:xfrm>
          <a:prstGeom prst="rect">
            <a:avLst/>
          </a:prstGeom>
        </p:spPr>
      </p:pic>
      <p:sp>
        <p:nvSpPr>
          <p:cNvPr id="48" name="오른쪽 화살표 47"/>
          <p:cNvSpPr/>
          <p:nvPr/>
        </p:nvSpPr>
        <p:spPr>
          <a:xfrm rot="21383816">
            <a:off x="2731543" y="5002897"/>
            <a:ext cx="1975466" cy="34876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TextBox 49"/>
          <p:cNvSpPr txBox="1"/>
          <p:nvPr/>
        </p:nvSpPr>
        <p:spPr>
          <a:xfrm>
            <a:off x="4251234" y="4594007"/>
            <a:ext cx="15449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400" b="1" dirty="0" smtClean="0"/>
              <a:t>. . .</a:t>
            </a:r>
            <a:endParaRPr lang="ko-KR" altLang="en-US" sz="5400" b="1" dirty="0"/>
          </a:p>
        </p:txBody>
      </p:sp>
      <p:sp>
        <p:nvSpPr>
          <p:cNvPr id="47" name="모서리가 둥근 직사각형 46"/>
          <p:cNvSpPr/>
          <p:nvPr/>
        </p:nvSpPr>
        <p:spPr>
          <a:xfrm>
            <a:off x="4860032" y="4221088"/>
            <a:ext cx="2376264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Make V Sign </a:t>
            </a:r>
          </a:p>
          <a:p>
            <a:pPr algn="ctr"/>
            <a:r>
              <a:rPr lang="en-US" altLang="ko-KR" dirty="0" smtClean="0"/>
              <a:t>≠ </a:t>
            </a:r>
          </a:p>
          <a:p>
            <a:pPr algn="ctr"/>
            <a:r>
              <a:rPr lang="en-US" altLang="ko-KR" dirty="0" smtClean="0"/>
              <a:t>Make thumb Down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7643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Gesture CAPTCHA process</a:t>
            </a:r>
            <a:endParaRPr lang="ko-KR" altLang="en-US" dirty="0"/>
          </a:p>
        </p:txBody>
      </p:sp>
      <p:sp>
        <p:nvSpPr>
          <p:cNvPr id="17" name="오른쪽 화살표 16"/>
          <p:cNvSpPr/>
          <p:nvPr/>
        </p:nvSpPr>
        <p:spPr>
          <a:xfrm>
            <a:off x="467545" y="4149080"/>
            <a:ext cx="7344816" cy="2304256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60" y="4883634"/>
            <a:ext cx="669155" cy="835147"/>
          </a:xfrm>
          <a:prstGeom prst="rect">
            <a:avLst/>
          </a:prstGeom>
        </p:spPr>
      </p:pic>
      <p:sp>
        <p:nvSpPr>
          <p:cNvPr id="22" name="모서리가 둥근 직사각형 21"/>
          <p:cNvSpPr/>
          <p:nvPr/>
        </p:nvSpPr>
        <p:spPr>
          <a:xfrm>
            <a:off x="1532932" y="4912104"/>
            <a:ext cx="1152128" cy="79208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</a:rPr>
              <a:t>Make V sign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28" name="오른쪽 화살표 27"/>
          <p:cNvSpPr/>
          <p:nvPr/>
        </p:nvSpPr>
        <p:spPr>
          <a:xfrm>
            <a:off x="467544" y="1719262"/>
            <a:ext cx="7344816" cy="2304256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모서리가 둥근 직사각형 29"/>
          <p:cNvSpPr/>
          <p:nvPr/>
        </p:nvSpPr>
        <p:spPr>
          <a:xfrm>
            <a:off x="1532931" y="2482286"/>
            <a:ext cx="1152128" cy="79208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</a:rPr>
              <a:t>Make OK Sign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973" y="2446526"/>
            <a:ext cx="963813" cy="905104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perspectiveBelow"/>
            <a:lightRig rig="threePt" dir="t"/>
          </a:scene3d>
        </p:spPr>
      </p:pic>
      <p:sp>
        <p:nvSpPr>
          <p:cNvPr id="33" name="폭발 1 32"/>
          <p:cNvSpPr/>
          <p:nvPr/>
        </p:nvSpPr>
        <p:spPr>
          <a:xfrm>
            <a:off x="3178847" y="1844824"/>
            <a:ext cx="1033113" cy="914400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tx1"/>
                </a:solidFill>
              </a:rPr>
              <a:t>Click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82" y="2419523"/>
            <a:ext cx="715708" cy="903734"/>
          </a:xfrm>
          <a:prstGeom prst="rect">
            <a:avLst/>
          </a:prstGeom>
        </p:spPr>
      </p:pic>
      <p:sp>
        <p:nvSpPr>
          <p:cNvPr id="35" name="모서리가 둥근 사각형 설명선 34"/>
          <p:cNvSpPr/>
          <p:nvPr/>
        </p:nvSpPr>
        <p:spPr>
          <a:xfrm>
            <a:off x="179511" y="1427944"/>
            <a:ext cx="1296145" cy="949902"/>
          </a:xfrm>
          <a:prstGeom prst="wedgeRoundRectCallout">
            <a:avLst>
              <a:gd name="adj1" fmla="val -9903"/>
              <a:gd name="adj2" fmla="val 62500"/>
              <a:gd name="adj3" fmla="val 16667"/>
            </a:avLst>
          </a:prstGeom>
          <a:solidFill>
            <a:schemeClr val="l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I want to register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pic>
        <p:nvPicPr>
          <p:cNvPr id="37" name="그림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938" y="2420888"/>
            <a:ext cx="715708" cy="903734"/>
          </a:xfrm>
          <a:prstGeom prst="rect">
            <a:avLst/>
          </a:prstGeom>
        </p:spPr>
      </p:pic>
      <p:sp>
        <p:nvSpPr>
          <p:cNvPr id="38" name="모서리가 둥근 사각형 설명선 37"/>
          <p:cNvSpPr/>
          <p:nvPr/>
        </p:nvSpPr>
        <p:spPr>
          <a:xfrm>
            <a:off x="5652120" y="1412776"/>
            <a:ext cx="1296145" cy="949902"/>
          </a:xfrm>
          <a:prstGeom prst="wedgeRoundRectCallout">
            <a:avLst>
              <a:gd name="adj1" fmla="val -22820"/>
              <a:gd name="adj2" fmla="val 62500"/>
              <a:gd name="adj3" fmla="val 16667"/>
            </a:avLst>
          </a:prstGeom>
          <a:solidFill>
            <a:schemeClr val="l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</a:rPr>
              <a:t>Making thumb </a:t>
            </a:r>
            <a:r>
              <a:rPr lang="en-US" altLang="ko-KR" b="1" dirty="0" smtClean="0">
                <a:solidFill>
                  <a:schemeClr val="tx1"/>
                </a:solidFill>
              </a:rPr>
              <a:t>down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pic>
        <p:nvPicPr>
          <p:cNvPr id="43" name="그림 4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4768815"/>
            <a:ext cx="825650" cy="107108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44" name="그림 4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951" y="2331821"/>
            <a:ext cx="825650" cy="107108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45" name="모서리가 둥근 사각형 설명선 44"/>
          <p:cNvSpPr/>
          <p:nvPr/>
        </p:nvSpPr>
        <p:spPr>
          <a:xfrm>
            <a:off x="1532931" y="1397893"/>
            <a:ext cx="1584176" cy="965070"/>
          </a:xfrm>
          <a:prstGeom prst="wedgeRoundRectCallout">
            <a:avLst/>
          </a:prstGeom>
          <a:solidFill>
            <a:schemeClr val="l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Follow this gesture and take picture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46" name="모서리가 둥근 사각형 설명선 45"/>
          <p:cNvSpPr/>
          <p:nvPr/>
        </p:nvSpPr>
        <p:spPr>
          <a:xfrm>
            <a:off x="3995936" y="1412776"/>
            <a:ext cx="1584176" cy="965070"/>
          </a:xfrm>
          <a:prstGeom prst="wedgeRoundRectCallout">
            <a:avLst/>
          </a:prstGeom>
          <a:solidFill>
            <a:schemeClr val="l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Answer what is he doing in this Photo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pic>
        <p:nvPicPr>
          <p:cNvPr id="36" name="그림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045" y="4935933"/>
            <a:ext cx="669155" cy="835147"/>
          </a:xfrm>
          <a:prstGeom prst="rect">
            <a:avLst/>
          </a:prstGeom>
        </p:spPr>
      </p:pic>
      <p:sp>
        <p:nvSpPr>
          <p:cNvPr id="50" name="오른쪽 화살표 49"/>
          <p:cNvSpPr/>
          <p:nvPr/>
        </p:nvSpPr>
        <p:spPr>
          <a:xfrm>
            <a:off x="611560" y="4365104"/>
            <a:ext cx="7344816" cy="2304256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TextBox 50"/>
          <p:cNvSpPr txBox="1"/>
          <p:nvPr/>
        </p:nvSpPr>
        <p:spPr>
          <a:xfrm>
            <a:off x="668836" y="4869160"/>
            <a:ext cx="34711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400" b="1" dirty="0" smtClean="0"/>
              <a:t>. . . . . . . .</a:t>
            </a:r>
            <a:endParaRPr lang="ko-KR" altLang="en-US" sz="5400" b="1" dirty="0"/>
          </a:p>
        </p:txBody>
      </p:sp>
      <p:pic>
        <p:nvPicPr>
          <p:cNvPr id="52" name="그림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2283" y="5090546"/>
            <a:ext cx="963813" cy="905104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perspectiveBelow"/>
            <a:lightRig rig="threePt" dir="t"/>
          </a:scene3d>
        </p:spPr>
      </p:pic>
      <p:pic>
        <p:nvPicPr>
          <p:cNvPr id="53" name="그림 5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479" y="5058417"/>
            <a:ext cx="707038" cy="903734"/>
          </a:xfrm>
          <a:prstGeom prst="rect">
            <a:avLst/>
          </a:prstGeom>
        </p:spPr>
      </p:pic>
      <p:sp>
        <p:nvSpPr>
          <p:cNvPr id="54" name="오른쪽 화살표 53"/>
          <p:cNvSpPr/>
          <p:nvPr/>
        </p:nvSpPr>
        <p:spPr>
          <a:xfrm rot="3808280">
            <a:off x="3275111" y="4021188"/>
            <a:ext cx="1975466" cy="34876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068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Gesture CAPTCHA process</a:t>
            </a:r>
            <a:endParaRPr lang="ko-KR" altLang="en-US" dirty="0"/>
          </a:p>
        </p:txBody>
      </p:sp>
      <p:sp>
        <p:nvSpPr>
          <p:cNvPr id="17" name="오른쪽 화살표 16"/>
          <p:cNvSpPr/>
          <p:nvPr/>
        </p:nvSpPr>
        <p:spPr>
          <a:xfrm>
            <a:off x="467545" y="4149080"/>
            <a:ext cx="7344816" cy="2304256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60" y="4883634"/>
            <a:ext cx="669155" cy="835147"/>
          </a:xfrm>
          <a:prstGeom prst="rect">
            <a:avLst/>
          </a:prstGeom>
        </p:spPr>
      </p:pic>
      <p:sp>
        <p:nvSpPr>
          <p:cNvPr id="22" name="모서리가 둥근 직사각형 21"/>
          <p:cNvSpPr/>
          <p:nvPr/>
        </p:nvSpPr>
        <p:spPr>
          <a:xfrm>
            <a:off x="1532932" y="4912104"/>
            <a:ext cx="1152128" cy="79208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</a:rPr>
              <a:t>Make V sign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28" name="오른쪽 화살표 27"/>
          <p:cNvSpPr/>
          <p:nvPr/>
        </p:nvSpPr>
        <p:spPr>
          <a:xfrm>
            <a:off x="467544" y="1719262"/>
            <a:ext cx="7344816" cy="2304256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모서리가 둥근 직사각형 29"/>
          <p:cNvSpPr/>
          <p:nvPr/>
        </p:nvSpPr>
        <p:spPr>
          <a:xfrm>
            <a:off x="1532931" y="2482286"/>
            <a:ext cx="1152128" cy="79208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</a:rPr>
              <a:t>Make OK Sign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973" y="2446526"/>
            <a:ext cx="963813" cy="905104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perspectiveBelow"/>
            <a:lightRig rig="threePt" dir="t"/>
          </a:scene3d>
        </p:spPr>
      </p:pic>
      <p:sp>
        <p:nvSpPr>
          <p:cNvPr id="33" name="폭발 1 32"/>
          <p:cNvSpPr/>
          <p:nvPr/>
        </p:nvSpPr>
        <p:spPr>
          <a:xfrm>
            <a:off x="3178847" y="1844824"/>
            <a:ext cx="1033113" cy="914400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tx1"/>
                </a:solidFill>
              </a:rPr>
              <a:t>Click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82" y="2419523"/>
            <a:ext cx="715708" cy="903734"/>
          </a:xfrm>
          <a:prstGeom prst="rect">
            <a:avLst/>
          </a:prstGeom>
        </p:spPr>
      </p:pic>
      <p:sp>
        <p:nvSpPr>
          <p:cNvPr id="35" name="모서리가 둥근 사각형 설명선 34"/>
          <p:cNvSpPr/>
          <p:nvPr/>
        </p:nvSpPr>
        <p:spPr>
          <a:xfrm>
            <a:off x="179511" y="1427944"/>
            <a:ext cx="1296145" cy="949902"/>
          </a:xfrm>
          <a:prstGeom prst="wedgeRoundRectCallout">
            <a:avLst>
              <a:gd name="adj1" fmla="val -9903"/>
              <a:gd name="adj2" fmla="val 62500"/>
              <a:gd name="adj3" fmla="val 16667"/>
            </a:avLst>
          </a:prstGeom>
          <a:solidFill>
            <a:schemeClr val="l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I want to register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pic>
        <p:nvPicPr>
          <p:cNvPr id="37" name="그림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938" y="2420888"/>
            <a:ext cx="715708" cy="903734"/>
          </a:xfrm>
          <a:prstGeom prst="rect">
            <a:avLst/>
          </a:prstGeom>
        </p:spPr>
      </p:pic>
      <p:sp>
        <p:nvSpPr>
          <p:cNvPr id="38" name="모서리가 둥근 사각형 설명선 37"/>
          <p:cNvSpPr/>
          <p:nvPr/>
        </p:nvSpPr>
        <p:spPr>
          <a:xfrm>
            <a:off x="5652120" y="1412776"/>
            <a:ext cx="1296145" cy="949902"/>
          </a:xfrm>
          <a:prstGeom prst="wedgeRoundRectCallout">
            <a:avLst>
              <a:gd name="adj1" fmla="val -22820"/>
              <a:gd name="adj2" fmla="val 62500"/>
              <a:gd name="adj3" fmla="val 16667"/>
            </a:avLst>
          </a:prstGeom>
          <a:solidFill>
            <a:schemeClr val="l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</a:rPr>
              <a:t>Making thumb </a:t>
            </a:r>
            <a:r>
              <a:rPr lang="en-US" altLang="ko-KR" b="1" dirty="0" smtClean="0">
                <a:solidFill>
                  <a:schemeClr val="tx1"/>
                </a:solidFill>
              </a:rPr>
              <a:t>down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pic>
        <p:nvPicPr>
          <p:cNvPr id="43" name="그림 4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4768815"/>
            <a:ext cx="825650" cy="107108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44" name="그림 4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951" y="2331821"/>
            <a:ext cx="825650" cy="107108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45" name="모서리가 둥근 사각형 설명선 44"/>
          <p:cNvSpPr/>
          <p:nvPr/>
        </p:nvSpPr>
        <p:spPr>
          <a:xfrm>
            <a:off x="1532931" y="1397893"/>
            <a:ext cx="1584176" cy="965070"/>
          </a:xfrm>
          <a:prstGeom prst="wedgeRoundRectCallout">
            <a:avLst/>
          </a:prstGeom>
          <a:solidFill>
            <a:schemeClr val="l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Follow this gesture and take picture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46" name="모서리가 둥근 사각형 설명선 45"/>
          <p:cNvSpPr/>
          <p:nvPr/>
        </p:nvSpPr>
        <p:spPr>
          <a:xfrm>
            <a:off x="3995936" y="1412776"/>
            <a:ext cx="1584176" cy="965070"/>
          </a:xfrm>
          <a:prstGeom prst="wedgeRoundRectCallout">
            <a:avLst/>
          </a:prstGeom>
          <a:solidFill>
            <a:schemeClr val="l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Answer what is he doing in this Photo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pic>
        <p:nvPicPr>
          <p:cNvPr id="36" name="그림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045" y="4935933"/>
            <a:ext cx="669155" cy="835147"/>
          </a:xfrm>
          <a:prstGeom prst="rect">
            <a:avLst/>
          </a:prstGeom>
        </p:spPr>
      </p:pic>
      <p:sp>
        <p:nvSpPr>
          <p:cNvPr id="50" name="오른쪽 화살표 49"/>
          <p:cNvSpPr/>
          <p:nvPr/>
        </p:nvSpPr>
        <p:spPr>
          <a:xfrm>
            <a:off x="611560" y="4365104"/>
            <a:ext cx="7344816" cy="2304256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TextBox 50"/>
          <p:cNvSpPr txBox="1"/>
          <p:nvPr/>
        </p:nvSpPr>
        <p:spPr>
          <a:xfrm>
            <a:off x="668836" y="4869160"/>
            <a:ext cx="34711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400" b="1" dirty="0" smtClean="0"/>
              <a:t>. . . . . . . .</a:t>
            </a:r>
            <a:endParaRPr lang="ko-KR" altLang="en-US" sz="5400" b="1" dirty="0"/>
          </a:p>
        </p:txBody>
      </p:sp>
      <p:pic>
        <p:nvPicPr>
          <p:cNvPr id="52" name="그림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2283" y="5090546"/>
            <a:ext cx="963813" cy="905104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perspectiveBelow"/>
            <a:lightRig rig="threePt" dir="t"/>
          </a:scene3d>
        </p:spPr>
      </p:pic>
      <p:pic>
        <p:nvPicPr>
          <p:cNvPr id="53" name="그림 5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479" y="5058417"/>
            <a:ext cx="707038" cy="903734"/>
          </a:xfrm>
          <a:prstGeom prst="rect">
            <a:avLst/>
          </a:prstGeom>
        </p:spPr>
      </p:pic>
      <p:sp>
        <p:nvSpPr>
          <p:cNvPr id="54" name="오른쪽 화살표 53"/>
          <p:cNvSpPr/>
          <p:nvPr/>
        </p:nvSpPr>
        <p:spPr>
          <a:xfrm rot="3808280">
            <a:off x="3275111" y="4021188"/>
            <a:ext cx="1975466" cy="34876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모서리가 둥근 사각형 설명선 54"/>
          <p:cNvSpPr/>
          <p:nvPr/>
        </p:nvSpPr>
        <p:spPr>
          <a:xfrm>
            <a:off x="4093463" y="5546337"/>
            <a:ext cx="1296145" cy="949902"/>
          </a:xfrm>
          <a:prstGeom prst="wedgeRoundRectCallout">
            <a:avLst>
              <a:gd name="adj1" fmla="val 62632"/>
              <a:gd name="adj2" fmla="val -32407"/>
              <a:gd name="adj3" fmla="val 16667"/>
            </a:avLst>
          </a:prstGeom>
          <a:solidFill>
            <a:schemeClr val="l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Making OK sign</a:t>
            </a:r>
            <a:endParaRPr lang="ko-KR" alt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321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Gesture CAPTCHA process</a:t>
            </a:r>
            <a:endParaRPr lang="ko-KR" altLang="en-US" dirty="0"/>
          </a:p>
        </p:txBody>
      </p:sp>
      <p:sp>
        <p:nvSpPr>
          <p:cNvPr id="17" name="오른쪽 화살표 16"/>
          <p:cNvSpPr/>
          <p:nvPr/>
        </p:nvSpPr>
        <p:spPr>
          <a:xfrm>
            <a:off x="467545" y="4149080"/>
            <a:ext cx="7344816" cy="2304256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60" y="4883634"/>
            <a:ext cx="669155" cy="835147"/>
          </a:xfrm>
          <a:prstGeom prst="rect">
            <a:avLst/>
          </a:prstGeom>
        </p:spPr>
      </p:pic>
      <p:sp>
        <p:nvSpPr>
          <p:cNvPr id="22" name="모서리가 둥근 직사각형 21"/>
          <p:cNvSpPr/>
          <p:nvPr/>
        </p:nvSpPr>
        <p:spPr>
          <a:xfrm>
            <a:off x="1532932" y="4912104"/>
            <a:ext cx="1152128" cy="79208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</a:rPr>
              <a:t>Make V sign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28" name="오른쪽 화살표 27"/>
          <p:cNvSpPr/>
          <p:nvPr/>
        </p:nvSpPr>
        <p:spPr>
          <a:xfrm>
            <a:off x="467544" y="1719262"/>
            <a:ext cx="7344816" cy="2304256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모서리가 둥근 직사각형 29"/>
          <p:cNvSpPr/>
          <p:nvPr/>
        </p:nvSpPr>
        <p:spPr>
          <a:xfrm>
            <a:off x="1532931" y="2482286"/>
            <a:ext cx="1152128" cy="79208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</a:rPr>
              <a:t>Make OK Sign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973" y="2446526"/>
            <a:ext cx="963813" cy="905104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perspectiveBelow"/>
            <a:lightRig rig="threePt" dir="t"/>
          </a:scene3d>
        </p:spPr>
      </p:pic>
      <p:sp>
        <p:nvSpPr>
          <p:cNvPr id="33" name="폭발 1 32"/>
          <p:cNvSpPr/>
          <p:nvPr/>
        </p:nvSpPr>
        <p:spPr>
          <a:xfrm>
            <a:off x="3178847" y="1844824"/>
            <a:ext cx="1033113" cy="914400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tx1"/>
                </a:solidFill>
              </a:rPr>
              <a:t>Click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82" y="2419523"/>
            <a:ext cx="715708" cy="903734"/>
          </a:xfrm>
          <a:prstGeom prst="rect">
            <a:avLst/>
          </a:prstGeom>
        </p:spPr>
      </p:pic>
      <p:sp>
        <p:nvSpPr>
          <p:cNvPr id="35" name="모서리가 둥근 사각형 설명선 34"/>
          <p:cNvSpPr/>
          <p:nvPr/>
        </p:nvSpPr>
        <p:spPr>
          <a:xfrm>
            <a:off x="179511" y="1427944"/>
            <a:ext cx="1296145" cy="949902"/>
          </a:xfrm>
          <a:prstGeom prst="wedgeRoundRectCallout">
            <a:avLst>
              <a:gd name="adj1" fmla="val -9903"/>
              <a:gd name="adj2" fmla="val 62500"/>
              <a:gd name="adj3" fmla="val 16667"/>
            </a:avLst>
          </a:prstGeom>
          <a:solidFill>
            <a:schemeClr val="l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I want to register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pic>
        <p:nvPicPr>
          <p:cNvPr id="37" name="그림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938" y="2420888"/>
            <a:ext cx="715708" cy="903734"/>
          </a:xfrm>
          <a:prstGeom prst="rect">
            <a:avLst/>
          </a:prstGeom>
        </p:spPr>
      </p:pic>
      <p:sp>
        <p:nvSpPr>
          <p:cNvPr id="38" name="모서리가 둥근 사각형 설명선 37"/>
          <p:cNvSpPr/>
          <p:nvPr/>
        </p:nvSpPr>
        <p:spPr>
          <a:xfrm>
            <a:off x="5652120" y="1412776"/>
            <a:ext cx="1296145" cy="949902"/>
          </a:xfrm>
          <a:prstGeom prst="wedgeRoundRectCallout">
            <a:avLst>
              <a:gd name="adj1" fmla="val -22820"/>
              <a:gd name="adj2" fmla="val 62500"/>
              <a:gd name="adj3" fmla="val 16667"/>
            </a:avLst>
          </a:prstGeom>
          <a:solidFill>
            <a:schemeClr val="l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</a:rPr>
              <a:t>Making thumb </a:t>
            </a:r>
            <a:r>
              <a:rPr lang="en-US" altLang="ko-KR" b="1" dirty="0" smtClean="0">
                <a:solidFill>
                  <a:schemeClr val="tx1"/>
                </a:solidFill>
              </a:rPr>
              <a:t>down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pic>
        <p:nvPicPr>
          <p:cNvPr id="43" name="그림 4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4768815"/>
            <a:ext cx="825650" cy="107108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44" name="그림 4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951" y="2331821"/>
            <a:ext cx="825650" cy="107108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45" name="모서리가 둥근 사각형 설명선 44"/>
          <p:cNvSpPr/>
          <p:nvPr/>
        </p:nvSpPr>
        <p:spPr>
          <a:xfrm>
            <a:off x="1532931" y="1397893"/>
            <a:ext cx="1584176" cy="965070"/>
          </a:xfrm>
          <a:prstGeom prst="wedgeRoundRectCallout">
            <a:avLst/>
          </a:prstGeom>
          <a:solidFill>
            <a:schemeClr val="l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Follow this gesture and take picture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46" name="모서리가 둥근 사각형 설명선 45"/>
          <p:cNvSpPr/>
          <p:nvPr/>
        </p:nvSpPr>
        <p:spPr>
          <a:xfrm>
            <a:off x="3995936" y="1412776"/>
            <a:ext cx="1584176" cy="965070"/>
          </a:xfrm>
          <a:prstGeom prst="wedgeRoundRectCallout">
            <a:avLst/>
          </a:prstGeom>
          <a:solidFill>
            <a:schemeClr val="l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Answer what is he doing in this Photo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pic>
        <p:nvPicPr>
          <p:cNvPr id="36" name="그림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045" y="4935933"/>
            <a:ext cx="669155" cy="835147"/>
          </a:xfrm>
          <a:prstGeom prst="rect">
            <a:avLst/>
          </a:prstGeom>
        </p:spPr>
      </p:pic>
      <p:sp>
        <p:nvSpPr>
          <p:cNvPr id="50" name="오른쪽 화살표 49"/>
          <p:cNvSpPr/>
          <p:nvPr/>
        </p:nvSpPr>
        <p:spPr>
          <a:xfrm>
            <a:off x="611560" y="4365104"/>
            <a:ext cx="7344816" cy="2304256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TextBox 50"/>
          <p:cNvSpPr txBox="1"/>
          <p:nvPr/>
        </p:nvSpPr>
        <p:spPr>
          <a:xfrm>
            <a:off x="668836" y="4869160"/>
            <a:ext cx="34711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400" b="1" dirty="0" smtClean="0"/>
              <a:t>. . . . . . . .</a:t>
            </a:r>
            <a:endParaRPr lang="ko-KR" altLang="en-US" sz="5400" b="1" dirty="0"/>
          </a:p>
        </p:txBody>
      </p:sp>
      <p:pic>
        <p:nvPicPr>
          <p:cNvPr id="52" name="그림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2283" y="5090546"/>
            <a:ext cx="963813" cy="905104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perspectiveBelow"/>
            <a:lightRig rig="threePt" dir="t"/>
          </a:scene3d>
        </p:spPr>
      </p:pic>
      <p:pic>
        <p:nvPicPr>
          <p:cNvPr id="53" name="그림 5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479" y="5058417"/>
            <a:ext cx="707038" cy="903734"/>
          </a:xfrm>
          <a:prstGeom prst="rect">
            <a:avLst/>
          </a:prstGeom>
        </p:spPr>
      </p:pic>
      <p:sp>
        <p:nvSpPr>
          <p:cNvPr id="55" name="모서리가 둥근 사각형 설명선 54"/>
          <p:cNvSpPr/>
          <p:nvPr/>
        </p:nvSpPr>
        <p:spPr>
          <a:xfrm>
            <a:off x="4093463" y="5546337"/>
            <a:ext cx="1296145" cy="949902"/>
          </a:xfrm>
          <a:prstGeom prst="wedgeRoundRectCallout">
            <a:avLst>
              <a:gd name="adj1" fmla="val 62632"/>
              <a:gd name="adj2" fmla="val -32407"/>
              <a:gd name="adj3" fmla="val 16667"/>
            </a:avLst>
          </a:prstGeom>
          <a:solidFill>
            <a:schemeClr val="l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Making OK sign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6" name="모서리가 둥근 직사각형 25"/>
          <p:cNvSpPr/>
          <p:nvPr/>
        </p:nvSpPr>
        <p:spPr>
          <a:xfrm>
            <a:off x="2907270" y="3403362"/>
            <a:ext cx="1969217" cy="13922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Make OK Sign</a:t>
            </a:r>
          </a:p>
          <a:p>
            <a:pPr algn="ctr"/>
            <a:r>
              <a:rPr lang="en-US" altLang="ko-KR" dirty="0" smtClean="0"/>
              <a:t>=</a:t>
            </a:r>
          </a:p>
          <a:p>
            <a:pPr algn="ctr"/>
            <a:r>
              <a:rPr lang="en-US" altLang="ko-KR" dirty="0" smtClean="0"/>
              <a:t>Make OK Sign</a:t>
            </a:r>
            <a:endParaRPr lang="ko-KR" altLang="en-US" dirty="0"/>
          </a:p>
        </p:txBody>
      </p:sp>
      <p:sp>
        <p:nvSpPr>
          <p:cNvPr id="27" name="오른쪽 화살표 26"/>
          <p:cNvSpPr/>
          <p:nvPr/>
        </p:nvSpPr>
        <p:spPr>
          <a:xfrm rot="2044717">
            <a:off x="2246231" y="3374567"/>
            <a:ext cx="940677" cy="34876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오른쪽 화살표 28"/>
          <p:cNvSpPr/>
          <p:nvPr/>
        </p:nvSpPr>
        <p:spPr>
          <a:xfrm rot="15907869">
            <a:off x="4120453" y="4890189"/>
            <a:ext cx="940677" cy="34876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1216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Gesture CAPTCHA process</a:t>
            </a:r>
            <a:endParaRPr lang="ko-KR" altLang="en-US" dirty="0"/>
          </a:p>
        </p:txBody>
      </p:sp>
      <p:sp>
        <p:nvSpPr>
          <p:cNvPr id="17" name="오른쪽 화살표 16"/>
          <p:cNvSpPr/>
          <p:nvPr/>
        </p:nvSpPr>
        <p:spPr>
          <a:xfrm>
            <a:off x="467545" y="4149080"/>
            <a:ext cx="7344816" cy="2304256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60" y="4883634"/>
            <a:ext cx="669155" cy="835147"/>
          </a:xfrm>
          <a:prstGeom prst="rect">
            <a:avLst/>
          </a:prstGeom>
        </p:spPr>
      </p:pic>
      <p:sp>
        <p:nvSpPr>
          <p:cNvPr id="22" name="모서리가 둥근 직사각형 21"/>
          <p:cNvSpPr/>
          <p:nvPr/>
        </p:nvSpPr>
        <p:spPr>
          <a:xfrm>
            <a:off x="1532932" y="4912104"/>
            <a:ext cx="1152128" cy="79208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</a:rPr>
              <a:t>Make V sign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28" name="오른쪽 화살표 27"/>
          <p:cNvSpPr/>
          <p:nvPr/>
        </p:nvSpPr>
        <p:spPr>
          <a:xfrm>
            <a:off x="467544" y="1719262"/>
            <a:ext cx="7344816" cy="2304256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모서리가 둥근 직사각형 29"/>
          <p:cNvSpPr/>
          <p:nvPr/>
        </p:nvSpPr>
        <p:spPr>
          <a:xfrm>
            <a:off x="1532931" y="2482286"/>
            <a:ext cx="1152128" cy="79208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</a:rPr>
              <a:t>Make OK Sign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973" y="2446526"/>
            <a:ext cx="963813" cy="905104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perspectiveBelow"/>
            <a:lightRig rig="threePt" dir="t"/>
          </a:scene3d>
        </p:spPr>
      </p:pic>
      <p:sp>
        <p:nvSpPr>
          <p:cNvPr id="33" name="폭발 1 32"/>
          <p:cNvSpPr/>
          <p:nvPr/>
        </p:nvSpPr>
        <p:spPr>
          <a:xfrm>
            <a:off x="3178847" y="1844824"/>
            <a:ext cx="1033113" cy="914400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tx1"/>
                </a:solidFill>
              </a:rPr>
              <a:t>Click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82" y="2419523"/>
            <a:ext cx="715708" cy="903734"/>
          </a:xfrm>
          <a:prstGeom prst="rect">
            <a:avLst/>
          </a:prstGeom>
        </p:spPr>
      </p:pic>
      <p:sp>
        <p:nvSpPr>
          <p:cNvPr id="35" name="모서리가 둥근 사각형 설명선 34"/>
          <p:cNvSpPr/>
          <p:nvPr/>
        </p:nvSpPr>
        <p:spPr>
          <a:xfrm>
            <a:off x="179511" y="1427944"/>
            <a:ext cx="1296145" cy="949902"/>
          </a:xfrm>
          <a:prstGeom prst="wedgeRoundRectCallout">
            <a:avLst>
              <a:gd name="adj1" fmla="val -9903"/>
              <a:gd name="adj2" fmla="val 62500"/>
              <a:gd name="adj3" fmla="val 16667"/>
            </a:avLst>
          </a:prstGeom>
          <a:solidFill>
            <a:schemeClr val="l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I want to register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pic>
        <p:nvPicPr>
          <p:cNvPr id="37" name="그림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938" y="2420888"/>
            <a:ext cx="715708" cy="903734"/>
          </a:xfrm>
          <a:prstGeom prst="rect">
            <a:avLst/>
          </a:prstGeom>
        </p:spPr>
      </p:pic>
      <p:sp>
        <p:nvSpPr>
          <p:cNvPr id="38" name="모서리가 둥근 사각형 설명선 37"/>
          <p:cNvSpPr/>
          <p:nvPr/>
        </p:nvSpPr>
        <p:spPr>
          <a:xfrm>
            <a:off x="5652120" y="1412776"/>
            <a:ext cx="1296145" cy="949902"/>
          </a:xfrm>
          <a:prstGeom prst="wedgeRoundRectCallout">
            <a:avLst>
              <a:gd name="adj1" fmla="val -22820"/>
              <a:gd name="adj2" fmla="val 62500"/>
              <a:gd name="adj3" fmla="val 16667"/>
            </a:avLst>
          </a:prstGeom>
          <a:solidFill>
            <a:schemeClr val="l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</a:rPr>
              <a:t>Making thumb </a:t>
            </a:r>
            <a:r>
              <a:rPr lang="en-US" altLang="ko-KR" b="1" dirty="0" smtClean="0">
                <a:solidFill>
                  <a:schemeClr val="tx1"/>
                </a:solidFill>
              </a:rPr>
              <a:t>down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pic>
        <p:nvPicPr>
          <p:cNvPr id="43" name="그림 4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4768815"/>
            <a:ext cx="825650" cy="107108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44" name="그림 4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951" y="2331821"/>
            <a:ext cx="825650" cy="107108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45" name="모서리가 둥근 사각형 설명선 44"/>
          <p:cNvSpPr/>
          <p:nvPr/>
        </p:nvSpPr>
        <p:spPr>
          <a:xfrm>
            <a:off x="1532931" y="1397893"/>
            <a:ext cx="1584176" cy="965070"/>
          </a:xfrm>
          <a:prstGeom prst="wedgeRoundRectCallout">
            <a:avLst/>
          </a:prstGeom>
          <a:solidFill>
            <a:schemeClr val="l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Follow this gesture and take picture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46" name="모서리가 둥근 사각형 설명선 45"/>
          <p:cNvSpPr/>
          <p:nvPr/>
        </p:nvSpPr>
        <p:spPr>
          <a:xfrm>
            <a:off x="3995936" y="1412776"/>
            <a:ext cx="1584176" cy="965070"/>
          </a:xfrm>
          <a:prstGeom prst="wedgeRoundRectCallout">
            <a:avLst/>
          </a:prstGeom>
          <a:solidFill>
            <a:schemeClr val="l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Answer what </a:t>
            </a:r>
            <a:r>
              <a:rPr lang="en-US" altLang="ko-KR" sz="1600" b="1" dirty="0">
                <a:solidFill>
                  <a:schemeClr val="tx1"/>
                </a:solidFill>
              </a:rPr>
              <a:t>is he doing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in this Photo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pic>
        <p:nvPicPr>
          <p:cNvPr id="36" name="그림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045" y="4935933"/>
            <a:ext cx="669155" cy="835147"/>
          </a:xfrm>
          <a:prstGeom prst="rect">
            <a:avLst/>
          </a:prstGeom>
        </p:spPr>
      </p:pic>
      <p:sp>
        <p:nvSpPr>
          <p:cNvPr id="50" name="오른쪽 화살표 49"/>
          <p:cNvSpPr/>
          <p:nvPr/>
        </p:nvSpPr>
        <p:spPr>
          <a:xfrm>
            <a:off x="611560" y="4365104"/>
            <a:ext cx="7344816" cy="2304256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TextBox 50"/>
          <p:cNvSpPr txBox="1"/>
          <p:nvPr/>
        </p:nvSpPr>
        <p:spPr>
          <a:xfrm>
            <a:off x="668836" y="4869160"/>
            <a:ext cx="34711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400" b="1" dirty="0" smtClean="0"/>
              <a:t>. . . . . . . .</a:t>
            </a:r>
            <a:endParaRPr lang="ko-KR" altLang="en-US" sz="5400" b="1" dirty="0"/>
          </a:p>
        </p:txBody>
      </p:sp>
      <p:pic>
        <p:nvPicPr>
          <p:cNvPr id="52" name="그림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2283" y="5090546"/>
            <a:ext cx="963813" cy="905104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perspectiveBelow"/>
            <a:lightRig rig="threePt" dir="t"/>
          </a:scene3d>
        </p:spPr>
      </p:pic>
      <p:pic>
        <p:nvPicPr>
          <p:cNvPr id="53" name="그림 5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479" y="5058417"/>
            <a:ext cx="707038" cy="903734"/>
          </a:xfrm>
          <a:prstGeom prst="rect">
            <a:avLst/>
          </a:prstGeom>
        </p:spPr>
      </p:pic>
      <p:sp>
        <p:nvSpPr>
          <p:cNvPr id="55" name="모서리가 둥근 사각형 설명선 54"/>
          <p:cNvSpPr/>
          <p:nvPr/>
        </p:nvSpPr>
        <p:spPr>
          <a:xfrm>
            <a:off x="4093463" y="5546337"/>
            <a:ext cx="1296145" cy="949902"/>
          </a:xfrm>
          <a:prstGeom prst="wedgeRoundRectCallout">
            <a:avLst>
              <a:gd name="adj1" fmla="val 62632"/>
              <a:gd name="adj2" fmla="val -32407"/>
              <a:gd name="adj3" fmla="val 16667"/>
            </a:avLst>
          </a:prstGeom>
          <a:solidFill>
            <a:schemeClr val="l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Making OK sign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6" name="모서리가 둥근 직사각형 25"/>
          <p:cNvSpPr/>
          <p:nvPr/>
        </p:nvSpPr>
        <p:spPr>
          <a:xfrm>
            <a:off x="2907270" y="3403362"/>
            <a:ext cx="1969217" cy="13922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Make OK Sign</a:t>
            </a:r>
          </a:p>
          <a:p>
            <a:pPr algn="ctr"/>
            <a:r>
              <a:rPr lang="en-US" altLang="ko-KR" dirty="0" smtClean="0"/>
              <a:t>=</a:t>
            </a:r>
          </a:p>
          <a:p>
            <a:pPr algn="ctr"/>
            <a:r>
              <a:rPr lang="en-US" altLang="ko-KR" dirty="0" smtClean="0"/>
              <a:t>Make OK Sign</a:t>
            </a:r>
            <a:endParaRPr lang="ko-KR" altLang="en-US" dirty="0"/>
          </a:p>
        </p:txBody>
      </p:sp>
      <p:sp>
        <p:nvSpPr>
          <p:cNvPr id="27" name="오른쪽 화살표 26"/>
          <p:cNvSpPr/>
          <p:nvPr/>
        </p:nvSpPr>
        <p:spPr>
          <a:xfrm rot="2044717">
            <a:off x="2246231" y="3374567"/>
            <a:ext cx="940677" cy="34876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오른쪽 화살표 28"/>
          <p:cNvSpPr/>
          <p:nvPr/>
        </p:nvSpPr>
        <p:spPr>
          <a:xfrm rot="15907869">
            <a:off x="4120453" y="4890189"/>
            <a:ext cx="940677" cy="34876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타원 30"/>
          <p:cNvSpPr/>
          <p:nvPr/>
        </p:nvSpPr>
        <p:spPr>
          <a:xfrm>
            <a:off x="7956376" y="2583358"/>
            <a:ext cx="1080120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Pass</a:t>
            </a:r>
            <a:endParaRPr lang="ko-KR" altLang="en-US" dirty="0"/>
          </a:p>
        </p:txBody>
      </p:sp>
      <p:sp>
        <p:nvSpPr>
          <p:cNvPr id="39" name="오른쪽 화살표 38"/>
          <p:cNvSpPr/>
          <p:nvPr/>
        </p:nvSpPr>
        <p:spPr>
          <a:xfrm rot="20463049">
            <a:off x="5062804" y="3435908"/>
            <a:ext cx="2816672" cy="34876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065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650776"/>
            <a:ext cx="7467600" cy="762000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/>
              <a:t>A Sever and Clients model</a:t>
            </a:r>
            <a:br>
              <a:rPr lang="en-US" altLang="ko-KR" dirty="0" smtClean="0"/>
            </a:br>
            <a:r>
              <a:rPr lang="en-US" altLang="ko-KR" dirty="0" smtClean="0"/>
              <a:t> of Gesture CAPTCHA</a:t>
            </a:r>
            <a:endParaRPr lang="ko-KR" altLang="en-US" dirty="0"/>
          </a:p>
        </p:txBody>
      </p:sp>
      <p:sp>
        <p:nvSpPr>
          <p:cNvPr id="4" name="오른쪽 화살표 3"/>
          <p:cNvSpPr/>
          <p:nvPr/>
        </p:nvSpPr>
        <p:spPr>
          <a:xfrm>
            <a:off x="467544" y="1719262"/>
            <a:ext cx="7344816" cy="2304256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556" y="2419523"/>
            <a:ext cx="813361" cy="903734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420888"/>
            <a:ext cx="813361" cy="903734"/>
          </a:xfrm>
          <a:prstGeom prst="rect">
            <a:avLst/>
          </a:prstGeom>
        </p:spPr>
      </p:pic>
      <p:sp>
        <p:nvSpPr>
          <p:cNvPr id="3" name="모서리가 둥근 직사각형 2"/>
          <p:cNvSpPr/>
          <p:nvPr/>
        </p:nvSpPr>
        <p:spPr>
          <a:xfrm>
            <a:off x="1532931" y="2482286"/>
            <a:ext cx="1152128" cy="79208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Touch your forehead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187" y="2420888"/>
            <a:ext cx="1035385" cy="905104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000" y="2492896"/>
            <a:ext cx="957072" cy="826008"/>
          </a:xfrm>
          <a:prstGeom prst="rect">
            <a:avLst/>
          </a:prstGeom>
        </p:spPr>
      </p:pic>
      <p:sp>
        <p:nvSpPr>
          <p:cNvPr id="36" name="오른쪽 화살표 35"/>
          <p:cNvSpPr/>
          <p:nvPr/>
        </p:nvSpPr>
        <p:spPr>
          <a:xfrm>
            <a:off x="539552" y="1556792"/>
            <a:ext cx="7344816" cy="2304256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596828" y="2060848"/>
            <a:ext cx="34711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400" b="1" dirty="0" smtClean="0"/>
              <a:t>. . . . . . . .</a:t>
            </a:r>
            <a:endParaRPr lang="ko-KR" altLang="en-US" sz="5400" b="1" dirty="0"/>
          </a:p>
        </p:txBody>
      </p:sp>
      <p:sp>
        <p:nvSpPr>
          <p:cNvPr id="38" name="오른쪽 화살표 37"/>
          <p:cNvSpPr/>
          <p:nvPr/>
        </p:nvSpPr>
        <p:spPr>
          <a:xfrm>
            <a:off x="611560" y="1412776"/>
            <a:ext cx="7344816" cy="2304256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모서리가 둥근 직사각형 18"/>
          <p:cNvSpPr/>
          <p:nvPr/>
        </p:nvSpPr>
        <p:spPr>
          <a:xfrm>
            <a:off x="611560" y="4885928"/>
            <a:ext cx="4032448" cy="93610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CAPTCHA Server daemon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0" name="위쪽/아래쪽 화살표 19"/>
          <p:cNvSpPr/>
          <p:nvPr/>
        </p:nvSpPr>
        <p:spPr>
          <a:xfrm>
            <a:off x="2987824" y="3356992"/>
            <a:ext cx="393411" cy="1183128"/>
          </a:xfrm>
          <a:prstGeom prst="up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위쪽/아래쪽 화살표 45"/>
          <p:cNvSpPr/>
          <p:nvPr/>
        </p:nvSpPr>
        <p:spPr>
          <a:xfrm>
            <a:off x="3250869" y="3550400"/>
            <a:ext cx="393411" cy="1183128"/>
          </a:xfrm>
          <a:prstGeom prst="up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위쪽/아래쪽 화살표 46"/>
          <p:cNvSpPr/>
          <p:nvPr/>
        </p:nvSpPr>
        <p:spPr>
          <a:xfrm>
            <a:off x="3530517" y="3758040"/>
            <a:ext cx="393411" cy="1183128"/>
          </a:xfrm>
          <a:prstGeom prst="up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788024" y="4365104"/>
            <a:ext cx="4378122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 </a:t>
            </a:r>
            <a:r>
              <a:rPr lang="en-US" altLang="ko-KR" b="1" dirty="0" smtClean="0"/>
              <a:t> What dose the server do ?</a:t>
            </a:r>
          </a:p>
          <a:p>
            <a:pPr marL="342900" indent="-342900">
              <a:buAutoNum type="arabicPeriod"/>
            </a:pPr>
            <a:r>
              <a:rPr lang="en-US" altLang="ko-KR" b="1" i="1" dirty="0" smtClean="0"/>
              <a:t>Send Gesture messages</a:t>
            </a:r>
          </a:p>
          <a:p>
            <a:pPr marL="342900" indent="-342900">
              <a:buAutoNum type="arabicPeriod"/>
            </a:pPr>
            <a:r>
              <a:rPr lang="en-US" altLang="ko-KR" b="1" i="1" dirty="0" smtClean="0"/>
              <a:t>Collect User Photos</a:t>
            </a:r>
          </a:p>
          <a:p>
            <a:pPr marL="342900" indent="-342900">
              <a:buAutoNum type="arabicPeriod"/>
            </a:pPr>
            <a:r>
              <a:rPr lang="en-US" altLang="ko-KR" b="1" i="1" dirty="0" smtClean="0"/>
              <a:t>Send User photos to judgers</a:t>
            </a:r>
          </a:p>
          <a:p>
            <a:pPr marL="342900" indent="-342900">
              <a:buAutoNum type="arabicPeriod"/>
            </a:pPr>
            <a:r>
              <a:rPr lang="en-US" altLang="ko-KR" b="1" i="1" dirty="0" smtClean="0"/>
              <a:t>Compare actual Gesture messages</a:t>
            </a:r>
          </a:p>
          <a:p>
            <a:r>
              <a:rPr lang="en-US" altLang="ko-KR" b="1" i="1" dirty="0"/>
              <a:t>  </a:t>
            </a:r>
            <a:r>
              <a:rPr lang="en-US" altLang="ko-KR" b="1" i="1" dirty="0" smtClean="0"/>
              <a:t>  and Judger’s answer.</a:t>
            </a:r>
          </a:p>
          <a:p>
            <a:r>
              <a:rPr lang="en-US" altLang="ko-KR" b="1" i="1" dirty="0" smtClean="0"/>
              <a:t>5. Decide ‘Pass’ or ‘Non-pass’</a:t>
            </a:r>
          </a:p>
          <a:p>
            <a:pPr marL="342900" indent="-342900">
              <a:buAutoNum type="arabicPeriod"/>
            </a:pPr>
            <a:endParaRPr lang="en-US" altLang="ko-KR" b="1" dirty="0" smtClean="0"/>
          </a:p>
          <a:p>
            <a:pPr marL="342900" indent="-342900">
              <a:buAutoNum type="arabicPeriod"/>
            </a:pPr>
            <a:endParaRPr lang="ko-KR" altLang="en-US" b="1" dirty="0"/>
          </a:p>
        </p:txBody>
      </p:sp>
      <p:sp>
        <p:nvSpPr>
          <p:cNvPr id="23" name="모서리가 둥근 직사각형 22"/>
          <p:cNvSpPr/>
          <p:nvPr/>
        </p:nvSpPr>
        <p:spPr>
          <a:xfrm>
            <a:off x="1737309" y="2177618"/>
            <a:ext cx="1152128" cy="79208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tx1"/>
                </a:solidFill>
              </a:rPr>
              <a:t>Make OK Sign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351" y="2141858"/>
            <a:ext cx="963813" cy="905104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perspectiveBelow"/>
            <a:lightRig rig="threePt" dir="t"/>
          </a:scene3d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760" y="2114855"/>
            <a:ext cx="715708" cy="903734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316" y="2116220"/>
            <a:ext cx="715708" cy="903734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9329" y="2027153"/>
            <a:ext cx="825650" cy="107108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45" name="폭발 1 44"/>
          <p:cNvSpPr/>
          <p:nvPr/>
        </p:nvSpPr>
        <p:spPr>
          <a:xfrm>
            <a:off x="2771800" y="1556792"/>
            <a:ext cx="1033113" cy="914400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tx1"/>
                </a:solidFill>
              </a:rPr>
              <a:t>Click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79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순서도: 수행의 시작/종료 3"/>
          <p:cNvSpPr/>
          <p:nvPr/>
        </p:nvSpPr>
        <p:spPr>
          <a:xfrm>
            <a:off x="1043608" y="1072481"/>
            <a:ext cx="2232248" cy="504056"/>
          </a:xfrm>
          <a:prstGeom prst="flowChartTermina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ysClr val="windowText" lastClr="000000"/>
                </a:solidFill>
              </a:rPr>
              <a:t>I want to register </a:t>
            </a:r>
            <a:endParaRPr lang="ko-KR" altLang="en-US" sz="1400" dirty="0">
              <a:solidFill>
                <a:sysClr val="windowText" lastClr="000000"/>
              </a:solidFill>
            </a:endParaRPr>
          </a:p>
        </p:txBody>
      </p:sp>
      <p:sp>
        <p:nvSpPr>
          <p:cNvPr id="5" name="순서도: 처리 4"/>
          <p:cNvSpPr/>
          <p:nvPr/>
        </p:nvSpPr>
        <p:spPr>
          <a:xfrm>
            <a:off x="1187624" y="1909193"/>
            <a:ext cx="1944216" cy="792088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ysClr val="windowText" lastClr="000000"/>
                </a:solidFill>
              </a:rPr>
              <a:t>Check the CAPTCHA that server asked</a:t>
            </a:r>
            <a:endParaRPr lang="ko-KR" altLang="en-US" sz="1400" dirty="0" err="1" smtClean="0">
              <a:solidFill>
                <a:sysClr val="windowText" lastClr="000000"/>
              </a:solidFill>
            </a:endParaRPr>
          </a:p>
        </p:txBody>
      </p:sp>
      <p:sp>
        <p:nvSpPr>
          <p:cNvPr id="6" name="순서도: 판단 5"/>
          <p:cNvSpPr/>
          <p:nvPr/>
        </p:nvSpPr>
        <p:spPr>
          <a:xfrm>
            <a:off x="703888" y="4312841"/>
            <a:ext cx="2898864" cy="1800200"/>
          </a:xfrm>
          <a:prstGeom prst="flowChartDecisi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ysClr val="windowText" lastClr="000000"/>
                </a:solidFill>
              </a:rPr>
              <a:t>Understand The CAPTCHA and want to take Picture?</a:t>
            </a:r>
            <a:endParaRPr lang="ko-KR" altLang="en-US" sz="1400" dirty="0" err="1" smtClean="0">
              <a:solidFill>
                <a:sysClr val="windowText" lastClr="000000"/>
              </a:solidFill>
            </a:endParaRPr>
          </a:p>
        </p:txBody>
      </p:sp>
      <p:cxnSp>
        <p:nvCxnSpPr>
          <p:cNvPr id="8" name="꺾인 연결선 7"/>
          <p:cNvCxnSpPr>
            <a:stCxn id="6" idx="3"/>
            <a:endCxn id="25" idx="2"/>
          </p:cNvCxnSpPr>
          <p:nvPr/>
        </p:nvCxnSpPr>
        <p:spPr>
          <a:xfrm flipH="1" flipV="1">
            <a:off x="3476288" y="4024809"/>
            <a:ext cx="126464" cy="1188132"/>
          </a:xfrm>
          <a:prstGeom prst="bentConnector4">
            <a:avLst>
              <a:gd name="adj1" fmla="val -180763"/>
              <a:gd name="adj2" fmla="val 87879"/>
            </a:avLst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131840" y="4528865"/>
            <a:ext cx="322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N</a:t>
            </a:r>
            <a:endParaRPr lang="ko-KR" alt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1475656" y="6041033"/>
            <a:ext cx="2856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Y</a:t>
            </a:r>
            <a:endParaRPr lang="ko-KR" altLang="en-US" sz="1400" dirty="0"/>
          </a:p>
        </p:txBody>
      </p:sp>
      <p:cxnSp>
        <p:nvCxnSpPr>
          <p:cNvPr id="18" name="직선 화살표 연결선 17"/>
          <p:cNvCxnSpPr/>
          <p:nvPr/>
        </p:nvCxnSpPr>
        <p:spPr>
          <a:xfrm>
            <a:off x="2145636" y="6113041"/>
            <a:ext cx="14890" cy="648073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/>
          <p:cNvCxnSpPr>
            <a:stCxn id="5" idx="2"/>
            <a:endCxn id="6" idx="0"/>
          </p:cNvCxnSpPr>
          <p:nvPr/>
        </p:nvCxnSpPr>
        <p:spPr>
          <a:xfrm rot="5400000">
            <a:off x="1350746" y="3503855"/>
            <a:ext cx="1611560" cy="6412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>
            <a:stCxn id="4" idx="2"/>
            <a:endCxn id="5" idx="0"/>
          </p:cNvCxnSpPr>
          <p:nvPr/>
        </p:nvCxnSpPr>
        <p:spPr>
          <a:xfrm rot="5400000">
            <a:off x="1993404" y="1742865"/>
            <a:ext cx="332656" cy="1588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순서도: 처리 24"/>
          <p:cNvSpPr/>
          <p:nvPr/>
        </p:nvSpPr>
        <p:spPr>
          <a:xfrm>
            <a:off x="2762528" y="3232721"/>
            <a:ext cx="1427520" cy="792088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ysClr val="windowText" lastClr="000000"/>
                </a:solidFill>
              </a:rPr>
              <a:t>Request other CAPTCHA</a:t>
            </a:r>
            <a:endParaRPr lang="ko-KR" altLang="en-US" sz="1400" dirty="0" err="1" smtClean="0">
              <a:solidFill>
                <a:sysClr val="windowText" lastClr="000000"/>
              </a:solidFill>
            </a:endParaRPr>
          </a:p>
        </p:txBody>
      </p:sp>
      <p:cxnSp>
        <p:nvCxnSpPr>
          <p:cNvPr id="29" name="꺾인 연결선 28"/>
          <p:cNvCxnSpPr>
            <a:stCxn id="25" idx="0"/>
            <a:endCxn id="5" idx="3"/>
          </p:cNvCxnSpPr>
          <p:nvPr/>
        </p:nvCxnSpPr>
        <p:spPr>
          <a:xfrm rot="16200000" flipV="1">
            <a:off x="2840322" y="2596755"/>
            <a:ext cx="927484" cy="344448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꺾인 연결선 28"/>
          <p:cNvCxnSpPr>
            <a:endCxn id="5" idx="1"/>
          </p:cNvCxnSpPr>
          <p:nvPr/>
        </p:nvCxnSpPr>
        <p:spPr>
          <a:xfrm rot="5400000" flipH="1" flipV="1">
            <a:off x="-1638690" y="4267455"/>
            <a:ext cx="4788532" cy="864096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연결선 78"/>
          <p:cNvCxnSpPr/>
          <p:nvPr/>
        </p:nvCxnSpPr>
        <p:spPr>
          <a:xfrm rot="5400000">
            <a:off x="1142999" y="3429000"/>
            <a:ext cx="6858000" cy="1"/>
          </a:xfrm>
          <a:prstGeom prst="line">
            <a:avLst/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순서도: 수행의 시작/종료 104"/>
          <p:cNvSpPr/>
          <p:nvPr/>
        </p:nvSpPr>
        <p:spPr>
          <a:xfrm>
            <a:off x="5834236" y="2276872"/>
            <a:ext cx="1800200" cy="720080"/>
          </a:xfrm>
          <a:prstGeom prst="flowChartTermina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ysClr val="windowText" lastClr="000000"/>
                </a:solidFill>
              </a:rPr>
              <a:t>A user wants to register </a:t>
            </a:r>
            <a:endParaRPr lang="ko-KR" altLang="en-US" sz="1400" dirty="0">
              <a:solidFill>
                <a:sysClr val="windowText" lastClr="000000"/>
              </a:solidFill>
            </a:endParaRPr>
          </a:p>
        </p:txBody>
      </p:sp>
      <p:sp>
        <p:nvSpPr>
          <p:cNvPr id="106" name="순서도: 지연 105"/>
          <p:cNvSpPr/>
          <p:nvPr/>
        </p:nvSpPr>
        <p:spPr>
          <a:xfrm>
            <a:off x="5874618" y="980728"/>
            <a:ext cx="1728192" cy="720080"/>
          </a:xfrm>
          <a:prstGeom prst="flowChartDelay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ysClr val="windowText" lastClr="000000"/>
                </a:solidFill>
              </a:rPr>
              <a:t>Waiting Daemon..</a:t>
            </a:r>
            <a:endParaRPr lang="ko-KR" altLang="en-US" sz="1400" dirty="0" err="1" smtClean="0">
              <a:solidFill>
                <a:sysClr val="windowText" lastClr="000000"/>
              </a:solidFill>
            </a:endParaRPr>
          </a:p>
        </p:txBody>
      </p:sp>
      <p:sp>
        <p:nvSpPr>
          <p:cNvPr id="107" name="순서도: 처리 106"/>
          <p:cNvSpPr/>
          <p:nvPr/>
        </p:nvSpPr>
        <p:spPr>
          <a:xfrm>
            <a:off x="5796136" y="3664769"/>
            <a:ext cx="1872208" cy="864096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ysClr val="windowText" lastClr="000000"/>
                </a:solidFill>
              </a:rPr>
              <a:t>Send a Gesture Description.</a:t>
            </a:r>
            <a:endParaRPr lang="ko-KR" altLang="en-US" sz="1400" dirty="0" err="1" smtClean="0">
              <a:solidFill>
                <a:sysClr val="windowText" lastClr="000000"/>
              </a:solidFill>
            </a:endParaRPr>
          </a:p>
        </p:txBody>
      </p:sp>
      <p:sp>
        <p:nvSpPr>
          <p:cNvPr id="114" name="순서도: 판단 113"/>
          <p:cNvSpPr/>
          <p:nvPr/>
        </p:nvSpPr>
        <p:spPr>
          <a:xfrm>
            <a:off x="5756766" y="5085184"/>
            <a:ext cx="1944216" cy="1268760"/>
          </a:xfrm>
          <a:prstGeom prst="flowChartDecisi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ysClr val="windowText" lastClr="000000"/>
                </a:solidFill>
              </a:rPr>
              <a:t>The user wants other Gesture?</a:t>
            </a:r>
            <a:endParaRPr lang="ko-KR" altLang="en-US" sz="1400" dirty="0" err="1" smtClean="0">
              <a:solidFill>
                <a:sysClr val="windowText" lastClr="000000"/>
              </a:solidFill>
            </a:endParaRPr>
          </a:p>
        </p:txBody>
      </p:sp>
      <p:cxnSp>
        <p:nvCxnSpPr>
          <p:cNvPr id="115" name="꺾인 연결선 28"/>
          <p:cNvCxnSpPr>
            <a:stCxn id="114" idx="3"/>
            <a:endCxn id="107" idx="3"/>
          </p:cNvCxnSpPr>
          <p:nvPr/>
        </p:nvCxnSpPr>
        <p:spPr>
          <a:xfrm flipH="1" flipV="1">
            <a:off x="7668344" y="4096817"/>
            <a:ext cx="32638" cy="1622747"/>
          </a:xfrm>
          <a:prstGeom prst="bentConnector3">
            <a:avLst>
              <a:gd name="adj1" fmla="val -700411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직선 화살표 연결선 135"/>
          <p:cNvCxnSpPr>
            <a:stCxn id="114" idx="2"/>
          </p:cNvCxnSpPr>
          <p:nvPr/>
        </p:nvCxnSpPr>
        <p:spPr>
          <a:xfrm rot="16200000" flipH="1">
            <a:off x="6506112" y="6576706"/>
            <a:ext cx="446827" cy="1302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화살표 연결선 20"/>
          <p:cNvCxnSpPr>
            <a:stCxn id="106" idx="2"/>
            <a:endCxn id="105" idx="0"/>
          </p:cNvCxnSpPr>
          <p:nvPr/>
        </p:nvCxnSpPr>
        <p:spPr>
          <a:xfrm rot="5400000">
            <a:off x="6448493" y="1986651"/>
            <a:ext cx="576064" cy="4378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꺾인 연결선 28"/>
          <p:cNvCxnSpPr>
            <a:endCxn id="106" idx="3"/>
          </p:cNvCxnSpPr>
          <p:nvPr/>
        </p:nvCxnSpPr>
        <p:spPr>
          <a:xfrm rot="16200000" flipV="1">
            <a:off x="5537473" y="3406106"/>
            <a:ext cx="5420345" cy="1289670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오른쪽 화살표 34"/>
          <p:cNvSpPr/>
          <p:nvPr/>
        </p:nvSpPr>
        <p:spPr>
          <a:xfrm rot="2570430">
            <a:off x="3817779" y="4559407"/>
            <a:ext cx="2518594" cy="252231"/>
          </a:xfrm>
          <a:prstGeom prst="rightArrow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err="1" smtClean="0">
              <a:solidFill>
                <a:sysClr val="windowText" lastClr="000000"/>
              </a:solidFill>
            </a:endParaRPr>
          </a:p>
        </p:txBody>
      </p:sp>
      <p:cxnSp>
        <p:nvCxnSpPr>
          <p:cNvPr id="39" name="직선 화살표 연결선 38"/>
          <p:cNvCxnSpPr>
            <a:stCxn id="105" idx="2"/>
            <a:endCxn id="107" idx="0"/>
          </p:cNvCxnSpPr>
          <p:nvPr/>
        </p:nvCxnSpPr>
        <p:spPr>
          <a:xfrm rot="5400000">
            <a:off x="6399380" y="3329812"/>
            <a:ext cx="667817" cy="2096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오른쪽 화살표 45"/>
          <p:cNvSpPr/>
          <p:nvPr/>
        </p:nvSpPr>
        <p:spPr>
          <a:xfrm rot="12499069">
            <a:off x="3180906" y="3033030"/>
            <a:ext cx="2857150" cy="320463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err="1" smtClean="0">
              <a:solidFill>
                <a:sysClr val="windowText" lastClr="000000"/>
              </a:solidFill>
            </a:endParaRPr>
          </a:p>
        </p:txBody>
      </p:sp>
      <p:cxnSp>
        <p:nvCxnSpPr>
          <p:cNvPr id="49" name="직선 화살표 연결선 48"/>
          <p:cNvCxnSpPr>
            <a:stCxn id="107" idx="2"/>
            <a:endCxn id="114" idx="0"/>
          </p:cNvCxnSpPr>
          <p:nvPr/>
        </p:nvCxnSpPr>
        <p:spPr>
          <a:xfrm rot="5400000">
            <a:off x="6452398" y="4805341"/>
            <a:ext cx="556319" cy="3366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7596336" y="5373216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Y</a:t>
            </a:r>
            <a:endParaRPr lang="ko-KR" altLang="en-US" sz="1400" dirty="0"/>
          </a:p>
        </p:txBody>
      </p:sp>
      <p:sp>
        <p:nvSpPr>
          <p:cNvPr id="53" name="TextBox 52"/>
          <p:cNvSpPr txBox="1"/>
          <p:nvPr/>
        </p:nvSpPr>
        <p:spPr>
          <a:xfrm>
            <a:off x="6300192" y="6525344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smtClean="0"/>
              <a:t>N</a:t>
            </a:r>
            <a:endParaRPr lang="ko-KR" altLang="en-US" sz="1400" dirty="0"/>
          </a:p>
        </p:txBody>
      </p:sp>
      <p:sp>
        <p:nvSpPr>
          <p:cNvPr id="78" name="TextBox 77"/>
          <p:cNvSpPr txBox="1"/>
          <p:nvPr/>
        </p:nvSpPr>
        <p:spPr>
          <a:xfrm>
            <a:off x="273428" y="751825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For The Client</a:t>
            </a:r>
            <a:endParaRPr lang="ko-KR" altLang="en-US" b="1" dirty="0"/>
          </a:p>
        </p:txBody>
      </p:sp>
      <p:sp>
        <p:nvSpPr>
          <p:cNvPr id="80" name="TextBox 79"/>
          <p:cNvSpPr txBox="1"/>
          <p:nvPr/>
        </p:nvSpPr>
        <p:spPr>
          <a:xfrm>
            <a:off x="4716016" y="611396"/>
            <a:ext cx="3283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For The Multi Thread Server</a:t>
            </a:r>
            <a:endParaRPr lang="ko-KR" altLang="en-US" b="1" dirty="0"/>
          </a:p>
        </p:txBody>
      </p:sp>
      <p:sp>
        <p:nvSpPr>
          <p:cNvPr id="34" name="오른쪽 화살표 33"/>
          <p:cNvSpPr/>
          <p:nvPr/>
        </p:nvSpPr>
        <p:spPr>
          <a:xfrm>
            <a:off x="3131840" y="1216497"/>
            <a:ext cx="2664296" cy="288032"/>
          </a:xfrm>
          <a:prstGeom prst="rightArrow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err="1" smtClean="0">
              <a:solidFill>
                <a:sysClr val="windowText" lastClr="0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03848" y="116632"/>
            <a:ext cx="273630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/>
              <a:t>FLOW CHART</a:t>
            </a:r>
            <a:endParaRPr lang="ko-KR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93739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순서도: 처리 4"/>
          <p:cNvSpPr/>
          <p:nvPr/>
        </p:nvSpPr>
        <p:spPr>
          <a:xfrm>
            <a:off x="1239312" y="476672"/>
            <a:ext cx="1944216" cy="648072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ysClr val="windowText" lastClr="000000"/>
                </a:solidFill>
              </a:rPr>
              <a:t>Take picture.</a:t>
            </a:r>
            <a:endParaRPr lang="ko-KR" altLang="en-US" sz="1400" dirty="0" err="1" smtClean="0">
              <a:solidFill>
                <a:sysClr val="windowText" lastClr="000000"/>
              </a:solidFill>
            </a:endParaRPr>
          </a:p>
        </p:txBody>
      </p:sp>
      <p:sp>
        <p:nvSpPr>
          <p:cNvPr id="6" name="순서도: 판단 5"/>
          <p:cNvSpPr/>
          <p:nvPr/>
        </p:nvSpPr>
        <p:spPr>
          <a:xfrm>
            <a:off x="1043608" y="1772816"/>
            <a:ext cx="2324576" cy="1440160"/>
          </a:xfrm>
          <a:prstGeom prst="flowChartDecisi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ysClr val="windowText" lastClr="000000"/>
                </a:solidFill>
              </a:rPr>
              <a:t>Want to send this picture?</a:t>
            </a:r>
            <a:endParaRPr lang="ko-KR" altLang="en-US" sz="1400" dirty="0" err="1" smtClean="0">
              <a:solidFill>
                <a:sysClr val="windowText" lastClr="000000"/>
              </a:solidFill>
            </a:endParaRPr>
          </a:p>
        </p:txBody>
      </p:sp>
      <p:cxnSp>
        <p:nvCxnSpPr>
          <p:cNvPr id="8" name="꺾인 연결선 7"/>
          <p:cNvCxnSpPr>
            <a:stCxn id="6" idx="1"/>
            <a:endCxn id="5" idx="1"/>
          </p:cNvCxnSpPr>
          <p:nvPr/>
        </p:nvCxnSpPr>
        <p:spPr>
          <a:xfrm rot="10800000" flipH="1">
            <a:off x="1043608" y="800708"/>
            <a:ext cx="195704" cy="1692188"/>
          </a:xfrm>
          <a:prstGeom prst="bentConnector3">
            <a:avLst>
              <a:gd name="adj1" fmla="val -116809"/>
            </a:avLst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55576" y="1916832"/>
            <a:ext cx="322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N</a:t>
            </a:r>
            <a:endParaRPr lang="ko-KR" alt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1763688" y="3212976"/>
            <a:ext cx="269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Y</a:t>
            </a:r>
            <a:endParaRPr lang="ko-KR" altLang="en-US" sz="1400" dirty="0"/>
          </a:p>
        </p:txBody>
      </p:sp>
      <p:cxnSp>
        <p:nvCxnSpPr>
          <p:cNvPr id="18" name="직선 화살표 연결선 17"/>
          <p:cNvCxnSpPr>
            <a:stCxn id="6" idx="2"/>
            <a:endCxn id="25" idx="0"/>
          </p:cNvCxnSpPr>
          <p:nvPr/>
        </p:nvCxnSpPr>
        <p:spPr>
          <a:xfrm rot="16200000" flipH="1">
            <a:off x="1922944" y="3495928"/>
            <a:ext cx="576064" cy="10160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/>
          <p:cNvCxnSpPr>
            <a:stCxn id="5" idx="2"/>
            <a:endCxn id="6" idx="0"/>
          </p:cNvCxnSpPr>
          <p:nvPr/>
        </p:nvCxnSpPr>
        <p:spPr>
          <a:xfrm rot="5400000">
            <a:off x="1884622" y="1446018"/>
            <a:ext cx="648072" cy="5524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>
            <a:stCxn id="25" idx="2"/>
            <a:endCxn id="43" idx="0"/>
          </p:cNvCxnSpPr>
          <p:nvPr/>
        </p:nvCxnSpPr>
        <p:spPr>
          <a:xfrm rot="5400000">
            <a:off x="1864628" y="4706372"/>
            <a:ext cx="692696" cy="10160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순서도: 처리 24"/>
          <p:cNvSpPr/>
          <p:nvPr/>
        </p:nvSpPr>
        <p:spPr>
          <a:xfrm>
            <a:off x="1279952" y="3789040"/>
            <a:ext cx="1872208" cy="576064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ysClr val="windowText" lastClr="000000"/>
                </a:solidFill>
              </a:rPr>
              <a:t>Send picture.</a:t>
            </a:r>
            <a:endParaRPr lang="ko-KR" altLang="en-US" sz="1400" dirty="0" err="1" smtClean="0">
              <a:solidFill>
                <a:sysClr val="windowText" lastClr="000000"/>
              </a:solidFill>
            </a:endParaRPr>
          </a:p>
        </p:txBody>
      </p:sp>
      <p:sp>
        <p:nvSpPr>
          <p:cNvPr id="43" name="순서도: 판단 42"/>
          <p:cNvSpPr/>
          <p:nvPr/>
        </p:nvSpPr>
        <p:spPr>
          <a:xfrm>
            <a:off x="1043608" y="5057800"/>
            <a:ext cx="2324576" cy="1035496"/>
          </a:xfrm>
          <a:prstGeom prst="flowChartDecisi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ysClr val="windowText" lastClr="000000"/>
                </a:solidFill>
              </a:rPr>
              <a:t>Sent well?</a:t>
            </a:r>
            <a:endParaRPr lang="ko-KR" altLang="en-US" sz="1400" dirty="0" err="1" smtClean="0">
              <a:solidFill>
                <a:sysClr val="windowText" lastClr="000000"/>
              </a:solidFill>
            </a:endParaRPr>
          </a:p>
        </p:txBody>
      </p:sp>
      <p:cxnSp>
        <p:nvCxnSpPr>
          <p:cNvPr id="46" name="꺾인 연결선 45"/>
          <p:cNvCxnSpPr>
            <a:stCxn id="43" idx="1"/>
            <a:endCxn id="25" idx="1"/>
          </p:cNvCxnSpPr>
          <p:nvPr/>
        </p:nvCxnSpPr>
        <p:spPr>
          <a:xfrm rot="10800000" flipH="1">
            <a:off x="1043608" y="4077072"/>
            <a:ext cx="236344" cy="1498476"/>
          </a:xfrm>
          <a:prstGeom prst="bentConnector3">
            <a:avLst>
              <a:gd name="adj1" fmla="val -96723"/>
            </a:avLst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49"/>
          <p:cNvCxnSpPr>
            <a:stCxn id="43" idx="2"/>
          </p:cNvCxnSpPr>
          <p:nvPr/>
        </p:nvCxnSpPr>
        <p:spPr>
          <a:xfrm rot="5400000">
            <a:off x="1948788" y="6340244"/>
            <a:ext cx="504056" cy="10160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611560" y="5157192"/>
            <a:ext cx="322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N</a:t>
            </a:r>
            <a:endParaRPr lang="ko-KR" altLang="en-US" sz="1400" dirty="0"/>
          </a:p>
        </p:txBody>
      </p:sp>
      <p:sp>
        <p:nvSpPr>
          <p:cNvPr id="62" name="TextBox 61"/>
          <p:cNvSpPr txBox="1"/>
          <p:nvPr/>
        </p:nvSpPr>
        <p:spPr>
          <a:xfrm flipH="1">
            <a:off x="1403648" y="6165304"/>
            <a:ext cx="223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Y       </a:t>
            </a:r>
            <a:endParaRPr lang="ko-KR" altLang="en-US" sz="1400" dirty="0"/>
          </a:p>
        </p:txBody>
      </p:sp>
      <p:cxnSp>
        <p:nvCxnSpPr>
          <p:cNvPr id="68" name="직선 화살표 연결선 67"/>
          <p:cNvCxnSpPr/>
          <p:nvPr/>
        </p:nvCxnSpPr>
        <p:spPr>
          <a:xfrm rot="16200000" flipH="1">
            <a:off x="1975402" y="220334"/>
            <a:ext cx="456352" cy="15684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70"/>
          <p:cNvCxnSpPr/>
          <p:nvPr/>
        </p:nvCxnSpPr>
        <p:spPr>
          <a:xfrm rot="5400000" flipH="1" flipV="1">
            <a:off x="-2938350" y="3333886"/>
            <a:ext cx="6525344" cy="1588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순서도: 지연 75"/>
          <p:cNvSpPr/>
          <p:nvPr/>
        </p:nvSpPr>
        <p:spPr>
          <a:xfrm>
            <a:off x="5671170" y="980728"/>
            <a:ext cx="2016224" cy="1152128"/>
          </a:xfrm>
          <a:prstGeom prst="flowChartDelay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ysClr val="windowText" lastClr="000000"/>
                </a:solidFill>
              </a:rPr>
              <a:t>Waiting for users Photo sending…</a:t>
            </a:r>
            <a:endParaRPr lang="ko-KR" altLang="en-US" sz="1400" dirty="0" err="1" smtClean="0">
              <a:solidFill>
                <a:sysClr val="windowText" lastClr="000000"/>
              </a:solidFill>
            </a:endParaRPr>
          </a:p>
        </p:txBody>
      </p:sp>
      <p:cxnSp>
        <p:nvCxnSpPr>
          <p:cNvPr id="77" name="직선 연결선 76"/>
          <p:cNvCxnSpPr/>
          <p:nvPr/>
        </p:nvCxnSpPr>
        <p:spPr>
          <a:xfrm rot="5400000">
            <a:off x="1142999" y="3429000"/>
            <a:ext cx="6858000" cy="1"/>
          </a:xfrm>
          <a:prstGeom prst="line">
            <a:avLst/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순서도: 처리 79"/>
          <p:cNvSpPr/>
          <p:nvPr/>
        </p:nvSpPr>
        <p:spPr>
          <a:xfrm>
            <a:off x="5868144" y="5229200"/>
            <a:ext cx="1656184" cy="792088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ysClr val="windowText" lastClr="000000"/>
                </a:solidFill>
              </a:rPr>
              <a:t>Save the photo </a:t>
            </a:r>
          </a:p>
          <a:p>
            <a:pPr algn="ctr"/>
            <a:r>
              <a:rPr lang="en-US" altLang="ko-KR" sz="1400" dirty="0" smtClean="0">
                <a:solidFill>
                  <a:sysClr val="windowText" lastClr="000000"/>
                </a:solidFill>
              </a:rPr>
              <a:t>and user info</a:t>
            </a:r>
            <a:endParaRPr lang="ko-KR" altLang="en-US" sz="1400" dirty="0" err="1" smtClean="0">
              <a:solidFill>
                <a:sysClr val="windowText" lastClr="000000"/>
              </a:solidFill>
            </a:endParaRPr>
          </a:p>
        </p:txBody>
      </p:sp>
      <p:sp>
        <p:nvSpPr>
          <p:cNvPr id="21" name="순서도: 처리 20"/>
          <p:cNvSpPr/>
          <p:nvPr/>
        </p:nvSpPr>
        <p:spPr>
          <a:xfrm>
            <a:off x="5705078" y="3371850"/>
            <a:ext cx="1963266" cy="792088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ysClr val="windowText" lastClr="000000"/>
                </a:solidFill>
              </a:rPr>
              <a:t>If photo is received,</a:t>
            </a:r>
          </a:p>
          <a:p>
            <a:pPr algn="ctr"/>
            <a:r>
              <a:rPr lang="en-US" altLang="ko-KR" sz="1400" dirty="0" smtClean="0">
                <a:solidFill>
                  <a:sysClr val="windowText" lastClr="000000"/>
                </a:solidFill>
              </a:rPr>
              <a:t>reply back message</a:t>
            </a:r>
            <a:endParaRPr lang="ko-KR" altLang="en-US" sz="1400" dirty="0" err="1" smtClean="0">
              <a:solidFill>
                <a:sysClr val="windowText" lastClr="000000"/>
              </a:solidFill>
            </a:endParaRPr>
          </a:p>
        </p:txBody>
      </p:sp>
      <p:cxnSp>
        <p:nvCxnSpPr>
          <p:cNvPr id="22" name="직선 화살표 연결선 21"/>
          <p:cNvCxnSpPr>
            <a:stCxn id="76" idx="2"/>
            <a:endCxn id="21" idx="0"/>
          </p:cNvCxnSpPr>
          <p:nvPr/>
        </p:nvCxnSpPr>
        <p:spPr>
          <a:xfrm rot="16200000" flipH="1">
            <a:off x="6063499" y="2748638"/>
            <a:ext cx="1238994" cy="7429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/>
          <p:cNvCxnSpPr>
            <a:stCxn id="21" idx="2"/>
            <a:endCxn id="80" idx="0"/>
          </p:cNvCxnSpPr>
          <p:nvPr/>
        </p:nvCxnSpPr>
        <p:spPr>
          <a:xfrm rot="16200000" flipH="1">
            <a:off x="6158842" y="4691806"/>
            <a:ext cx="1065262" cy="9525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/>
          <p:cNvCxnSpPr>
            <a:endCxn id="76" idx="0"/>
          </p:cNvCxnSpPr>
          <p:nvPr/>
        </p:nvCxnSpPr>
        <p:spPr>
          <a:xfrm rot="16200000" flipH="1">
            <a:off x="6179393" y="480839"/>
            <a:ext cx="980728" cy="19050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/>
          <p:nvPr/>
        </p:nvCxnSpPr>
        <p:spPr>
          <a:xfrm rot="5400000">
            <a:off x="6516216" y="6236518"/>
            <a:ext cx="431254" cy="794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화살표 연결선 50"/>
          <p:cNvCxnSpPr/>
          <p:nvPr/>
        </p:nvCxnSpPr>
        <p:spPr>
          <a:xfrm rot="5400000" flipH="1" flipV="1">
            <a:off x="5629014" y="3319028"/>
            <a:ext cx="6525344" cy="1588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오른쪽 화살표 62"/>
          <p:cNvSpPr/>
          <p:nvPr/>
        </p:nvSpPr>
        <p:spPr>
          <a:xfrm rot="19376733" flipV="1">
            <a:off x="2799641" y="2714618"/>
            <a:ext cx="3195384" cy="207249"/>
          </a:xfrm>
          <a:prstGeom prst="rightArrow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err="1" smtClean="0">
              <a:solidFill>
                <a:sysClr val="windowText" lastClr="000000"/>
              </a:solidFill>
            </a:endParaRPr>
          </a:p>
        </p:txBody>
      </p:sp>
      <p:sp>
        <p:nvSpPr>
          <p:cNvPr id="74" name="오른쪽 화살표 73"/>
          <p:cNvSpPr/>
          <p:nvPr/>
        </p:nvSpPr>
        <p:spPr>
          <a:xfrm rot="8696253">
            <a:off x="3113982" y="4485722"/>
            <a:ext cx="2784732" cy="271873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err="1" smtClean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81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순서도: 처리 4"/>
          <p:cNvSpPr/>
          <p:nvPr/>
        </p:nvSpPr>
        <p:spPr>
          <a:xfrm>
            <a:off x="1657772" y="476672"/>
            <a:ext cx="1944216" cy="504056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ysClr val="windowText" lastClr="000000"/>
                </a:solidFill>
              </a:rPr>
              <a:t>Got a Question</a:t>
            </a:r>
          </a:p>
        </p:txBody>
      </p:sp>
      <p:cxnSp>
        <p:nvCxnSpPr>
          <p:cNvPr id="8" name="꺾인 연결선 7"/>
          <p:cNvCxnSpPr>
            <a:stCxn id="43" idx="1"/>
          </p:cNvCxnSpPr>
          <p:nvPr/>
        </p:nvCxnSpPr>
        <p:spPr>
          <a:xfrm rot="10800000">
            <a:off x="323528" y="0"/>
            <a:ext cx="1152128" cy="4882852"/>
          </a:xfrm>
          <a:prstGeom prst="bentConnector2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259632" y="1124744"/>
            <a:ext cx="9029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N time</a:t>
            </a:r>
          </a:p>
          <a:p>
            <a:r>
              <a:rPr lang="en-US" altLang="ko-KR" sz="1400" dirty="0" smtClean="0"/>
              <a:t>iteration.</a:t>
            </a:r>
            <a:endParaRPr lang="ko-KR" alt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1331640" y="3212976"/>
            <a:ext cx="269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Y</a:t>
            </a:r>
            <a:endParaRPr lang="ko-KR" altLang="en-US" sz="1400" dirty="0"/>
          </a:p>
        </p:txBody>
      </p:sp>
      <p:cxnSp>
        <p:nvCxnSpPr>
          <p:cNvPr id="18" name="직선 화살표 연결선 17"/>
          <p:cNvCxnSpPr>
            <a:stCxn id="25" idx="2"/>
            <a:endCxn id="39" idx="0"/>
          </p:cNvCxnSpPr>
          <p:nvPr/>
        </p:nvCxnSpPr>
        <p:spPr>
          <a:xfrm rot="5400000">
            <a:off x="2267744" y="2708920"/>
            <a:ext cx="720080" cy="1588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/>
          <p:cNvCxnSpPr>
            <a:stCxn id="39" idx="2"/>
            <a:endCxn id="43" idx="0"/>
          </p:cNvCxnSpPr>
          <p:nvPr/>
        </p:nvCxnSpPr>
        <p:spPr>
          <a:xfrm rot="16200000" flipH="1">
            <a:off x="2452844" y="4180004"/>
            <a:ext cx="360040" cy="10160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>
            <a:stCxn id="5" idx="2"/>
            <a:endCxn id="25" idx="0"/>
          </p:cNvCxnSpPr>
          <p:nvPr/>
        </p:nvCxnSpPr>
        <p:spPr>
          <a:xfrm rot="5400000">
            <a:off x="2232788" y="1375724"/>
            <a:ext cx="792088" cy="2096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순서도: 처리 24"/>
          <p:cNvSpPr/>
          <p:nvPr/>
        </p:nvSpPr>
        <p:spPr>
          <a:xfrm>
            <a:off x="1619672" y="1772816"/>
            <a:ext cx="2016224" cy="576064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ysClr val="windowText" lastClr="000000"/>
                </a:solidFill>
              </a:rPr>
              <a:t>send answer</a:t>
            </a:r>
            <a:endParaRPr lang="ko-KR" altLang="en-US" sz="1400" dirty="0" err="1" smtClean="0">
              <a:solidFill>
                <a:sysClr val="windowText" lastClr="000000"/>
              </a:solidFill>
            </a:endParaRPr>
          </a:p>
        </p:txBody>
      </p:sp>
      <p:sp>
        <p:nvSpPr>
          <p:cNvPr id="43" name="순서도: 판단 42"/>
          <p:cNvSpPr/>
          <p:nvPr/>
        </p:nvSpPr>
        <p:spPr>
          <a:xfrm>
            <a:off x="1475656" y="4365104"/>
            <a:ext cx="2324576" cy="1035496"/>
          </a:xfrm>
          <a:prstGeom prst="flowChartDecisi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ysClr val="windowText" lastClr="000000"/>
                </a:solidFill>
              </a:rPr>
              <a:t>Got a pass?</a:t>
            </a:r>
            <a:endParaRPr lang="ko-KR" altLang="en-US" sz="1400" dirty="0" err="1" smtClean="0">
              <a:solidFill>
                <a:sysClr val="windowText" lastClr="000000"/>
              </a:solidFill>
            </a:endParaRPr>
          </a:p>
        </p:txBody>
      </p:sp>
      <p:cxnSp>
        <p:nvCxnSpPr>
          <p:cNvPr id="46" name="꺾인 연결선 45"/>
          <p:cNvCxnSpPr>
            <a:stCxn id="25" idx="1"/>
            <a:endCxn id="5" idx="1"/>
          </p:cNvCxnSpPr>
          <p:nvPr/>
        </p:nvCxnSpPr>
        <p:spPr>
          <a:xfrm rot="10800000" flipH="1">
            <a:off x="1619672" y="728700"/>
            <a:ext cx="38100" cy="1332148"/>
          </a:xfrm>
          <a:prstGeom prst="bentConnector3">
            <a:avLst>
              <a:gd name="adj1" fmla="val -1453334"/>
            </a:avLst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49"/>
          <p:cNvCxnSpPr>
            <a:stCxn id="43" idx="2"/>
            <a:endCxn id="51" idx="0"/>
          </p:cNvCxnSpPr>
          <p:nvPr/>
        </p:nvCxnSpPr>
        <p:spPr>
          <a:xfrm rot="5400000">
            <a:off x="2360842" y="5672178"/>
            <a:ext cx="548680" cy="5524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1043608" y="4365104"/>
            <a:ext cx="322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N</a:t>
            </a:r>
            <a:endParaRPr lang="ko-KR" altLang="en-US" sz="1400" dirty="0"/>
          </a:p>
        </p:txBody>
      </p:sp>
      <p:sp>
        <p:nvSpPr>
          <p:cNvPr id="62" name="TextBox 61"/>
          <p:cNvSpPr txBox="1"/>
          <p:nvPr/>
        </p:nvSpPr>
        <p:spPr>
          <a:xfrm>
            <a:off x="2123728" y="5517232"/>
            <a:ext cx="269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Y       </a:t>
            </a:r>
            <a:endParaRPr lang="ko-KR" altLang="en-US" sz="1400" dirty="0"/>
          </a:p>
        </p:txBody>
      </p:sp>
      <p:cxnSp>
        <p:nvCxnSpPr>
          <p:cNvPr id="68" name="직선 화살표 연결선 67"/>
          <p:cNvCxnSpPr>
            <a:endCxn id="5" idx="0"/>
          </p:cNvCxnSpPr>
          <p:nvPr/>
        </p:nvCxnSpPr>
        <p:spPr>
          <a:xfrm rot="16200000" flipH="1">
            <a:off x="2390496" y="237288"/>
            <a:ext cx="476672" cy="2096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순서도: 지연 38"/>
          <p:cNvSpPr/>
          <p:nvPr/>
        </p:nvSpPr>
        <p:spPr>
          <a:xfrm>
            <a:off x="1475656" y="3068960"/>
            <a:ext cx="2304256" cy="936104"/>
          </a:xfrm>
          <a:prstGeom prst="flowChartDelay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ysClr val="windowText" lastClr="000000"/>
                </a:solidFill>
              </a:rPr>
              <a:t>Waiting other’s evaluation…..</a:t>
            </a:r>
            <a:endParaRPr lang="ko-KR" altLang="en-US" sz="1400" dirty="0" err="1" smtClean="0">
              <a:solidFill>
                <a:sysClr val="windowText" lastClr="000000"/>
              </a:solidFill>
            </a:endParaRPr>
          </a:p>
        </p:txBody>
      </p:sp>
      <p:sp>
        <p:nvSpPr>
          <p:cNvPr id="51" name="순서도: 수행의 시작/종료 50"/>
          <p:cNvSpPr/>
          <p:nvPr/>
        </p:nvSpPr>
        <p:spPr>
          <a:xfrm>
            <a:off x="1804328" y="5949280"/>
            <a:ext cx="1656184" cy="504056"/>
          </a:xfrm>
          <a:prstGeom prst="flowChartTermina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ysClr val="windowText" lastClr="000000"/>
                </a:solidFill>
              </a:rPr>
              <a:t>Passed!</a:t>
            </a:r>
            <a:endParaRPr lang="ko-KR" altLang="en-US" sz="1400" dirty="0" err="1" smtClean="0">
              <a:solidFill>
                <a:sysClr val="windowText" lastClr="000000"/>
              </a:solidFill>
            </a:endParaRPr>
          </a:p>
        </p:txBody>
      </p:sp>
      <p:cxnSp>
        <p:nvCxnSpPr>
          <p:cNvPr id="21" name="직선 연결선 20"/>
          <p:cNvCxnSpPr/>
          <p:nvPr/>
        </p:nvCxnSpPr>
        <p:spPr>
          <a:xfrm rot="5400000">
            <a:off x="1142999" y="3429000"/>
            <a:ext cx="6858000" cy="1"/>
          </a:xfrm>
          <a:prstGeom prst="line">
            <a:avLst/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순서도: 처리 23"/>
          <p:cNvSpPr/>
          <p:nvPr/>
        </p:nvSpPr>
        <p:spPr>
          <a:xfrm>
            <a:off x="5580112" y="476672"/>
            <a:ext cx="2664296" cy="936104"/>
          </a:xfrm>
          <a:prstGeom prst="flowChartProces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ysClr val="windowText" lastClr="000000"/>
                </a:solidFill>
              </a:rPr>
              <a:t>Take a Photo from DB And </a:t>
            </a:r>
          </a:p>
          <a:p>
            <a:pPr algn="ctr"/>
            <a:r>
              <a:rPr lang="en-US" altLang="ko-KR" sz="1400" dirty="0" smtClean="0">
                <a:solidFill>
                  <a:sysClr val="windowText" lastClr="000000"/>
                </a:solidFill>
              </a:rPr>
              <a:t>make question and sends</a:t>
            </a:r>
          </a:p>
        </p:txBody>
      </p:sp>
      <p:sp>
        <p:nvSpPr>
          <p:cNvPr id="31" name="순서도: 지연 30"/>
          <p:cNvSpPr/>
          <p:nvPr/>
        </p:nvSpPr>
        <p:spPr>
          <a:xfrm>
            <a:off x="5775816" y="2204864"/>
            <a:ext cx="2304256" cy="936104"/>
          </a:xfrm>
          <a:prstGeom prst="flowChartDelay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ysClr val="windowText" lastClr="000000"/>
                </a:solidFill>
              </a:rPr>
              <a:t>Waiting Users’ answers….</a:t>
            </a:r>
            <a:endParaRPr lang="ko-KR" altLang="en-US" sz="1400" dirty="0" err="1" smtClean="0">
              <a:solidFill>
                <a:sysClr val="windowText" lastClr="000000"/>
              </a:solidFill>
            </a:endParaRPr>
          </a:p>
        </p:txBody>
      </p:sp>
      <p:sp>
        <p:nvSpPr>
          <p:cNvPr id="32" name="순서도: 처리 31"/>
          <p:cNvSpPr/>
          <p:nvPr/>
        </p:nvSpPr>
        <p:spPr>
          <a:xfrm>
            <a:off x="5816456" y="4005064"/>
            <a:ext cx="2232248" cy="576064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ysClr val="windowText" lastClr="000000"/>
                </a:solidFill>
              </a:rPr>
              <a:t>Send evaluation result.</a:t>
            </a:r>
          </a:p>
        </p:txBody>
      </p:sp>
      <p:sp>
        <p:nvSpPr>
          <p:cNvPr id="33" name="순서도: 수행의 시작/종료 32"/>
          <p:cNvSpPr/>
          <p:nvPr/>
        </p:nvSpPr>
        <p:spPr>
          <a:xfrm>
            <a:off x="5929104" y="5877272"/>
            <a:ext cx="2016224" cy="720080"/>
          </a:xfrm>
          <a:prstGeom prst="flowChartTermina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ysClr val="windowText" lastClr="000000"/>
                </a:solidFill>
              </a:rPr>
              <a:t>One CAPTCH Process is done</a:t>
            </a:r>
            <a:endParaRPr lang="ko-KR" altLang="en-US" sz="1400" dirty="0" err="1" smtClean="0">
              <a:solidFill>
                <a:sysClr val="windowText" lastClr="000000"/>
              </a:solidFill>
            </a:endParaRPr>
          </a:p>
        </p:txBody>
      </p:sp>
      <p:cxnSp>
        <p:nvCxnSpPr>
          <p:cNvPr id="34" name="꺾인 연결선 7"/>
          <p:cNvCxnSpPr>
            <a:stCxn id="33" idx="3"/>
          </p:cNvCxnSpPr>
          <p:nvPr/>
        </p:nvCxnSpPr>
        <p:spPr>
          <a:xfrm flipV="1">
            <a:off x="7945328" y="0"/>
            <a:ext cx="947152" cy="6237312"/>
          </a:xfrm>
          <a:prstGeom prst="bentConnector2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오른쪽 화살표 40"/>
          <p:cNvSpPr/>
          <p:nvPr/>
        </p:nvSpPr>
        <p:spPr>
          <a:xfrm rot="11679212">
            <a:off x="3348568" y="844867"/>
            <a:ext cx="2376571" cy="271724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err="1" smtClean="0">
              <a:solidFill>
                <a:sysClr val="windowText" lastClr="000000"/>
              </a:solidFill>
            </a:endParaRPr>
          </a:p>
        </p:txBody>
      </p:sp>
      <p:cxnSp>
        <p:nvCxnSpPr>
          <p:cNvPr id="49" name="직선 화살표 연결선 48"/>
          <p:cNvCxnSpPr>
            <a:stCxn id="24" idx="2"/>
            <a:endCxn id="31" idx="0"/>
          </p:cNvCxnSpPr>
          <p:nvPr/>
        </p:nvCxnSpPr>
        <p:spPr>
          <a:xfrm>
            <a:off x="6912260" y="1412776"/>
            <a:ext cx="15684" cy="792088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/>
          <p:cNvCxnSpPr>
            <a:stCxn id="31" idx="2"/>
            <a:endCxn id="32" idx="0"/>
          </p:cNvCxnSpPr>
          <p:nvPr/>
        </p:nvCxnSpPr>
        <p:spPr>
          <a:xfrm rot="16200000" flipH="1">
            <a:off x="6498214" y="3570698"/>
            <a:ext cx="864096" cy="4636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오른쪽 화살표 56"/>
          <p:cNvSpPr/>
          <p:nvPr/>
        </p:nvSpPr>
        <p:spPr>
          <a:xfrm rot="774208" flipV="1">
            <a:off x="3351604" y="2409241"/>
            <a:ext cx="2511256" cy="317467"/>
          </a:xfrm>
          <a:prstGeom prst="rightArrow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err="1" smtClean="0">
              <a:solidFill>
                <a:sysClr val="windowText" lastClr="000000"/>
              </a:solidFill>
            </a:endParaRPr>
          </a:p>
        </p:txBody>
      </p:sp>
      <p:sp>
        <p:nvSpPr>
          <p:cNvPr id="59" name="오른쪽 화살표 58"/>
          <p:cNvSpPr/>
          <p:nvPr/>
        </p:nvSpPr>
        <p:spPr>
          <a:xfrm rot="11850377">
            <a:off x="3304682" y="3821368"/>
            <a:ext cx="2668833" cy="329700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err="1" smtClean="0">
              <a:solidFill>
                <a:sysClr val="windowText" lastClr="000000"/>
              </a:solidFill>
            </a:endParaRPr>
          </a:p>
        </p:txBody>
      </p:sp>
      <p:sp>
        <p:nvSpPr>
          <p:cNvPr id="64" name="순서도: 처리 63"/>
          <p:cNvSpPr/>
          <p:nvPr/>
        </p:nvSpPr>
        <p:spPr>
          <a:xfrm>
            <a:off x="5888464" y="4941168"/>
            <a:ext cx="2108552" cy="648072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ysClr val="windowText" lastClr="000000"/>
                </a:solidFill>
              </a:rPr>
              <a:t>Save a passed user data.</a:t>
            </a:r>
          </a:p>
        </p:txBody>
      </p:sp>
      <p:cxnSp>
        <p:nvCxnSpPr>
          <p:cNvPr id="66" name="직선 화살표 연결선 65"/>
          <p:cNvCxnSpPr>
            <a:stCxn id="32" idx="2"/>
            <a:endCxn id="64" idx="0"/>
          </p:cNvCxnSpPr>
          <p:nvPr/>
        </p:nvCxnSpPr>
        <p:spPr>
          <a:xfrm rot="16200000" flipH="1">
            <a:off x="6757640" y="4756068"/>
            <a:ext cx="360040" cy="10160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화살표 연결선 69"/>
          <p:cNvCxnSpPr>
            <a:stCxn id="64" idx="2"/>
            <a:endCxn id="33" idx="0"/>
          </p:cNvCxnSpPr>
          <p:nvPr/>
        </p:nvCxnSpPr>
        <p:spPr>
          <a:xfrm rot="5400000">
            <a:off x="6795962" y="5730494"/>
            <a:ext cx="288032" cy="5524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/>
          <p:cNvCxnSpPr>
            <a:endCxn id="24" idx="0"/>
          </p:cNvCxnSpPr>
          <p:nvPr/>
        </p:nvCxnSpPr>
        <p:spPr>
          <a:xfrm rot="16200000" flipH="1">
            <a:off x="6583914" y="148326"/>
            <a:ext cx="620688" cy="36004"/>
          </a:xfrm>
          <a:prstGeom prst="straightConnector1">
            <a:avLst/>
          </a:prstGeom>
          <a:ln w="190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3212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Start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296888"/>
            <a:ext cx="32004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545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Taking a photo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483" y="1296888"/>
            <a:ext cx="3197033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689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 question 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686" y="1296888"/>
            <a:ext cx="3190626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689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Select one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483" y="1301394"/>
            <a:ext cx="3197033" cy="4715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689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722313" y="2696939"/>
            <a:ext cx="7772400" cy="1362075"/>
          </a:xfrm>
        </p:spPr>
        <p:txBody>
          <a:bodyPr/>
          <a:lstStyle/>
          <a:p>
            <a:r>
              <a:rPr lang="en-US" altLang="ko-KR" sz="3600" dirty="0" smtClean="0"/>
              <a:t>Problems</a:t>
            </a:r>
            <a:endParaRPr lang="ko-KR" altLang="en-US" sz="3600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idx="1"/>
          </p:nvPr>
        </p:nvSpPr>
        <p:spPr>
          <a:xfrm>
            <a:off x="722313" y="1196752"/>
            <a:ext cx="7772400" cy="1500187"/>
          </a:xfrm>
        </p:spPr>
        <p:txBody>
          <a:bodyPr/>
          <a:lstStyle/>
          <a:p>
            <a:r>
              <a:rPr lang="en-US" altLang="ko-KR" sz="3200" dirty="0" smtClean="0"/>
              <a:t>Project</a:t>
            </a:r>
            <a:r>
              <a:rPr lang="en-US" altLang="ko-KR" sz="3200" dirty="0"/>
              <a:t> Gesture CAPTCHA System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114660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7467600" cy="762000"/>
          </a:xfrm>
        </p:spPr>
        <p:txBody>
          <a:bodyPr>
            <a:normAutofit/>
          </a:bodyPr>
          <a:lstStyle/>
          <a:p>
            <a:r>
              <a:rPr lang="en-US" altLang="ko-KR" sz="3200" dirty="0" smtClean="0"/>
              <a:t>A problem of HUMAN COMPUTATION</a:t>
            </a:r>
            <a:endParaRPr lang="ko-KR" altLang="en-US" sz="32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504166"/>
            <a:ext cx="1224136" cy="9181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854" y="3084523"/>
            <a:ext cx="2083793" cy="156284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984" y="2656566"/>
            <a:ext cx="1224136" cy="9181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384" y="2811797"/>
            <a:ext cx="1224136" cy="9181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아래로 구부러진 화살표 10"/>
          <p:cNvSpPr/>
          <p:nvPr/>
        </p:nvSpPr>
        <p:spPr>
          <a:xfrm rot="904412">
            <a:off x="2372480" y="2294145"/>
            <a:ext cx="2423728" cy="572616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257504"/>
            <a:ext cx="2131872" cy="1613308"/>
          </a:xfrm>
          <a:prstGeom prst="rect">
            <a:avLst/>
          </a:prstGeom>
        </p:spPr>
      </p:pic>
      <p:sp>
        <p:nvSpPr>
          <p:cNvPr id="7" name="아래로 구부러진 화살표 6"/>
          <p:cNvSpPr/>
          <p:nvPr/>
        </p:nvSpPr>
        <p:spPr>
          <a:xfrm rot="219550">
            <a:off x="5020273" y="2523128"/>
            <a:ext cx="2009609" cy="572616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59777" y="5085184"/>
            <a:ext cx="3296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Actually, he is a corrupt Cop!!</a:t>
            </a:r>
            <a:endParaRPr lang="ko-KR" altLang="en-US" dirty="0"/>
          </a:p>
        </p:txBody>
      </p:sp>
      <p:sp>
        <p:nvSpPr>
          <p:cNvPr id="13" name="내용 개체 틀 2"/>
          <p:cNvSpPr>
            <a:spLocks noGrp="1"/>
          </p:cNvSpPr>
          <p:nvPr>
            <p:ph idx="1"/>
          </p:nvPr>
        </p:nvSpPr>
        <p:spPr>
          <a:xfrm>
            <a:off x="457200" y="1196752"/>
            <a:ext cx="7859216" cy="1000944"/>
          </a:xfrm>
        </p:spPr>
        <p:txBody>
          <a:bodyPr/>
          <a:lstStyle/>
          <a:p>
            <a:endParaRPr lang="en-US" altLang="ko-KR" sz="2400" dirty="0" smtClean="0"/>
          </a:p>
          <a:p>
            <a:r>
              <a:rPr lang="en-US" altLang="ko-KR" sz="2400" b="1" dirty="0" smtClean="0"/>
              <a:t>What if the officer is a bad judger.</a:t>
            </a:r>
          </a:p>
          <a:p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188508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Counter Example. New Robot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3000"/>
            <a:ext cx="4402832" cy="629816"/>
          </a:xfrm>
        </p:spPr>
        <p:txBody>
          <a:bodyPr/>
          <a:lstStyle/>
          <a:p>
            <a:r>
              <a:rPr lang="en-US" altLang="ko-KR" dirty="0" smtClean="0"/>
              <a:t>There is new robot</a:t>
            </a:r>
          </a:p>
          <a:p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                           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4254477"/>
            <a:ext cx="1377522" cy="1224136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611560" y="1772816"/>
            <a:ext cx="46730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which </a:t>
            </a:r>
            <a:r>
              <a:rPr lang="en-US" altLang="ko-KR" dirty="0" smtClean="0"/>
              <a:t>have collected all gesture </a:t>
            </a:r>
            <a:r>
              <a:rPr lang="en-US" altLang="ko-KR" dirty="0"/>
              <a:t>questions. </a:t>
            </a:r>
          </a:p>
          <a:p>
            <a:r>
              <a:rPr lang="en-US" altLang="ko-KR" dirty="0" smtClean="0"/>
              <a:t>And prepared all right photos for questions.</a:t>
            </a:r>
            <a:endParaRPr lang="en-US" altLang="ko-KR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1743" y="4149080"/>
            <a:ext cx="1110334" cy="141922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8441" y="2095980"/>
            <a:ext cx="1671944" cy="1253958"/>
          </a:xfrm>
          <a:prstGeom prst="rect">
            <a:avLst/>
          </a:prstGeom>
        </p:spPr>
      </p:pic>
      <p:cxnSp>
        <p:nvCxnSpPr>
          <p:cNvPr id="17" name="직선 화살표 연결선 16"/>
          <p:cNvCxnSpPr/>
          <p:nvPr/>
        </p:nvCxnSpPr>
        <p:spPr bwMode="auto">
          <a:xfrm flipH="1">
            <a:off x="2699792" y="2924944"/>
            <a:ext cx="2507899" cy="1224136"/>
          </a:xfrm>
          <a:prstGeom prst="straightConnector1">
            <a:avLst/>
          </a:prstGeom>
          <a:solidFill>
            <a:schemeClr val="accent1"/>
          </a:solidFill>
          <a:ln w="1270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타원형 설명선 13"/>
          <p:cNvSpPr/>
          <p:nvPr/>
        </p:nvSpPr>
        <p:spPr bwMode="auto">
          <a:xfrm>
            <a:off x="3563888" y="3058260"/>
            <a:ext cx="1385455" cy="583357"/>
          </a:xfrm>
          <a:prstGeom prst="wedgeEllipseCallout">
            <a:avLst>
              <a:gd name="adj1" fmla="val 82334"/>
              <a:gd name="adj2" fmla="val -47523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Smile</a:t>
            </a:r>
            <a:endParaRPr kumimoji="0" lang="ko-KR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1" name="직선 화살표 연결선 20"/>
          <p:cNvCxnSpPr/>
          <p:nvPr/>
        </p:nvCxnSpPr>
        <p:spPr bwMode="auto">
          <a:xfrm>
            <a:off x="3197657" y="4941168"/>
            <a:ext cx="3606591" cy="0"/>
          </a:xfrm>
          <a:prstGeom prst="straightConnector1">
            <a:avLst/>
          </a:prstGeom>
          <a:solidFill>
            <a:schemeClr val="accent1"/>
          </a:solidFill>
          <a:ln w="1270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그림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79828">
            <a:off x="4401068" y="4348966"/>
            <a:ext cx="1101744" cy="979066"/>
          </a:xfrm>
          <a:prstGeom prst="rect">
            <a:avLst/>
          </a:prstGeom>
        </p:spPr>
      </p:pic>
      <p:cxnSp>
        <p:nvCxnSpPr>
          <p:cNvPr id="24" name="직선 화살표 연결선 23"/>
          <p:cNvCxnSpPr/>
          <p:nvPr/>
        </p:nvCxnSpPr>
        <p:spPr bwMode="auto">
          <a:xfrm flipH="1" flipV="1">
            <a:off x="6436349" y="2945571"/>
            <a:ext cx="1087979" cy="1203509"/>
          </a:xfrm>
          <a:prstGeom prst="straightConnector1">
            <a:avLst/>
          </a:prstGeom>
          <a:solidFill>
            <a:schemeClr val="accent1"/>
          </a:solidFill>
          <a:ln w="1270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타원형 설명선 24"/>
          <p:cNvSpPr/>
          <p:nvPr/>
        </p:nvSpPr>
        <p:spPr bwMode="auto">
          <a:xfrm>
            <a:off x="6287610" y="3351369"/>
            <a:ext cx="1385455" cy="583357"/>
          </a:xfrm>
          <a:prstGeom prst="wedgeEllipseCallout">
            <a:avLst>
              <a:gd name="adj1" fmla="val 27489"/>
              <a:gd name="adj2" fmla="val 10039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dirty="0" smtClean="0">
                <a:latin typeface="Arial" charset="0"/>
              </a:rPr>
              <a:t>Smiling</a:t>
            </a:r>
            <a:endParaRPr kumimoji="0" lang="ko-KR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6" name="그림 3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79828">
            <a:off x="461989" y="5395647"/>
            <a:ext cx="573254" cy="5094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7" name="그림 36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79828">
            <a:off x="614389" y="5548047"/>
            <a:ext cx="573254" cy="5094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8" name="그림 37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79828">
            <a:off x="766789" y="5700447"/>
            <a:ext cx="573254" cy="5094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9" name="그림 38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79828">
            <a:off x="967470" y="5664652"/>
            <a:ext cx="573254" cy="5094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0" name="그림 39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79828">
            <a:off x="324932" y="5646654"/>
            <a:ext cx="573254" cy="5094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1" name="그림 40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79828">
            <a:off x="848168" y="5400767"/>
            <a:ext cx="573254" cy="5094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2" name="그림 41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79828">
            <a:off x="834517" y="5881107"/>
            <a:ext cx="573254" cy="5094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3" name="그림 42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79828">
            <a:off x="413709" y="5912338"/>
            <a:ext cx="573254" cy="5094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4" name="그림 43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79828">
            <a:off x="619924" y="5667590"/>
            <a:ext cx="573254" cy="50942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6" name="TextBox 25"/>
          <p:cNvSpPr txBox="1"/>
          <p:nvPr/>
        </p:nvSpPr>
        <p:spPr>
          <a:xfrm rot="20883719">
            <a:off x="491028" y="3175058"/>
            <a:ext cx="1138453" cy="107721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800" dirty="0" smtClean="0"/>
              <a:t>Make a V sign</a:t>
            </a:r>
          </a:p>
          <a:p>
            <a:r>
              <a:rPr lang="en-US" altLang="ko-KR" sz="800" dirty="0" smtClean="0"/>
              <a:t>Smile</a:t>
            </a:r>
          </a:p>
          <a:p>
            <a:r>
              <a:rPr lang="en-US" altLang="ko-KR" sz="800" dirty="0" smtClean="0"/>
              <a:t>Touch your forehead</a:t>
            </a:r>
          </a:p>
          <a:p>
            <a:r>
              <a:rPr lang="en-US" altLang="ko-KR" sz="800" dirty="0" smtClean="0"/>
              <a:t>Pinch your nose</a:t>
            </a:r>
          </a:p>
          <a:p>
            <a:r>
              <a:rPr lang="en-US" altLang="ko-KR" sz="800" dirty="0" smtClean="0"/>
              <a:t>Show  your palm</a:t>
            </a:r>
          </a:p>
          <a:p>
            <a:r>
              <a:rPr lang="en-US" altLang="ko-KR" sz="800" dirty="0" smtClean="0"/>
              <a:t>…..</a:t>
            </a:r>
          </a:p>
          <a:p>
            <a:r>
              <a:rPr lang="en-US" altLang="ko-KR" sz="800" dirty="0" smtClean="0"/>
              <a:t>…</a:t>
            </a:r>
          </a:p>
          <a:p>
            <a:r>
              <a:rPr lang="en-US" altLang="ko-KR" sz="800" dirty="0" smtClean="0"/>
              <a:t>...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1589286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Counter Example. New Robot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3000"/>
            <a:ext cx="6347048" cy="629816"/>
          </a:xfrm>
        </p:spPr>
        <p:txBody>
          <a:bodyPr/>
          <a:lstStyle/>
          <a:p>
            <a:r>
              <a:rPr lang="en-US" altLang="ko-KR" dirty="0" smtClean="0"/>
              <a:t>New robot is also a bad judger </a:t>
            </a:r>
          </a:p>
          <a:p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                           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310" y="4267559"/>
            <a:ext cx="1377522" cy="1224136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611560" y="1990581"/>
            <a:ext cx="34378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 </a:t>
            </a:r>
            <a:r>
              <a:rPr lang="en-US" altLang="ko-KR" dirty="0" smtClean="0"/>
              <a:t>  The robot selects any answer.</a:t>
            </a:r>
          </a:p>
          <a:p>
            <a:endParaRPr lang="en-US" altLang="ko-KR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2466" y="4170015"/>
            <a:ext cx="1123950" cy="141922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8441" y="2095980"/>
            <a:ext cx="1671944" cy="1253958"/>
          </a:xfrm>
          <a:prstGeom prst="rect">
            <a:avLst/>
          </a:prstGeom>
        </p:spPr>
      </p:pic>
      <p:cxnSp>
        <p:nvCxnSpPr>
          <p:cNvPr id="17" name="직선 화살표 연결선 16"/>
          <p:cNvCxnSpPr/>
          <p:nvPr/>
        </p:nvCxnSpPr>
        <p:spPr bwMode="auto">
          <a:xfrm flipV="1">
            <a:off x="2555776" y="2633266"/>
            <a:ext cx="2651916" cy="1604500"/>
          </a:xfrm>
          <a:prstGeom prst="straightConnector1">
            <a:avLst/>
          </a:prstGeom>
          <a:solidFill>
            <a:schemeClr val="accent1"/>
          </a:solidFill>
          <a:ln w="1270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타원형 설명선 13"/>
          <p:cNvSpPr/>
          <p:nvPr/>
        </p:nvSpPr>
        <p:spPr bwMode="auto">
          <a:xfrm>
            <a:off x="2751639" y="2852937"/>
            <a:ext cx="1385455" cy="975754"/>
          </a:xfrm>
          <a:prstGeom prst="wedgeEllipseCallout">
            <a:avLst>
              <a:gd name="adj1" fmla="val -37581"/>
              <a:gd name="adj2" fmla="val 87148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dirty="0" smtClean="0">
                <a:latin typeface="Arial" charset="0"/>
              </a:rPr>
              <a:t>Biting a finger</a:t>
            </a:r>
            <a:endParaRPr kumimoji="0" lang="ko-KR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1" name="직선 화살표 연결선 20"/>
          <p:cNvCxnSpPr/>
          <p:nvPr/>
        </p:nvCxnSpPr>
        <p:spPr bwMode="auto">
          <a:xfrm flipH="1" flipV="1">
            <a:off x="3275856" y="4894782"/>
            <a:ext cx="3488459" cy="46386"/>
          </a:xfrm>
          <a:prstGeom prst="straightConnector1">
            <a:avLst/>
          </a:prstGeom>
          <a:solidFill>
            <a:schemeClr val="accent1"/>
          </a:solidFill>
          <a:ln w="1270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직선 화살표 연결선 23"/>
          <p:cNvCxnSpPr/>
          <p:nvPr/>
        </p:nvCxnSpPr>
        <p:spPr bwMode="auto">
          <a:xfrm>
            <a:off x="6364341" y="3068960"/>
            <a:ext cx="1087979" cy="1080120"/>
          </a:xfrm>
          <a:prstGeom prst="straightConnector1">
            <a:avLst/>
          </a:prstGeom>
          <a:solidFill>
            <a:schemeClr val="accent1"/>
          </a:solidFill>
          <a:ln w="1270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타원형 설명선 24"/>
          <p:cNvSpPr/>
          <p:nvPr/>
        </p:nvSpPr>
        <p:spPr bwMode="auto">
          <a:xfrm>
            <a:off x="6499738" y="2633265"/>
            <a:ext cx="1385455" cy="903747"/>
          </a:xfrm>
          <a:prstGeom prst="wedgeEllipseCallout">
            <a:avLst>
              <a:gd name="adj1" fmla="val -56173"/>
              <a:gd name="adj2" fmla="val -32136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dirty="0" smtClean="0">
                <a:latin typeface="Arial" charset="0"/>
              </a:rPr>
              <a:t>Make Ok sign</a:t>
            </a:r>
            <a:endParaRPr kumimoji="0" lang="ko-KR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91566">
            <a:off x="4542845" y="4411842"/>
            <a:ext cx="1095045" cy="102834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9" name="TextBox 18"/>
          <p:cNvSpPr txBox="1"/>
          <p:nvPr/>
        </p:nvSpPr>
        <p:spPr>
          <a:xfrm>
            <a:off x="2112911" y="3619265"/>
            <a:ext cx="6193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b="1" dirty="0" smtClean="0"/>
              <a:t>?</a:t>
            </a:r>
            <a:endParaRPr lang="ko-KR" altLang="en-US" sz="4400" b="1" dirty="0"/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4154">
            <a:off x="611560" y="2636912"/>
            <a:ext cx="1440160" cy="1867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286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Counter Example. New Robot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3000"/>
            <a:ext cx="6347048" cy="629816"/>
          </a:xfrm>
        </p:spPr>
        <p:txBody>
          <a:bodyPr/>
          <a:lstStyle/>
          <a:p>
            <a:r>
              <a:rPr lang="en-US" altLang="ko-KR" dirty="0" smtClean="0"/>
              <a:t>New robot is also a bad judger </a:t>
            </a:r>
          </a:p>
          <a:p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                           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310" y="4267559"/>
            <a:ext cx="1377522" cy="1224136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611560" y="1990581"/>
            <a:ext cx="34378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 </a:t>
            </a:r>
            <a:r>
              <a:rPr lang="en-US" altLang="ko-KR" dirty="0" smtClean="0"/>
              <a:t>  The robot selects any answer.</a:t>
            </a:r>
          </a:p>
          <a:p>
            <a:endParaRPr lang="en-US" altLang="ko-KR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2466" y="4170015"/>
            <a:ext cx="1123950" cy="141922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8441" y="2095980"/>
            <a:ext cx="1671944" cy="1253958"/>
          </a:xfrm>
          <a:prstGeom prst="rect">
            <a:avLst/>
          </a:prstGeom>
        </p:spPr>
      </p:pic>
      <p:cxnSp>
        <p:nvCxnSpPr>
          <p:cNvPr id="17" name="직선 화살표 연결선 16"/>
          <p:cNvCxnSpPr/>
          <p:nvPr/>
        </p:nvCxnSpPr>
        <p:spPr bwMode="auto">
          <a:xfrm flipV="1">
            <a:off x="2555776" y="2633266"/>
            <a:ext cx="2651916" cy="1604500"/>
          </a:xfrm>
          <a:prstGeom prst="straightConnector1">
            <a:avLst/>
          </a:prstGeom>
          <a:solidFill>
            <a:schemeClr val="accent1"/>
          </a:solidFill>
          <a:ln w="1270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타원형 설명선 13"/>
          <p:cNvSpPr/>
          <p:nvPr/>
        </p:nvSpPr>
        <p:spPr bwMode="auto">
          <a:xfrm>
            <a:off x="2751639" y="2852937"/>
            <a:ext cx="1385455" cy="975754"/>
          </a:xfrm>
          <a:prstGeom prst="wedgeEllipseCallout">
            <a:avLst>
              <a:gd name="adj1" fmla="val -37581"/>
              <a:gd name="adj2" fmla="val 87148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dirty="0" smtClean="0">
                <a:latin typeface="Arial" charset="0"/>
              </a:rPr>
              <a:t>Biting a finger</a:t>
            </a:r>
            <a:endParaRPr kumimoji="0" lang="ko-KR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1" name="직선 화살표 연결선 20"/>
          <p:cNvCxnSpPr/>
          <p:nvPr/>
        </p:nvCxnSpPr>
        <p:spPr bwMode="auto">
          <a:xfrm flipH="1" flipV="1">
            <a:off x="3275856" y="4894782"/>
            <a:ext cx="3488459" cy="46386"/>
          </a:xfrm>
          <a:prstGeom prst="straightConnector1">
            <a:avLst/>
          </a:prstGeom>
          <a:solidFill>
            <a:schemeClr val="accent1"/>
          </a:solidFill>
          <a:ln w="1270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직선 화살표 연결선 23"/>
          <p:cNvCxnSpPr/>
          <p:nvPr/>
        </p:nvCxnSpPr>
        <p:spPr bwMode="auto">
          <a:xfrm>
            <a:off x="6364341" y="3068960"/>
            <a:ext cx="1087979" cy="1080120"/>
          </a:xfrm>
          <a:prstGeom prst="straightConnector1">
            <a:avLst/>
          </a:prstGeom>
          <a:solidFill>
            <a:schemeClr val="accent1"/>
          </a:solidFill>
          <a:ln w="1270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타원형 설명선 24"/>
          <p:cNvSpPr/>
          <p:nvPr/>
        </p:nvSpPr>
        <p:spPr bwMode="auto">
          <a:xfrm>
            <a:off x="6499738" y="2633265"/>
            <a:ext cx="1385455" cy="903747"/>
          </a:xfrm>
          <a:prstGeom prst="wedgeEllipseCallout">
            <a:avLst>
              <a:gd name="adj1" fmla="val -56173"/>
              <a:gd name="adj2" fmla="val -32136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dirty="0" smtClean="0">
                <a:latin typeface="Arial" charset="0"/>
              </a:rPr>
              <a:t>Make Ok sign</a:t>
            </a:r>
            <a:endParaRPr kumimoji="0" lang="ko-KR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91566">
            <a:off x="4542845" y="4411842"/>
            <a:ext cx="1095045" cy="102834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9" name="TextBox 18"/>
          <p:cNvSpPr txBox="1"/>
          <p:nvPr/>
        </p:nvSpPr>
        <p:spPr>
          <a:xfrm>
            <a:off x="2112911" y="3619265"/>
            <a:ext cx="6193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b="1" dirty="0" smtClean="0"/>
              <a:t>?</a:t>
            </a:r>
            <a:endParaRPr lang="ko-KR" altLang="en-US" sz="4400" b="1" dirty="0"/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4154">
            <a:off x="611560" y="2636912"/>
            <a:ext cx="1440160" cy="1867683"/>
          </a:xfrm>
          <a:prstGeom prst="rect">
            <a:avLst/>
          </a:prstGeom>
        </p:spPr>
      </p:pic>
      <p:sp>
        <p:nvSpPr>
          <p:cNvPr id="34" name="타원 33"/>
          <p:cNvSpPr/>
          <p:nvPr/>
        </p:nvSpPr>
        <p:spPr>
          <a:xfrm>
            <a:off x="7308304" y="4653136"/>
            <a:ext cx="936104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Fail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156176" y="5614260"/>
            <a:ext cx="2967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An innocent user gets a fail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8169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Counter Example. New Robot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3000"/>
            <a:ext cx="6347048" cy="629816"/>
          </a:xfrm>
        </p:spPr>
        <p:txBody>
          <a:bodyPr/>
          <a:lstStyle/>
          <a:p>
            <a:r>
              <a:rPr lang="en-US" altLang="ko-KR" dirty="0" smtClean="0"/>
              <a:t>New robot is also a bad judger </a:t>
            </a:r>
          </a:p>
          <a:p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                           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310" y="4267559"/>
            <a:ext cx="1377522" cy="1224136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611560" y="1990581"/>
            <a:ext cx="34378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 </a:t>
            </a:r>
            <a:r>
              <a:rPr lang="en-US" altLang="ko-KR" dirty="0" smtClean="0"/>
              <a:t>  The robot selects any answer.</a:t>
            </a:r>
          </a:p>
          <a:p>
            <a:endParaRPr lang="en-US" altLang="ko-KR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2466" y="4170015"/>
            <a:ext cx="1123950" cy="141922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8441" y="2095980"/>
            <a:ext cx="1671944" cy="1253958"/>
          </a:xfrm>
          <a:prstGeom prst="rect">
            <a:avLst/>
          </a:prstGeom>
        </p:spPr>
      </p:pic>
      <p:cxnSp>
        <p:nvCxnSpPr>
          <p:cNvPr id="17" name="직선 화살표 연결선 16"/>
          <p:cNvCxnSpPr/>
          <p:nvPr/>
        </p:nvCxnSpPr>
        <p:spPr bwMode="auto">
          <a:xfrm flipV="1">
            <a:off x="2555776" y="2633266"/>
            <a:ext cx="2651916" cy="1604500"/>
          </a:xfrm>
          <a:prstGeom prst="straightConnector1">
            <a:avLst/>
          </a:prstGeom>
          <a:solidFill>
            <a:schemeClr val="accent1"/>
          </a:solidFill>
          <a:ln w="1270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타원형 설명선 13"/>
          <p:cNvSpPr/>
          <p:nvPr/>
        </p:nvSpPr>
        <p:spPr bwMode="auto">
          <a:xfrm>
            <a:off x="2751639" y="2852937"/>
            <a:ext cx="1385455" cy="975754"/>
          </a:xfrm>
          <a:prstGeom prst="wedgeEllipseCallout">
            <a:avLst>
              <a:gd name="adj1" fmla="val -37581"/>
              <a:gd name="adj2" fmla="val 87148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dirty="0" smtClean="0">
                <a:latin typeface="Arial" charset="0"/>
              </a:rPr>
              <a:t>Biting a finger</a:t>
            </a:r>
            <a:endParaRPr kumimoji="0" lang="ko-KR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1" name="직선 화살표 연결선 20"/>
          <p:cNvCxnSpPr/>
          <p:nvPr/>
        </p:nvCxnSpPr>
        <p:spPr bwMode="auto">
          <a:xfrm flipH="1" flipV="1">
            <a:off x="3275856" y="4894782"/>
            <a:ext cx="3488459" cy="46386"/>
          </a:xfrm>
          <a:prstGeom prst="straightConnector1">
            <a:avLst/>
          </a:prstGeom>
          <a:solidFill>
            <a:schemeClr val="accent1"/>
          </a:solidFill>
          <a:ln w="1270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직선 화살표 연결선 23"/>
          <p:cNvCxnSpPr/>
          <p:nvPr/>
        </p:nvCxnSpPr>
        <p:spPr bwMode="auto">
          <a:xfrm>
            <a:off x="6364341" y="3068960"/>
            <a:ext cx="1087979" cy="1080120"/>
          </a:xfrm>
          <a:prstGeom prst="straightConnector1">
            <a:avLst/>
          </a:prstGeom>
          <a:solidFill>
            <a:schemeClr val="accent1"/>
          </a:solidFill>
          <a:ln w="1270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타원형 설명선 24"/>
          <p:cNvSpPr/>
          <p:nvPr/>
        </p:nvSpPr>
        <p:spPr bwMode="auto">
          <a:xfrm>
            <a:off x="6499738" y="2633265"/>
            <a:ext cx="1385455" cy="903747"/>
          </a:xfrm>
          <a:prstGeom prst="wedgeEllipseCallout">
            <a:avLst>
              <a:gd name="adj1" fmla="val -56173"/>
              <a:gd name="adj2" fmla="val -32136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dirty="0" smtClean="0">
                <a:latin typeface="Arial" charset="0"/>
              </a:rPr>
              <a:t>Make Ok sign</a:t>
            </a:r>
            <a:endParaRPr kumimoji="0" lang="ko-KR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91566">
            <a:off x="4542845" y="4411842"/>
            <a:ext cx="1095045" cy="102834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9" name="TextBox 18"/>
          <p:cNvSpPr txBox="1"/>
          <p:nvPr/>
        </p:nvSpPr>
        <p:spPr>
          <a:xfrm>
            <a:off x="2112911" y="3619265"/>
            <a:ext cx="6193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b="1" dirty="0" smtClean="0"/>
              <a:t>?</a:t>
            </a:r>
            <a:endParaRPr lang="ko-KR" altLang="en-US" sz="4400" b="1" dirty="0"/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4154">
            <a:off x="611560" y="2636912"/>
            <a:ext cx="1440160" cy="1867683"/>
          </a:xfrm>
          <a:prstGeom prst="rect">
            <a:avLst/>
          </a:prstGeom>
        </p:spPr>
      </p:pic>
      <p:sp>
        <p:nvSpPr>
          <p:cNvPr id="34" name="타원 33"/>
          <p:cNvSpPr/>
          <p:nvPr/>
        </p:nvSpPr>
        <p:spPr>
          <a:xfrm>
            <a:off x="7308304" y="4653136"/>
            <a:ext cx="936104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Fail</a:t>
            </a:r>
            <a:endParaRPr lang="ko-KR" altLang="en-US" dirty="0"/>
          </a:p>
        </p:txBody>
      </p:sp>
      <p:sp>
        <p:nvSpPr>
          <p:cNvPr id="18" name="타원 17"/>
          <p:cNvSpPr/>
          <p:nvPr/>
        </p:nvSpPr>
        <p:spPr>
          <a:xfrm>
            <a:off x="1862440" y="4653136"/>
            <a:ext cx="1053376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Pass</a:t>
            </a:r>
            <a:endParaRPr lang="ko-KR" alt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827584" y="5540135"/>
            <a:ext cx="36215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No mater what the judgment was,</a:t>
            </a:r>
          </a:p>
          <a:p>
            <a:r>
              <a:rPr lang="en-US" altLang="ko-KR" dirty="0" smtClean="0"/>
              <a:t>  new robot gets a pass</a:t>
            </a:r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156176" y="5614260"/>
            <a:ext cx="2967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An innocent user gets a fail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30914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722313" y="2696939"/>
            <a:ext cx="7772400" cy="1362075"/>
          </a:xfrm>
        </p:spPr>
        <p:txBody>
          <a:bodyPr/>
          <a:lstStyle/>
          <a:p>
            <a:r>
              <a:rPr lang="en-US" altLang="ko-KR" sz="3600" dirty="0" smtClean="0"/>
              <a:t>multi questions System</a:t>
            </a:r>
            <a:endParaRPr lang="ko-KR" altLang="en-US" sz="3600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idx="1"/>
          </p:nvPr>
        </p:nvSpPr>
        <p:spPr>
          <a:xfrm>
            <a:off x="722313" y="1196752"/>
            <a:ext cx="7772400" cy="1500187"/>
          </a:xfrm>
        </p:spPr>
        <p:txBody>
          <a:bodyPr/>
          <a:lstStyle/>
          <a:p>
            <a:r>
              <a:rPr lang="en-US" altLang="ko-KR" sz="3200" dirty="0" smtClean="0"/>
              <a:t>Upgraded Gesture CAPTCHA</a:t>
            </a:r>
            <a:endParaRPr lang="ko-KR" altLang="en-US" sz="3200" dirty="0"/>
          </a:p>
        </p:txBody>
      </p:sp>
      <p:sp>
        <p:nvSpPr>
          <p:cNvPr id="2" name="TextBox 1"/>
          <p:cNvSpPr txBox="1"/>
          <p:nvPr/>
        </p:nvSpPr>
        <p:spPr>
          <a:xfrm>
            <a:off x="899592" y="4653136"/>
            <a:ext cx="660302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/>
              <a:t>This </a:t>
            </a:r>
            <a:r>
              <a:rPr lang="en-US" altLang="ko-KR" sz="1400" b="1" dirty="0"/>
              <a:t>idea </a:t>
            </a:r>
            <a:r>
              <a:rPr lang="en-US" altLang="ko-KR" sz="1400" b="1" dirty="0" smtClean="0"/>
              <a:t>from below paper : </a:t>
            </a:r>
            <a:r>
              <a:rPr lang="en-US" altLang="ko-KR" sz="1400" dirty="0" smtClean="0"/>
              <a:t> </a:t>
            </a:r>
          </a:p>
          <a:p>
            <a:r>
              <a:rPr lang="en-US" altLang="ko-KR" sz="1400" dirty="0"/>
              <a:t>von </a:t>
            </a:r>
            <a:r>
              <a:rPr lang="en-US" altLang="ko-KR" sz="1400" dirty="0" err="1"/>
              <a:t>Ahn</a:t>
            </a:r>
            <a:r>
              <a:rPr lang="en-US" altLang="ko-KR" sz="1400" dirty="0"/>
              <a:t>, L., Maurer, B., </a:t>
            </a:r>
            <a:r>
              <a:rPr lang="en-US" altLang="ko-KR" sz="1400" dirty="0" err="1"/>
              <a:t>McMillen</a:t>
            </a:r>
            <a:r>
              <a:rPr lang="en-US" altLang="ko-KR" sz="1400" dirty="0"/>
              <a:t>, C., Abraham, D., and Blum, M.  </a:t>
            </a:r>
            <a:endParaRPr lang="en-US" altLang="ko-KR" sz="1400" dirty="0" smtClean="0"/>
          </a:p>
          <a:p>
            <a:r>
              <a:rPr lang="en-US" altLang="ko-KR" sz="1400" dirty="0" err="1" smtClean="0"/>
              <a:t>reCAPTCHA</a:t>
            </a:r>
            <a:r>
              <a:rPr lang="en-US" altLang="ko-KR" sz="1400" dirty="0"/>
              <a:t>: Human-Based Character Recognition via Web Security Measures. </a:t>
            </a:r>
            <a:endParaRPr lang="en-US" altLang="ko-KR" sz="1400" dirty="0" smtClean="0"/>
          </a:p>
          <a:p>
            <a:r>
              <a:rPr lang="en-US" altLang="ko-KR" sz="1400" dirty="0" smtClean="0"/>
              <a:t>Science</a:t>
            </a:r>
            <a:r>
              <a:rPr lang="en-US" altLang="ko-KR" sz="1400" dirty="0"/>
              <a:t>. pp. 1465-1468. (2008) 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43362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Upgraded Gesture CAPTCHA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3000"/>
            <a:ext cx="8075240" cy="629816"/>
          </a:xfrm>
        </p:spPr>
        <p:txBody>
          <a:bodyPr/>
          <a:lstStyle/>
          <a:p>
            <a:r>
              <a:rPr lang="en-US" altLang="ko-KR" dirty="0" smtClean="0"/>
              <a:t>Now, each user has to answer 3 questions.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                           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2215549" y="2313746"/>
            <a:ext cx="62164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/>
              <a:t>First question is </a:t>
            </a:r>
            <a:r>
              <a:rPr lang="en-US" altLang="ko-KR" b="1" dirty="0" smtClean="0">
                <a:solidFill>
                  <a:srgbClr val="FF0000"/>
                </a:solidFill>
              </a:rPr>
              <a:t>USER CHECKER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A User needs to answer other’s gestures (</a:t>
            </a:r>
            <a:r>
              <a:rPr lang="en-US" altLang="ko-KR" dirty="0"/>
              <a:t>same as </a:t>
            </a:r>
            <a:r>
              <a:rPr lang="en-US" altLang="ko-KR" dirty="0" smtClean="0"/>
              <a:t>before).</a:t>
            </a:r>
            <a:endParaRPr lang="en-US" altLang="ko-KR" dirty="0"/>
          </a:p>
        </p:txBody>
      </p:sp>
      <p:sp>
        <p:nvSpPr>
          <p:cNvPr id="23" name="직사각형 22"/>
          <p:cNvSpPr/>
          <p:nvPr/>
        </p:nvSpPr>
        <p:spPr>
          <a:xfrm>
            <a:off x="2212684" y="3524815"/>
            <a:ext cx="6951583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/>
              <a:t>Second question is </a:t>
            </a:r>
            <a:r>
              <a:rPr lang="en-US" altLang="ko-KR" b="1" dirty="0" smtClean="0">
                <a:solidFill>
                  <a:srgbClr val="FF0000"/>
                </a:solidFill>
              </a:rPr>
              <a:t>JUDGE CHECKER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Server knows what the answer is. If a judge selects the</a:t>
            </a:r>
          </a:p>
          <a:p>
            <a:r>
              <a:rPr lang="en-US" altLang="ko-KR" dirty="0" smtClean="0"/>
              <a:t>wrong answer, then the system would consider the user </a:t>
            </a:r>
          </a:p>
          <a:p>
            <a:r>
              <a:rPr lang="en-US" altLang="ko-KR" dirty="0" smtClean="0"/>
              <a:t>as a </a:t>
            </a:r>
            <a:r>
              <a:rPr lang="en-US" altLang="ko-KR" b="1" dirty="0" smtClean="0"/>
              <a:t>‘BAD JUDGER’.</a:t>
            </a:r>
          </a:p>
          <a:p>
            <a:r>
              <a:rPr lang="en-US" altLang="ko-KR" dirty="0" smtClean="0"/>
              <a:t>Failure’s USER CHECKER answer is not considered as judgment.</a:t>
            </a:r>
            <a:endParaRPr lang="en-US" altLang="ko-KR" dirty="0"/>
          </a:p>
        </p:txBody>
      </p:sp>
      <p:pic>
        <p:nvPicPr>
          <p:cNvPr id="26" name="그림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91566">
            <a:off x="1024041" y="3557637"/>
            <a:ext cx="773062" cy="11563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91566">
            <a:off x="928141" y="5172331"/>
            <a:ext cx="740706" cy="102834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8" name="직사각형 27"/>
          <p:cNvSpPr/>
          <p:nvPr/>
        </p:nvSpPr>
        <p:spPr>
          <a:xfrm>
            <a:off x="2208615" y="5230941"/>
            <a:ext cx="617348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/>
              <a:t>Third question is </a:t>
            </a:r>
            <a:r>
              <a:rPr lang="en-US" altLang="ko-KR" b="1" dirty="0" smtClean="0">
                <a:solidFill>
                  <a:srgbClr val="FF0000"/>
                </a:solidFill>
              </a:rPr>
              <a:t>STATISTICAL COLLECTOR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Users’ answers of the photo are counted. </a:t>
            </a:r>
          </a:p>
          <a:p>
            <a:r>
              <a:rPr lang="en-US" altLang="ko-KR" dirty="0" smtClean="0"/>
              <a:t>Eventually, if the system gets ‘Enough’ same answer, then </a:t>
            </a:r>
          </a:p>
          <a:p>
            <a:r>
              <a:rPr lang="en-US" altLang="ko-KR" dirty="0" smtClean="0"/>
              <a:t>it becomes, a photo for </a:t>
            </a:r>
            <a:r>
              <a:rPr lang="en-US" altLang="ko-KR" b="1" dirty="0" smtClean="0"/>
              <a:t>JUDGE CHECKER</a:t>
            </a:r>
            <a:r>
              <a:rPr lang="en-US" altLang="ko-KR" dirty="0" smtClean="0"/>
              <a:t>.</a:t>
            </a:r>
          </a:p>
        </p:txBody>
      </p:sp>
      <p:pic>
        <p:nvPicPr>
          <p:cNvPr id="10" name="그림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3456">
            <a:off x="1153379" y="1951067"/>
            <a:ext cx="780693" cy="111453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61912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3" grpId="0"/>
      <p:bldP spid="28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순서도: 대체 처리 12"/>
          <p:cNvSpPr/>
          <p:nvPr/>
        </p:nvSpPr>
        <p:spPr bwMode="auto">
          <a:xfrm>
            <a:off x="6221660" y="1167507"/>
            <a:ext cx="1829467" cy="1368152"/>
          </a:xfrm>
          <a:prstGeom prst="flowChartAlternateProcess">
            <a:avLst/>
          </a:prstGeom>
          <a:solidFill>
            <a:srgbClr val="99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endParaRPr lang="en-US" altLang="ko-KR" sz="1000" b="1" dirty="0" smtClean="0">
              <a:solidFill>
                <a:srgbClr val="FF0000"/>
              </a:solidFill>
            </a:endParaRPr>
          </a:p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b="1" dirty="0" smtClean="0">
                <a:solidFill>
                  <a:srgbClr val="FF0000"/>
                </a:solidFill>
              </a:rPr>
              <a:t>STATISTICAL </a:t>
            </a:r>
            <a:r>
              <a:rPr lang="en-US" altLang="ko-KR" b="1" dirty="0">
                <a:solidFill>
                  <a:srgbClr val="FF0000"/>
                </a:solidFill>
              </a:rPr>
              <a:t>COLLECTOR</a:t>
            </a:r>
          </a:p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b="1" dirty="0">
                <a:solidFill>
                  <a:srgbClr val="FF0000"/>
                </a:solidFill>
                <a:latin typeface="Arial" charset="0"/>
              </a:rPr>
              <a:t>POOL</a:t>
            </a:r>
            <a:endParaRPr lang="ko-KR" altLang="en-US" dirty="0">
              <a:latin typeface="Arial" charset="0"/>
            </a:endParaRPr>
          </a:p>
        </p:txBody>
      </p:sp>
      <p:sp>
        <p:nvSpPr>
          <p:cNvPr id="14" name="순서도: 대체 처리 13"/>
          <p:cNvSpPr/>
          <p:nvPr/>
        </p:nvSpPr>
        <p:spPr bwMode="auto">
          <a:xfrm>
            <a:off x="3851920" y="1183873"/>
            <a:ext cx="1829467" cy="1368152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endParaRPr lang="en-US" altLang="ko-KR" sz="1000" b="1" dirty="0" smtClean="0">
              <a:solidFill>
                <a:srgbClr val="FF0000"/>
              </a:solidFill>
            </a:endParaRPr>
          </a:p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b="1" dirty="0" smtClean="0">
                <a:solidFill>
                  <a:srgbClr val="FF0000"/>
                </a:solidFill>
              </a:rPr>
              <a:t>JUDGE </a:t>
            </a:r>
            <a:r>
              <a:rPr lang="en-US" altLang="ko-KR" b="1" dirty="0">
                <a:solidFill>
                  <a:srgbClr val="FF0000"/>
                </a:solidFill>
              </a:rPr>
              <a:t>CHECKER POOL</a:t>
            </a:r>
            <a:endParaRPr lang="ko-KR" altLang="en-US" dirty="0">
              <a:latin typeface="Arial" charset="0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Process of Questions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707904" y="4499828"/>
            <a:ext cx="45993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/>
              <a:t>A User takes his gesture picture.</a:t>
            </a:r>
            <a:endParaRPr lang="ko-KR" altLang="en-US" sz="2400" dirty="0"/>
          </a:p>
        </p:txBody>
      </p:sp>
      <p:sp>
        <p:nvSpPr>
          <p:cNvPr id="10" name="순서도: 대체 처리 9"/>
          <p:cNvSpPr/>
          <p:nvPr/>
        </p:nvSpPr>
        <p:spPr bwMode="auto">
          <a:xfrm>
            <a:off x="1328131" y="1196752"/>
            <a:ext cx="1829467" cy="1368152"/>
          </a:xfrm>
          <a:prstGeom prst="flowChartAlternateProcess">
            <a:avLst/>
          </a:prstGeom>
          <a:solidFill>
            <a:srgbClr val="99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endParaRPr lang="en-US" altLang="ko-KR" sz="1000" b="1" dirty="0" smtClean="0">
              <a:solidFill>
                <a:srgbClr val="FF0000"/>
              </a:solidFill>
            </a:endParaRPr>
          </a:p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b="1" dirty="0">
                <a:solidFill>
                  <a:srgbClr val="FF0000"/>
                </a:solidFill>
              </a:rPr>
              <a:t>USER CHECKER POOL</a:t>
            </a:r>
            <a:endParaRPr lang="ko-KR" altLang="en-US" dirty="0">
              <a:latin typeface="Arial" charset="0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91566">
            <a:off x="2104586" y="4058909"/>
            <a:ext cx="1095045" cy="102834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30407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7.40056E-7 L -0.04288 -0.3813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53" y="-1908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순서도: 대체 처리 12"/>
          <p:cNvSpPr/>
          <p:nvPr/>
        </p:nvSpPr>
        <p:spPr bwMode="auto">
          <a:xfrm>
            <a:off x="6221660" y="1167507"/>
            <a:ext cx="1829467" cy="1368152"/>
          </a:xfrm>
          <a:prstGeom prst="flowChartAlternateProcess">
            <a:avLst/>
          </a:prstGeom>
          <a:solidFill>
            <a:srgbClr val="99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endParaRPr lang="en-US" altLang="ko-KR" sz="1000" b="1" dirty="0" smtClean="0">
              <a:solidFill>
                <a:srgbClr val="FF0000"/>
              </a:solidFill>
            </a:endParaRPr>
          </a:p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b="1" dirty="0" smtClean="0">
                <a:solidFill>
                  <a:srgbClr val="FF0000"/>
                </a:solidFill>
              </a:rPr>
              <a:t>STATISTICAL </a:t>
            </a:r>
            <a:r>
              <a:rPr lang="en-US" altLang="ko-KR" b="1" dirty="0">
                <a:solidFill>
                  <a:srgbClr val="FF0000"/>
                </a:solidFill>
              </a:rPr>
              <a:t>COLLECTOR</a:t>
            </a:r>
          </a:p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b="1" dirty="0">
                <a:solidFill>
                  <a:srgbClr val="FF0000"/>
                </a:solidFill>
                <a:latin typeface="Arial" charset="0"/>
              </a:rPr>
              <a:t>POOL</a:t>
            </a:r>
            <a:endParaRPr lang="ko-KR" altLang="en-US" dirty="0">
              <a:latin typeface="Arial" charset="0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5473">
            <a:off x="2054125" y="1371813"/>
            <a:ext cx="780693" cy="111453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순서도: 대체 처리 14"/>
          <p:cNvSpPr/>
          <p:nvPr/>
        </p:nvSpPr>
        <p:spPr bwMode="auto">
          <a:xfrm>
            <a:off x="1328131" y="1196752"/>
            <a:ext cx="1829467" cy="1368152"/>
          </a:xfrm>
          <a:prstGeom prst="flowChartAlternateProcess">
            <a:avLst/>
          </a:prstGeom>
          <a:solidFill>
            <a:srgbClr val="99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endParaRPr lang="en-US" altLang="ko-KR" sz="1000" b="1" dirty="0" smtClean="0">
              <a:solidFill>
                <a:srgbClr val="FF0000"/>
              </a:solidFill>
            </a:endParaRPr>
          </a:p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b="1" dirty="0">
                <a:solidFill>
                  <a:srgbClr val="FF0000"/>
                </a:solidFill>
              </a:rPr>
              <a:t>USER CHECKER POOL</a:t>
            </a:r>
            <a:endParaRPr lang="ko-KR" altLang="en-US" dirty="0">
              <a:latin typeface="Arial" charset="0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Process of Questions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707904" y="4499828"/>
            <a:ext cx="53233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/>
              <a:t>Another user’s photo comes from the </a:t>
            </a:r>
          </a:p>
          <a:p>
            <a:r>
              <a:rPr lang="en-US" altLang="ko-KR" sz="2400" dirty="0" smtClean="0"/>
              <a:t>USER CHECKER POOL.</a:t>
            </a:r>
            <a:endParaRPr lang="ko-KR" alt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259632" y="5487615"/>
            <a:ext cx="6680034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solidFill>
                  <a:srgbClr val="0070C0"/>
                </a:solidFill>
              </a:rPr>
              <a:t>The user answers ,“He is </a:t>
            </a:r>
            <a:r>
              <a:rPr lang="en-US" altLang="ko-KR" sz="2400" b="1" dirty="0" smtClean="0">
                <a:solidFill>
                  <a:srgbClr val="0070C0"/>
                </a:solidFill>
              </a:rPr>
              <a:t>Making a thumb up</a:t>
            </a:r>
            <a:r>
              <a:rPr lang="en-US" altLang="ko-KR" sz="2400" dirty="0" smtClean="0">
                <a:solidFill>
                  <a:srgbClr val="0070C0"/>
                </a:solidFill>
              </a:rPr>
              <a:t>” </a:t>
            </a:r>
            <a:endParaRPr lang="ko-KR" altLang="en-US" sz="2400" dirty="0">
              <a:solidFill>
                <a:srgbClr val="0070C0"/>
              </a:solidFill>
            </a:endParaRPr>
          </a:p>
        </p:txBody>
      </p:sp>
      <p:sp>
        <p:nvSpPr>
          <p:cNvPr id="10" name="순서도: 대체 처리 13"/>
          <p:cNvSpPr/>
          <p:nvPr/>
        </p:nvSpPr>
        <p:spPr bwMode="auto">
          <a:xfrm>
            <a:off x="3851920" y="1183873"/>
            <a:ext cx="1829467" cy="1368152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endParaRPr lang="en-US" altLang="ko-KR" sz="1000" b="1" dirty="0" smtClean="0">
              <a:solidFill>
                <a:srgbClr val="FF0000"/>
              </a:solidFill>
            </a:endParaRPr>
          </a:p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b="1" dirty="0" smtClean="0">
                <a:solidFill>
                  <a:srgbClr val="FF0000"/>
                </a:solidFill>
              </a:rPr>
              <a:t>JUDGE </a:t>
            </a:r>
            <a:r>
              <a:rPr lang="en-US" altLang="ko-KR" b="1" dirty="0">
                <a:solidFill>
                  <a:srgbClr val="FF0000"/>
                </a:solidFill>
              </a:rPr>
              <a:t>CHECKER POOL</a:t>
            </a:r>
            <a:endParaRPr lang="ko-KR" alt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903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1.11111E-6 1.75763E-7 L 0.03577 0.3339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8" y="166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577 0.33395 L 0.50833 -0.0018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28" y="-167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순서도: 대체 처리 12"/>
          <p:cNvSpPr/>
          <p:nvPr/>
        </p:nvSpPr>
        <p:spPr bwMode="auto">
          <a:xfrm>
            <a:off x="6221660" y="1167507"/>
            <a:ext cx="1829467" cy="1368152"/>
          </a:xfrm>
          <a:prstGeom prst="flowChartAlternateProcess">
            <a:avLst/>
          </a:prstGeom>
          <a:solidFill>
            <a:srgbClr val="99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endParaRPr lang="en-US" altLang="ko-KR" sz="1000" b="1" dirty="0" smtClean="0">
              <a:solidFill>
                <a:srgbClr val="FF0000"/>
              </a:solidFill>
            </a:endParaRPr>
          </a:p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b="1" dirty="0" smtClean="0">
                <a:solidFill>
                  <a:srgbClr val="FF0000"/>
                </a:solidFill>
              </a:rPr>
              <a:t>STATISTICAL </a:t>
            </a:r>
            <a:r>
              <a:rPr lang="en-US" altLang="ko-KR" b="1" dirty="0">
                <a:solidFill>
                  <a:srgbClr val="FF0000"/>
                </a:solidFill>
              </a:rPr>
              <a:t>COLLECTOR</a:t>
            </a:r>
          </a:p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b="1" dirty="0">
                <a:solidFill>
                  <a:srgbClr val="FF0000"/>
                </a:solidFill>
                <a:latin typeface="Arial" charset="0"/>
              </a:rPr>
              <a:t>POOL</a:t>
            </a:r>
            <a:endParaRPr lang="ko-KR" altLang="en-US" dirty="0">
              <a:latin typeface="Arial" charset="0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5473">
            <a:off x="6707410" y="1367688"/>
            <a:ext cx="780693" cy="111453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Process of Questions</a:t>
            </a:r>
            <a:endParaRPr lang="ko-KR" altLang="en-US" dirty="0"/>
          </a:p>
        </p:txBody>
      </p:sp>
      <p:sp>
        <p:nvSpPr>
          <p:cNvPr id="10" name="순서도: 대체 처리 9"/>
          <p:cNvSpPr/>
          <p:nvPr/>
        </p:nvSpPr>
        <p:spPr bwMode="auto">
          <a:xfrm>
            <a:off x="1328131" y="1196752"/>
            <a:ext cx="1829467" cy="1368152"/>
          </a:xfrm>
          <a:prstGeom prst="flowChartAlternateProcess">
            <a:avLst/>
          </a:prstGeom>
          <a:solidFill>
            <a:srgbClr val="99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endParaRPr lang="en-US" altLang="ko-KR" sz="1000" b="1" dirty="0" smtClean="0">
              <a:solidFill>
                <a:srgbClr val="FF0000"/>
              </a:solidFill>
            </a:endParaRPr>
          </a:p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b="1" dirty="0">
                <a:solidFill>
                  <a:srgbClr val="FF0000"/>
                </a:solidFill>
              </a:rPr>
              <a:t>USER CHECKER POOL</a:t>
            </a:r>
            <a:endParaRPr lang="ko-KR" altLang="en-US" dirty="0">
              <a:latin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14453" y="2649686"/>
            <a:ext cx="1834156" cy="156966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44450"/>
          </a:sp3d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This Picture statistic</a:t>
            </a:r>
          </a:p>
          <a:p>
            <a:r>
              <a:rPr lang="en-US" altLang="ko-KR" sz="1200" dirty="0" smtClean="0"/>
              <a:t> - </a:t>
            </a:r>
            <a:r>
              <a:rPr lang="en-US" altLang="ko-KR" sz="1200" b="1" dirty="0" smtClean="0"/>
              <a:t>0</a:t>
            </a:r>
            <a:r>
              <a:rPr lang="en-US" altLang="ko-KR" sz="1200" dirty="0" smtClean="0"/>
              <a:t> : Make thumb down </a:t>
            </a:r>
          </a:p>
          <a:p>
            <a:r>
              <a:rPr lang="en-US" altLang="ko-KR" sz="1200" dirty="0" smtClean="0"/>
              <a:t> - </a:t>
            </a:r>
            <a:r>
              <a:rPr lang="en-US" altLang="ko-KR" sz="1200" b="1" dirty="0" smtClean="0"/>
              <a:t>1</a:t>
            </a:r>
            <a:r>
              <a:rPr lang="en-US" altLang="ko-KR" sz="1200" dirty="0" smtClean="0"/>
              <a:t> : Make thumb up </a:t>
            </a:r>
          </a:p>
          <a:p>
            <a:r>
              <a:rPr lang="en-US" altLang="ko-KR" sz="1200" dirty="0" smtClean="0"/>
              <a:t> - </a:t>
            </a:r>
            <a:r>
              <a:rPr lang="en-US" altLang="ko-KR" sz="1200" b="1" dirty="0" smtClean="0"/>
              <a:t>0</a:t>
            </a:r>
            <a:r>
              <a:rPr lang="en-US" altLang="ko-KR" sz="1200" dirty="0" smtClean="0"/>
              <a:t> : show your palm</a:t>
            </a:r>
          </a:p>
          <a:p>
            <a:r>
              <a:rPr lang="en-US" altLang="ko-KR" sz="1200" dirty="0" smtClean="0"/>
              <a:t> - </a:t>
            </a:r>
            <a:r>
              <a:rPr lang="en-US" altLang="ko-KR" sz="1200" b="1" dirty="0" smtClean="0"/>
              <a:t>0</a:t>
            </a:r>
            <a:r>
              <a:rPr lang="en-US" altLang="ko-KR" sz="1200" dirty="0" smtClean="0"/>
              <a:t> : make ok sign.</a:t>
            </a:r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- </a:t>
            </a:r>
            <a:r>
              <a:rPr lang="en-US" altLang="ko-KR" sz="1200" b="1" dirty="0" smtClean="0"/>
              <a:t>0</a:t>
            </a:r>
            <a:r>
              <a:rPr lang="en-US" altLang="ko-KR" sz="1200" dirty="0" smtClean="0"/>
              <a:t> : make One sign</a:t>
            </a:r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……</a:t>
            </a:r>
          </a:p>
          <a:p>
            <a:r>
              <a:rPr lang="en-US" altLang="ko-KR" sz="1200" dirty="0" smtClean="0"/>
              <a:t> sum : </a:t>
            </a:r>
            <a:r>
              <a:rPr lang="en-US" altLang="ko-KR" sz="1200" b="1" dirty="0" smtClean="0"/>
              <a:t>1</a:t>
            </a:r>
            <a:endParaRPr lang="ko-KR" altLang="en-US" sz="1200" b="1" dirty="0"/>
          </a:p>
        </p:txBody>
      </p:sp>
      <p:sp>
        <p:nvSpPr>
          <p:cNvPr id="9" name="순서도: 대체 처리 13"/>
          <p:cNvSpPr/>
          <p:nvPr/>
        </p:nvSpPr>
        <p:spPr bwMode="auto">
          <a:xfrm>
            <a:off x="3851920" y="1183873"/>
            <a:ext cx="1829467" cy="1368152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endParaRPr lang="en-US" altLang="ko-KR" sz="1000" b="1" dirty="0" smtClean="0">
              <a:solidFill>
                <a:srgbClr val="FF0000"/>
              </a:solidFill>
            </a:endParaRPr>
          </a:p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b="1" dirty="0" smtClean="0">
                <a:solidFill>
                  <a:srgbClr val="FF0000"/>
                </a:solidFill>
              </a:rPr>
              <a:t>JUDGE </a:t>
            </a:r>
            <a:r>
              <a:rPr lang="en-US" altLang="ko-KR" b="1" dirty="0">
                <a:solidFill>
                  <a:srgbClr val="FF0000"/>
                </a:solidFill>
              </a:rPr>
              <a:t>CHECKER POOL</a:t>
            </a:r>
            <a:endParaRPr lang="ko-KR" alt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71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순서도: 대체 처리 13"/>
          <p:cNvSpPr/>
          <p:nvPr/>
        </p:nvSpPr>
        <p:spPr bwMode="auto">
          <a:xfrm>
            <a:off x="3851920" y="1183873"/>
            <a:ext cx="1829467" cy="1368152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endParaRPr lang="en-US" altLang="ko-KR" sz="1000" b="1" dirty="0" smtClean="0">
              <a:solidFill>
                <a:srgbClr val="FF0000"/>
              </a:solidFill>
            </a:endParaRPr>
          </a:p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b="1" dirty="0" smtClean="0">
                <a:solidFill>
                  <a:srgbClr val="FF0000"/>
                </a:solidFill>
              </a:rPr>
              <a:t>JUDGE </a:t>
            </a:r>
            <a:r>
              <a:rPr lang="en-US" altLang="ko-KR" b="1" dirty="0">
                <a:solidFill>
                  <a:srgbClr val="FF0000"/>
                </a:solidFill>
              </a:rPr>
              <a:t>CHECKER POOL</a:t>
            </a:r>
            <a:endParaRPr lang="ko-KR" altLang="en-US" dirty="0">
              <a:latin typeface="Arial" charset="0"/>
            </a:endParaRP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1409370"/>
            <a:ext cx="2083793" cy="1562845"/>
          </a:xfrm>
          <a:prstGeom prst="rect">
            <a:avLst/>
          </a:prstGeom>
        </p:spPr>
      </p:pic>
      <p:sp>
        <p:nvSpPr>
          <p:cNvPr id="13" name="순서도: 대체 처리 12"/>
          <p:cNvSpPr/>
          <p:nvPr/>
        </p:nvSpPr>
        <p:spPr bwMode="auto">
          <a:xfrm>
            <a:off x="6221660" y="1167507"/>
            <a:ext cx="1829467" cy="1368152"/>
          </a:xfrm>
          <a:prstGeom prst="flowChartAlternateProcess">
            <a:avLst/>
          </a:prstGeom>
          <a:solidFill>
            <a:srgbClr val="99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endParaRPr lang="en-US" altLang="ko-KR" sz="1000" b="1" dirty="0" smtClean="0">
              <a:solidFill>
                <a:srgbClr val="FF0000"/>
              </a:solidFill>
            </a:endParaRPr>
          </a:p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b="1" dirty="0" smtClean="0">
                <a:solidFill>
                  <a:srgbClr val="FF0000"/>
                </a:solidFill>
              </a:rPr>
              <a:t>STATISTICAL </a:t>
            </a:r>
            <a:r>
              <a:rPr lang="en-US" altLang="ko-KR" b="1" dirty="0">
                <a:solidFill>
                  <a:srgbClr val="FF0000"/>
                </a:solidFill>
              </a:rPr>
              <a:t>COLLECTOR</a:t>
            </a:r>
          </a:p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b="1" dirty="0">
                <a:solidFill>
                  <a:srgbClr val="FF0000"/>
                </a:solidFill>
                <a:latin typeface="Arial" charset="0"/>
              </a:rPr>
              <a:t>POOL</a:t>
            </a:r>
            <a:endParaRPr lang="ko-KR" altLang="en-US" dirty="0">
              <a:latin typeface="Arial" charset="0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Process of Questions</a:t>
            </a:r>
            <a:endParaRPr lang="ko-KR" altLang="en-US" dirty="0"/>
          </a:p>
        </p:txBody>
      </p:sp>
      <p:sp>
        <p:nvSpPr>
          <p:cNvPr id="10" name="순서도: 대체 처리 9"/>
          <p:cNvSpPr/>
          <p:nvPr/>
        </p:nvSpPr>
        <p:spPr bwMode="auto">
          <a:xfrm>
            <a:off x="1328131" y="1196752"/>
            <a:ext cx="1829467" cy="1368152"/>
          </a:xfrm>
          <a:prstGeom prst="flowChartAlternateProcess">
            <a:avLst/>
          </a:prstGeom>
          <a:solidFill>
            <a:srgbClr val="99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endParaRPr lang="en-US" altLang="ko-KR" sz="1000" b="1" dirty="0" smtClean="0">
              <a:solidFill>
                <a:srgbClr val="FF0000"/>
              </a:solidFill>
            </a:endParaRPr>
          </a:p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b="1" dirty="0">
                <a:solidFill>
                  <a:srgbClr val="FF0000"/>
                </a:solidFill>
              </a:rPr>
              <a:t>USER CHECKER POOL</a:t>
            </a:r>
            <a:endParaRPr lang="ko-KR" altLang="en-US" dirty="0"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64312" y="4593322"/>
            <a:ext cx="62119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/>
              <a:t>Next question comes from JUDGE CHECKER POOL</a:t>
            </a:r>
          </a:p>
          <a:p>
            <a:r>
              <a:rPr lang="en-US" altLang="ko-KR" sz="2000" dirty="0" smtClean="0"/>
              <a:t>but the user does not know which question is.</a:t>
            </a:r>
            <a:endParaRPr lang="ko-KR" alt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3853206" y="2649686"/>
            <a:ext cx="1794530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44450"/>
          </a:sp3d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This Picture’s answer is</a:t>
            </a:r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- </a:t>
            </a:r>
            <a:r>
              <a:rPr lang="en-US" altLang="ko-KR" sz="1200" b="1" dirty="0" smtClean="0"/>
              <a:t>Make a thumb down</a:t>
            </a: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91566">
            <a:off x="4349900" y="1269193"/>
            <a:ext cx="856714" cy="118037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TextBox 15"/>
          <p:cNvSpPr txBox="1"/>
          <p:nvPr/>
        </p:nvSpPr>
        <p:spPr>
          <a:xfrm>
            <a:off x="1259632" y="5487615"/>
            <a:ext cx="7106433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solidFill>
                  <a:srgbClr val="0070C0"/>
                </a:solidFill>
              </a:rPr>
              <a:t>The user answers ,“He is </a:t>
            </a:r>
            <a:r>
              <a:rPr lang="en-US" altLang="ko-KR" sz="2400" b="1" dirty="0" smtClean="0">
                <a:solidFill>
                  <a:srgbClr val="0070C0"/>
                </a:solidFill>
              </a:rPr>
              <a:t>Making a thumb down</a:t>
            </a:r>
            <a:r>
              <a:rPr lang="en-US" altLang="ko-KR" sz="2400" dirty="0" smtClean="0">
                <a:solidFill>
                  <a:srgbClr val="0070C0"/>
                </a:solidFill>
              </a:rPr>
              <a:t>” </a:t>
            </a:r>
            <a:endParaRPr lang="ko-KR" altLang="en-US" sz="2400" dirty="0">
              <a:solidFill>
                <a:srgbClr val="0070C0"/>
              </a:solidFill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3275856" y="3444589"/>
            <a:ext cx="2592288" cy="13922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Make a thumb down</a:t>
            </a:r>
          </a:p>
          <a:p>
            <a:pPr algn="ctr"/>
            <a:r>
              <a:rPr lang="en-US" altLang="ko-KR" b="1" dirty="0" smtClean="0"/>
              <a:t>=</a:t>
            </a:r>
          </a:p>
          <a:p>
            <a:pPr algn="ctr"/>
            <a:r>
              <a:rPr lang="en-US" altLang="ko-KR" b="1" dirty="0"/>
              <a:t>Make </a:t>
            </a:r>
            <a:r>
              <a:rPr lang="en-US" altLang="ko-KR" b="1" dirty="0" smtClean="0"/>
              <a:t>a thumb </a:t>
            </a:r>
            <a:r>
              <a:rPr lang="en-US" altLang="ko-KR" b="1" dirty="0"/>
              <a:t>down</a:t>
            </a:r>
          </a:p>
        </p:txBody>
      </p:sp>
      <p:sp>
        <p:nvSpPr>
          <p:cNvPr id="18" name="오른쪽 화살표 17"/>
          <p:cNvSpPr/>
          <p:nvPr/>
        </p:nvSpPr>
        <p:spPr>
          <a:xfrm rot="7451383">
            <a:off x="4297186" y="3180847"/>
            <a:ext cx="632451" cy="34876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오른쪽 화살표 18"/>
          <p:cNvSpPr/>
          <p:nvPr/>
        </p:nvSpPr>
        <p:spPr>
          <a:xfrm rot="15907869">
            <a:off x="4608054" y="4931416"/>
            <a:ext cx="940677" cy="34876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모서리가 둥근 사각형 설명선 6"/>
          <p:cNvSpPr/>
          <p:nvPr/>
        </p:nvSpPr>
        <p:spPr bwMode="auto">
          <a:xfrm>
            <a:off x="827584" y="3311633"/>
            <a:ext cx="1922512" cy="821706"/>
          </a:xfrm>
          <a:prstGeom prst="wedgeRoundRectCallout">
            <a:avLst>
              <a:gd name="adj1" fmla="val -58894"/>
              <a:gd name="adj2" fmla="val -116018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</a:rPr>
              <a:t>This User is a good judger</a:t>
            </a:r>
            <a:endParaRPr lang="en-US" altLang="ko-K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896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2.27567E-6 L -0.23854 0.3871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27" y="193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7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순서도: 대체 처리 12"/>
          <p:cNvSpPr/>
          <p:nvPr/>
        </p:nvSpPr>
        <p:spPr bwMode="auto">
          <a:xfrm>
            <a:off x="6221660" y="1167507"/>
            <a:ext cx="1829467" cy="1368152"/>
          </a:xfrm>
          <a:prstGeom prst="flowChartAlternateProcess">
            <a:avLst/>
          </a:prstGeom>
          <a:solidFill>
            <a:srgbClr val="99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endParaRPr lang="en-US" altLang="ko-KR" sz="1000" b="1" dirty="0" smtClean="0">
              <a:solidFill>
                <a:srgbClr val="FF0000"/>
              </a:solidFill>
            </a:endParaRPr>
          </a:p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b="1" dirty="0" smtClean="0">
                <a:solidFill>
                  <a:srgbClr val="FF0000"/>
                </a:solidFill>
              </a:rPr>
              <a:t>STATISTICAL </a:t>
            </a:r>
            <a:r>
              <a:rPr lang="en-US" altLang="ko-KR" b="1" dirty="0">
                <a:solidFill>
                  <a:srgbClr val="FF0000"/>
                </a:solidFill>
              </a:rPr>
              <a:t>COLLECTOR</a:t>
            </a:r>
          </a:p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b="1" dirty="0">
                <a:solidFill>
                  <a:srgbClr val="FF0000"/>
                </a:solidFill>
                <a:latin typeface="Arial" charset="0"/>
              </a:rPr>
              <a:t>POOL</a:t>
            </a:r>
            <a:endParaRPr lang="ko-KR" altLang="en-US" dirty="0">
              <a:latin typeface="Arial" charset="0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Process of Questions</a:t>
            </a:r>
            <a:endParaRPr lang="ko-KR" altLang="en-US" dirty="0"/>
          </a:p>
        </p:txBody>
      </p:sp>
      <p:sp>
        <p:nvSpPr>
          <p:cNvPr id="10" name="순서도: 대체 처리 9"/>
          <p:cNvSpPr/>
          <p:nvPr/>
        </p:nvSpPr>
        <p:spPr bwMode="auto">
          <a:xfrm>
            <a:off x="1328131" y="1196752"/>
            <a:ext cx="1829467" cy="1368152"/>
          </a:xfrm>
          <a:prstGeom prst="flowChartAlternateProcess">
            <a:avLst/>
          </a:prstGeom>
          <a:solidFill>
            <a:srgbClr val="99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endParaRPr lang="en-US" altLang="ko-KR" sz="1000" b="1" dirty="0" smtClean="0">
              <a:solidFill>
                <a:srgbClr val="FF0000"/>
              </a:solidFill>
            </a:endParaRPr>
          </a:p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b="1" dirty="0">
                <a:solidFill>
                  <a:srgbClr val="FF0000"/>
                </a:solidFill>
              </a:rPr>
              <a:t>USER CHECKER POOL</a:t>
            </a:r>
            <a:endParaRPr lang="ko-KR" altLang="en-US" dirty="0"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67415" y="4499828"/>
            <a:ext cx="39521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/>
              <a:t>Last question is from </a:t>
            </a:r>
          </a:p>
          <a:p>
            <a:r>
              <a:rPr lang="en-US" altLang="ko-KR" sz="2000" dirty="0" smtClean="0"/>
              <a:t>STATISTIC COLLECTION POOL</a:t>
            </a:r>
            <a:endParaRPr lang="ko-KR" altLang="en-US" sz="2000" dirty="0"/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91566">
            <a:off x="6761631" y="1337408"/>
            <a:ext cx="719839" cy="102834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1" name="TextBox 20"/>
          <p:cNvSpPr txBox="1"/>
          <p:nvPr/>
        </p:nvSpPr>
        <p:spPr>
          <a:xfrm>
            <a:off x="6314453" y="2649686"/>
            <a:ext cx="1834156" cy="156966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44450"/>
          </a:sp3d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This Picture statistic</a:t>
            </a:r>
          </a:p>
          <a:p>
            <a:r>
              <a:rPr lang="en-US" altLang="ko-KR" sz="1200" dirty="0" smtClean="0"/>
              <a:t> - </a:t>
            </a:r>
            <a:r>
              <a:rPr lang="en-US" altLang="ko-KR" sz="1200" b="1" dirty="0" smtClean="0"/>
              <a:t>3</a:t>
            </a:r>
            <a:r>
              <a:rPr lang="en-US" altLang="ko-KR" sz="1200" dirty="0" smtClean="0"/>
              <a:t> : Make thumb down </a:t>
            </a:r>
          </a:p>
          <a:p>
            <a:r>
              <a:rPr lang="en-US" altLang="ko-KR" sz="1200" dirty="0" smtClean="0"/>
              <a:t> - </a:t>
            </a:r>
            <a:r>
              <a:rPr lang="en-US" altLang="ko-KR" sz="1200" b="1" dirty="0" smtClean="0"/>
              <a:t>2</a:t>
            </a:r>
            <a:r>
              <a:rPr lang="en-US" altLang="ko-KR" sz="1200" dirty="0" smtClean="0"/>
              <a:t> : Make thumb up </a:t>
            </a:r>
          </a:p>
          <a:p>
            <a:r>
              <a:rPr lang="en-US" altLang="ko-KR" sz="1200" dirty="0" smtClean="0"/>
              <a:t> - </a:t>
            </a:r>
            <a:r>
              <a:rPr lang="en-US" altLang="ko-KR" sz="1200" b="1" dirty="0" smtClean="0"/>
              <a:t>0</a:t>
            </a:r>
            <a:r>
              <a:rPr lang="en-US" altLang="ko-KR" sz="1200" dirty="0" smtClean="0"/>
              <a:t> : show your palm</a:t>
            </a:r>
          </a:p>
          <a:p>
            <a:r>
              <a:rPr lang="en-US" altLang="ko-KR" sz="1200" dirty="0" smtClean="0"/>
              <a:t> - </a:t>
            </a:r>
            <a:r>
              <a:rPr lang="en-US" altLang="ko-KR" sz="1200" b="1" dirty="0" smtClean="0"/>
              <a:t>5</a:t>
            </a:r>
            <a:r>
              <a:rPr lang="en-US" altLang="ko-KR" sz="1200" dirty="0" smtClean="0"/>
              <a:t> : make ok sign.</a:t>
            </a:r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- </a:t>
            </a:r>
            <a:r>
              <a:rPr lang="en-US" altLang="ko-KR" sz="1200" b="1" dirty="0" smtClean="0"/>
              <a:t>89</a:t>
            </a:r>
            <a:r>
              <a:rPr lang="en-US" altLang="ko-KR" sz="1200" dirty="0" smtClean="0"/>
              <a:t> : make One sign</a:t>
            </a:r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……</a:t>
            </a:r>
          </a:p>
          <a:p>
            <a:r>
              <a:rPr lang="en-US" altLang="ko-KR" sz="1200" dirty="0" smtClean="0"/>
              <a:t> sum : </a:t>
            </a:r>
            <a:r>
              <a:rPr lang="en-US" altLang="ko-KR" sz="1200" b="1" dirty="0" smtClean="0"/>
              <a:t>99</a:t>
            </a:r>
            <a:endParaRPr lang="ko-KR" altLang="en-US" sz="1200" b="1" dirty="0"/>
          </a:p>
        </p:txBody>
      </p:sp>
      <p:sp>
        <p:nvSpPr>
          <p:cNvPr id="9" name="순서도: 대체 처리 13"/>
          <p:cNvSpPr/>
          <p:nvPr/>
        </p:nvSpPr>
        <p:spPr bwMode="auto">
          <a:xfrm>
            <a:off x="3851920" y="1183873"/>
            <a:ext cx="1829467" cy="1368152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endParaRPr lang="en-US" altLang="ko-KR" sz="1000" b="1" dirty="0" smtClean="0">
              <a:solidFill>
                <a:srgbClr val="FF0000"/>
              </a:solidFill>
            </a:endParaRPr>
          </a:p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b="1" dirty="0" smtClean="0">
                <a:solidFill>
                  <a:srgbClr val="FF0000"/>
                </a:solidFill>
              </a:rPr>
              <a:t>JUDGE </a:t>
            </a:r>
            <a:r>
              <a:rPr lang="en-US" altLang="ko-KR" b="1" dirty="0">
                <a:solidFill>
                  <a:srgbClr val="FF0000"/>
                </a:solidFill>
              </a:rPr>
              <a:t>CHECKER POOL</a:t>
            </a:r>
            <a:endParaRPr lang="ko-KR" alt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514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7569 0.387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85" y="1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순서도: 대체 처리 12"/>
          <p:cNvSpPr/>
          <p:nvPr/>
        </p:nvSpPr>
        <p:spPr bwMode="auto">
          <a:xfrm>
            <a:off x="6221660" y="1167507"/>
            <a:ext cx="1829467" cy="1368152"/>
          </a:xfrm>
          <a:prstGeom prst="flowChartAlternateProcess">
            <a:avLst/>
          </a:prstGeom>
          <a:solidFill>
            <a:srgbClr val="99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endParaRPr lang="en-US" altLang="ko-KR" sz="1000" b="1" dirty="0" smtClean="0">
              <a:solidFill>
                <a:srgbClr val="FF0000"/>
              </a:solidFill>
            </a:endParaRPr>
          </a:p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b="1" dirty="0" smtClean="0">
                <a:solidFill>
                  <a:srgbClr val="FF0000"/>
                </a:solidFill>
              </a:rPr>
              <a:t>STATISTICAL </a:t>
            </a:r>
            <a:r>
              <a:rPr lang="en-US" altLang="ko-KR" b="1" dirty="0">
                <a:solidFill>
                  <a:srgbClr val="FF0000"/>
                </a:solidFill>
              </a:rPr>
              <a:t>COLLECTOR</a:t>
            </a:r>
          </a:p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b="1" dirty="0">
                <a:solidFill>
                  <a:srgbClr val="FF0000"/>
                </a:solidFill>
                <a:latin typeface="Arial" charset="0"/>
              </a:rPr>
              <a:t>POOL</a:t>
            </a:r>
            <a:endParaRPr lang="ko-KR" altLang="en-US" dirty="0">
              <a:latin typeface="Arial" charset="0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Process of Questions</a:t>
            </a:r>
            <a:endParaRPr lang="ko-KR" altLang="en-US" dirty="0"/>
          </a:p>
        </p:txBody>
      </p:sp>
      <p:sp>
        <p:nvSpPr>
          <p:cNvPr id="10" name="순서도: 대체 처리 9"/>
          <p:cNvSpPr/>
          <p:nvPr/>
        </p:nvSpPr>
        <p:spPr bwMode="auto">
          <a:xfrm>
            <a:off x="1328131" y="1196752"/>
            <a:ext cx="1829467" cy="1368152"/>
          </a:xfrm>
          <a:prstGeom prst="flowChartAlternateProcess">
            <a:avLst/>
          </a:prstGeom>
          <a:solidFill>
            <a:srgbClr val="99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endParaRPr lang="en-US" altLang="ko-KR" sz="1000" b="1" dirty="0" smtClean="0">
              <a:solidFill>
                <a:srgbClr val="FF0000"/>
              </a:solidFill>
            </a:endParaRPr>
          </a:p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b="1" dirty="0">
                <a:solidFill>
                  <a:srgbClr val="FF0000"/>
                </a:solidFill>
              </a:rPr>
              <a:t>USER CHECKER POOL</a:t>
            </a:r>
            <a:endParaRPr lang="ko-KR" altLang="en-US" dirty="0"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67415" y="4499828"/>
            <a:ext cx="39521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/>
              <a:t>Last question is from </a:t>
            </a:r>
          </a:p>
          <a:p>
            <a:r>
              <a:rPr lang="en-US" altLang="ko-KR" sz="2000" dirty="0" smtClean="0"/>
              <a:t>STATISTIC COLLECTION POOL</a:t>
            </a:r>
            <a:endParaRPr lang="ko-KR" altLang="en-US" sz="2000" dirty="0"/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91566">
            <a:off x="2416271" y="3982407"/>
            <a:ext cx="719839" cy="102834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TextBox 15"/>
          <p:cNvSpPr txBox="1"/>
          <p:nvPr/>
        </p:nvSpPr>
        <p:spPr>
          <a:xfrm>
            <a:off x="1259632" y="5487615"/>
            <a:ext cx="6338595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solidFill>
                  <a:srgbClr val="0070C0"/>
                </a:solidFill>
              </a:rPr>
              <a:t>The user answers ,“He is </a:t>
            </a:r>
            <a:r>
              <a:rPr lang="en-US" altLang="ko-KR" sz="2400" b="1" dirty="0" smtClean="0">
                <a:solidFill>
                  <a:srgbClr val="0070C0"/>
                </a:solidFill>
              </a:rPr>
              <a:t>Making One sign</a:t>
            </a:r>
            <a:r>
              <a:rPr lang="en-US" altLang="ko-KR" sz="2400" dirty="0" smtClean="0">
                <a:solidFill>
                  <a:srgbClr val="0070C0"/>
                </a:solidFill>
              </a:rPr>
              <a:t>” </a:t>
            </a:r>
            <a:endParaRPr lang="ko-KR" altLang="en-US" sz="2400" dirty="0">
              <a:solidFill>
                <a:srgbClr val="0070C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314453" y="2649686"/>
            <a:ext cx="1834156" cy="156966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44450"/>
          </a:sp3d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This Picture statistic</a:t>
            </a:r>
          </a:p>
          <a:p>
            <a:r>
              <a:rPr lang="en-US" altLang="ko-KR" sz="1200" dirty="0" smtClean="0"/>
              <a:t> - </a:t>
            </a:r>
            <a:r>
              <a:rPr lang="en-US" altLang="ko-KR" sz="1200" b="1" dirty="0" smtClean="0"/>
              <a:t>3</a:t>
            </a:r>
            <a:r>
              <a:rPr lang="en-US" altLang="ko-KR" sz="1200" dirty="0" smtClean="0"/>
              <a:t> : Make thumb down </a:t>
            </a:r>
          </a:p>
          <a:p>
            <a:r>
              <a:rPr lang="en-US" altLang="ko-KR" sz="1200" dirty="0" smtClean="0"/>
              <a:t> - </a:t>
            </a:r>
            <a:r>
              <a:rPr lang="en-US" altLang="ko-KR" sz="1200" b="1" dirty="0" smtClean="0"/>
              <a:t>2</a:t>
            </a:r>
            <a:r>
              <a:rPr lang="en-US" altLang="ko-KR" sz="1200" dirty="0" smtClean="0"/>
              <a:t> : Make thumb up </a:t>
            </a:r>
          </a:p>
          <a:p>
            <a:r>
              <a:rPr lang="en-US" altLang="ko-KR" sz="1200" dirty="0" smtClean="0"/>
              <a:t> - </a:t>
            </a:r>
            <a:r>
              <a:rPr lang="en-US" altLang="ko-KR" sz="1200" b="1" dirty="0" smtClean="0"/>
              <a:t>0</a:t>
            </a:r>
            <a:r>
              <a:rPr lang="en-US" altLang="ko-KR" sz="1200" dirty="0" smtClean="0"/>
              <a:t> : show your palm</a:t>
            </a:r>
          </a:p>
          <a:p>
            <a:r>
              <a:rPr lang="en-US" altLang="ko-KR" sz="1200" dirty="0" smtClean="0"/>
              <a:t> - </a:t>
            </a:r>
            <a:r>
              <a:rPr lang="en-US" altLang="ko-KR" sz="1200" b="1" dirty="0" smtClean="0"/>
              <a:t>5</a:t>
            </a:r>
            <a:r>
              <a:rPr lang="en-US" altLang="ko-KR" sz="1200" dirty="0" smtClean="0"/>
              <a:t> : make ok sign.</a:t>
            </a:r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- </a:t>
            </a:r>
            <a:r>
              <a:rPr lang="en-US" altLang="ko-KR" sz="1200" b="1" dirty="0" smtClean="0"/>
              <a:t>89</a:t>
            </a:r>
            <a:r>
              <a:rPr lang="en-US" altLang="ko-KR" sz="1200" dirty="0" smtClean="0"/>
              <a:t> : make One sign</a:t>
            </a:r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……</a:t>
            </a:r>
          </a:p>
          <a:p>
            <a:r>
              <a:rPr lang="en-US" altLang="ko-KR" sz="1200" dirty="0" smtClean="0"/>
              <a:t> sum : </a:t>
            </a:r>
            <a:r>
              <a:rPr lang="en-US" altLang="ko-KR" sz="1200" b="1" dirty="0" smtClean="0"/>
              <a:t>99</a:t>
            </a:r>
            <a:endParaRPr lang="ko-KR" altLang="en-US" sz="1200" b="1" dirty="0"/>
          </a:p>
        </p:txBody>
      </p:sp>
      <p:sp>
        <p:nvSpPr>
          <p:cNvPr id="12" name="순서도: 대체 처리 13"/>
          <p:cNvSpPr/>
          <p:nvPr/>
        </p:nvSpPr>
        <p:spPr bwMode="auto">
          <a:xfrm>
            <a:off x="3851920" y="1183873"/>
            <a:ext cx="1829467" cy="1368152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endParaRPr lang="en-US" altLang="ko-KR" sz="1000" b="1" dirty="0" smtClean="0">
              <a:solidFill>
                <a:srgbClr val="FF0000"/>
              </a:solidFill>
            </a:endParaRPr>
          </a:p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b="1" dirty="0" smtClean="0">
                <a:solidFill>
                  <a:srgbClr val="FF0000"/>
                </a:solidFill>
              </a:rPr>
              <a:t>JUDGE </a:t>
            </a:r>
            <a:r>
              <a:rPr lang="en-US" altLang="ko-KR" b="1" dirty="0">
                <a:solidFill>
                  <a:srgbClr val="FF0000"/>
                </a:solidFill>
              </a:rPr>
              <a:t>CHECKER POOL</a:t>
            </a:r>
            <a:endParaRPr lang="ko-KR" alt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0399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8.78816E-7 L 0.47986 -0.3758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93" y="-188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순서도: 대체 처리 12"/>
          <p:cNvSpPr/>
          <p:nvPr/>
        </p:nvSpPr>
        <p:spPr bwMode="auto">
          <a:xfrm>
            <a:off x="6221660" y="1167507"/>
            <a:ext cx="1829467" cy="1368152"/>
          </a:xfrm>
          <a:prstGeom prst="flowChartAlternateProcess">
            <a:avLst/>
          </a:prstGeom>
          <a:solidFill>
            <a:srgbClr val="99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endParaRPr lang="en-US" altLang="ko-KR" sz="1000" b="1" dirty="0" smtClean="0">
              <a:solidFill>
                <a:srgbClr val="FF0000"/>
              </a:solidFill>
            </a:endParaRPr>
          </a:p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b="1" dirty="0" smtClean="0">
                <a:solidFill>
                  <a:srgbClr val="FF0000"/>
                </a:solidFill>
              </a:rPr>
              <a:t>STATISTICAL </a:t>
            </a:r>
            <a:r>
              <a:rPr lang="en-US" altLang="ko-KR" b="1" dirty="0">
                <a:solidFill>
                  <a:srgbClr val="FF0000"/>
                </a:solidFill>
              </a:rPr>
              <a:t>COLLECTOR</a:t>
            </a:r>
          </a:p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b="1" dirty="0">
                <a:solidFill>
                  <a:srgbClr val="FF0000"/>
                </a:solidFill>
                <a:latin typeface="Arial" charset="0"/>
              </a:rPr>
              <a:t>POOL</a:t>
            </a:r>
            <a:endParaRPr lang="ko-KR" altLang="en-US" dirty="0">
              <a:latin typeface="Arial" charset="0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Process of Questions</a:t>
            </a:r>
            <a:endParaRPr lang="ko-KR" altLang="en-US" dirty="0"/>
          </a:p>
        </p:txBody>
      </p:sp>
      <p:sp>
        <p:nvSpPr>
          <p:cNvPr id="10" name="순서도: 대체 처리 9"/>
          <p:cNvSpPr/>
          <p:nvPr/>
        </p:nvSpPr>
        <p:spPr bwMode="auto">
          <a:xfrm>
            <a:off x="1328131" y="1196752"/>
            <a:ext cx="1829467" cy="1368152"/>
          </a:xfrm>
          <a:prstGeom prst="flowChartAlternateProcess">
            <a:avLst/>
          </a:prstGeom>
          <a:solidFill>
            <a:srgbClr val="99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endParaRPr lang="en-US" altLang="ko-KR" sz="1000" b="1" dirty="0" smtClean="0">
              <a:solidFill>
                <a:srgbClr val="FF0000"/>
              </a:solidFill>
            </a:endParaRPr>
          </a:p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b="1" dirty="0">
                <a:solidFill>
                  <a:srgbClr val="FF0000"/>
                </a:solidFill>
              </a:rPr>
              <a:t>USER CHECKER POOL</a:t>
            </a:r>
            <a:endParaRPr lang="ko-KR" altLang="en-US" dirty="0">
              <a:latin typeface="Arial" charset="0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91566">
            <a:off x="6761631" y="1337408"/>
            <a:ext cx="719839" cy="102834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1" name="TextBox 20"/>
          <p:cNvSpPr txBox="1"/>
          <p:nvPr/>
        </p:nvSpPr>
        <p:spPr>
          <a:xfrm>
            <a:off x="6314453" y="2649686"/>
            <a:ext cx="1834156" cy="156966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44450"/>
          </a:sp3d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This Picture statistic</a:t>
            </a:r>
          </a:p>
          <a:p>
            <a:r>
              <a:rPr lang="en-US" altLang="ko-KR" sz="1200" dirty="0" smtClean="0"/>
              <a:t> - </a:t>
            </a:r>
            <a:r>
              <a:rPr lang="en-US" altLang="ko-KR" sz="1200" b="1" dirty="0" smtClean="0"/>
              <a:t>3</a:t>
            </a:r>
            <a:r>
              <a:rPr lang="en-US" altLang="ko-KR" sz="1200" dirty="0" smtClean="0"/>
              <a:t> : Make thumb down </a:t>
            </a:r>
          </a:p>
          <a:p>
            <a:r>
              <a:rPr lang="en-US" altLang="ko-KR" sz="1200" dirty="0" smtClean="0"/>
              <a:t> - </a:t>
            </a:r>
            <a:r>
              <a:rPr lang="en-US" altLang="ko-KR" sz="1200" b="1" dirty="0" smtClean="0"/>
              <a:t>2</a:t>
            </a:r>
            <a:r>
              <a:rPr lang="en-US" altLang="ko-KR" sz="1200" dirty="0" smtClean="0"/>
              <a:t> : Make thumb up </a:t>
            </a:r>
          </a:p>
          <a:p>
            <a:r>
              <a:rPr lang="en-US" altLang="ko-KR" sz="1200" dirty="0" smtClean="0"/>
              <a:t> - </a:t>
            </a:r>
            <a:r>
              <a:rPr lang="en-US" altLang="ko-KR" sz="1200" b="1" dirty="0" smtClean="0"/>
              <a:t>0</a:t>
            </a:r>
            <a:r>
              <a:rPr lang="en-US" altLang="ko-KR" sz="1200" dirty="0" smtClean="0"/>
              <a:t> : show your palm</a:t>
            </a:r>
          </a:p>
          <a:p>
            <a:r>
              <a:rPr lang="en-US" altLang="ko-KR" sz="1200" dirty="0" smtClean="0"/>
              <a:t> - </a:t>
            </a:r>
            <a:r>
              <a:rPr lang="en-US" altLang="ko-KR" sz="1200" b="1" dirty="0" smtClean="0"/>
              <a:t>5</a:t>
            </a:r>
            <a:r>
              <a:rPr lang="en-US" altLang="ko-KR" sz="1200" dirty="0" smtClean="0"/>
              <a:t> : make ok sign.</a:t>
            </a:r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- </a:t>
            </a:r>
            <a:r>
              <a:rPr lang="en-US" altLang="ko-KR" sz="1200" b="1" dirty="0" smtClean="0"/>
              <a:t>90</a:t>
            </a:r>
            <a:r>
              <a:rPr lang="en-US" altLang="ko-KR" sz="1200" dirty="0" smtClean="0"/>
              <a:t> : </a:t>
            </a:r>
            <a:r>
              <a:rPr lang="en-US" altLang="ko-KR" sz="1200" b="1" dirty="0" smtClean="0"/>
              <a:t>make One sign</a:t>
            </a:r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……</a:t>
            </a:r>
          </a:p>
          <a:p>
            <a:r>
              <a:rPr lang="en-US" altLang="ko-KR" sz="1200" dirty="0" smtClean="0"/>
              <a:t> sum : </a:t>
            </a:r>
            <a:r>
              <a:rPr lang="en-US" altLang="ko-KR" sz="1200" b="1" dirty="0" smtClean="0"/>
              <a:t>100</a:t>
            </a:r>
            <a:endParaRPr lang="ko-KR" altLang="en-US" sz="1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853206" y="2649686"/>
            <a:ext cx="1794530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44450"/>
          </a:sp3d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This Picture’s answer is</a:t>
            </a:r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- </a:t>
            </a:r>
            <a:r>
              <a:rPr lang="en-US" altLang="ko-KR" sz="1200" b="1" dirty="0" smtClean="0"/>
              <a:t>Make One Sign</a:t>
            </a:r>
          </a:p>
        </p:txBody>
      </p:sp>
      <p:sp>
        <p:nvSpPr>
          <p:cNvPr id="11" name="순서도: 대체 처리 13"/>
          <p:cNvSpPr/>
          <p:nvPr/>
        </p:nvSpPr>
        <p:spPr bwMode="auto">
          <a:xfrm>
            <a:off x="3851920" y="1183873"/>
            <a:ext cx="1829467" cy="1368152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endParaRPr lang="en-US" altLang="ko-KR" sz="1000" b="1" dirty="0" smtClean="0">
              <a:solidFill>
                <a:srgbClr val="FF0000"/>
              </a:solidFill>
            </a:endParaRPr>
          </a:p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b="1" dirty="0" smtClean="0">
                <a:solidFill>
                  <a:srgbClr val="FF0000"/>
                </a:solidFill>
              </a:rPr>
              <a:t>JUDGE </a:t>
            </a:r>
            <a:r>
              <a:rPr lang="en-US" altLang="ko-KR" b="1" dirty="0">
                <a:solidFill>
                  <a:srgbClr val="FF0000"/>
                </a:solidFill>
              </a:rPr>
              <a:t>CHECKER POOL</a:t>
            </a:r>
            <a:endParaRPr lang="ko-KR" alt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8368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27567E-6 L -0.2474 -0.0009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78" y="-4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순서도: 대체 처리 12"/>
          <p:cNvSpPr/>
          <p:nvPr/>
        </p:nvSpPr>
        <p:spPr bwMode="auto">
          <a:xfrm>
            <a:off x="6221660" y="1167507"/>
            <a:ext cx="1829467" cy="1368152"/>
          </a:xfrm>
          <a:prstGeom prst="flowChartAlternateProcess">
            <a:avLst/>
          </a:prstGeom>
          <a:solidFill>
            <a:srgbClr val="99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endParaRPr lang="en-US" altLang="ko-KR" sz="1000" b="1" dirty="0" smtClean="0">
              <a:solidFill>
                <a:srgbClr val="FF0000"/>
              </a:solidFill>
            </a:endParaRPr>
          </a:p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b="1" dirty="0" smtClean="0">
                <a:solidFill>
                  <a:srgbClr val="FF0000"/>
                </a:solidFill>
              </a:rPr>
              <a:t>STATISTICAL </a:t>
            </a:r>
            <a:r>
              <a:rPr lang="en-US" altLang="ko-KR" b="1" dirty="0">
                <a:solidFill>
                  <a:srgbClr val="FF0000"/>
                </a:solidFill>
              </a:rPr>
              <a:t>COLLECTOR</a:t>
            </a:r>
          </a:p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b="1" dirty="0">
                <a:solidFill>
                  <a:srgbClr val="FF0000"/>
                </a:solidFill>
                <a:latin typeface="Arial" charset="0"/>
              </a:rPr>
              <a:t>POOL</a:t>
            </a:r>
            <a:endParaRPr lang="ko-KR" altLang="en-US" dirty="0">
              <a:latin typeface="Arial" charset="0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Process of Questions</a:t>
            </a:r>
            <a:endParaRPr lang="ko-KR" altLang="en-US" dirty="0"/>
          </a:p>
        </p:txBody>
      </p:sp>
      <p:sp>
        <p:nvSpPr>
          <p:cNvPr id="10" name="순서도: 대체 처리 9"/>
          <p:cNvSpPr/>
          <p:nvPr/>
        </p:nvSpPr>
        <p:spPr bwMode="auto">
          <a:xfrm>
            <a:off x="1328131" y="1196752"/>
            <a:ext cx="1829467" cy="1368152"/>
          </a:xfrm>
          <a:prstGeom prst="flowChartAlternateProcess">
            <a:avLst/>
          </a:prstGeom>
          <a:solidFill>
            <a:srgbClr val="99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endParaRPr lang="en-US" altLang="ko-KR" sz="1000" b="1" dirty="0" smtClean="0">
              <a:solidFill>
                <a:srgbClr val="FF0000"/>
              </a:solidFill>
            </a:endParaRPr>
          </a:p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b="1" dirty="0">
                <a:solidFill>
                  <a:srgbClr val="FF0000"/>
                </a:solidFill>
              </a:rPr>
              <a:t>USER CHECKER POOL</a:t>
            </a:r>
            <a:endParaRPr lang="ko-KR" altLang="en-US" dirty="0">
              <a:latin typeface="Arial" charset="0"/>
            </a:endParaRPr>
          </a:p>
        </p:txBody>
      </p:sp>
      <p:sp>
        <p:nvSpPr>
          <p:cNvPr id="11" name="모서리가 둥근 사각형 설명선 10"/>
          <p:cNvSpPr/>
          <p:nvPr/>
        </p:nvSpPr>
        <p:spPr bwMode="auto">
          <a:xfrm>
            <a:off x="2699792" y="4725144"/>
            <a:ext cx="4680520" cy="1434050"/>
          </a:xfrm>
          <a:prstGeom prst="wedgeRoundRectCallout">
            <a:avLst>
              <a:gd name="adj1" fmla="val -11264"/>
              <a:gd name="adj2" fmla="val -108444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ko-KR" sz="2400" b="1" dirty="0" smtClean="0">
                <a:solidFill>
                  <a:schemeClr val="bg1"/>
                </a:solidFill>
              </a:rPr>
              <a:t>This is a Completely  Automated endless Questions Collecting System </a:t>
            </a:r>
            <a:endParaRPr lang="en-US" altLang="ko-KR" sz="2400" b="1" dirty="0">
              <a:solidFill>
                <a:schemeClr val="bg1"/>
              </a:solidFill>
            </a:endParaRPr>
          </a:p>
        </p:txBody>
      </p:sp>
      <p:sp>
        <p:nvSpPr>
          <p:cNvPr id="4" name="위로 구부러진 화살표 3"/>
          <p:cNvSpPr/>
          <p:nvPr/>
        </p:nvSpPr>
        <p:spPr bwMode="auto">
          <a:xfrm>
            <a:off x="2051720" y="2780928"/>
            <a:ext cx="5328592" cy="864096"/>
          </a:xfrm>
          <a:prstGeom prst="curvedUp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위로 구부러진 화살표 11"/>
          <p:cNvSpPr/>
          <p:nvPr/>
        </p:nvSpPr>
        <p:spPr bwMode="auto">
          <a:xfrm flipH="1">
            <a:off x="4716016" y="2708920"/>
            <a:ext cx="2109603" cy="576064"/>
          </a:xfrm>
          <a:prstGeom prst="curvedUp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845" y="3645024"/>
            <a:ext cx="1224136" cy="1224136"/>
          </a:xfrm>
          <a:prstGeom prst="rect">
            <a:avLst/>
          </a:prstGeom>
        </p:spPr>
      </p:pic>
      <p:sp>
        <p:nvSpPr>
          <p:cNvPr id="16" name="위로 구부러진 화살표 15"/>
          <p:cNvSpPr/>
          <p:nvPr/>
        </p:nvSpPr>
        <p:spPr bwMode="auto">
          <a:xfrm rot="5625810" flipH="1">
            <a:off x="-158603" y="2780928"/>
            <a:ext cx="2109603" cy="576064"/>
          </a:xfrm>
          <a:prstGeom prst="curvedUp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위로 구부러진 화살표 14"/>
          <p:cNvSpPr/>
          <p:nvPr/>
        </p:nvSpPr>
        <p:spPr bwMode="auto">
          <a:xfrm>
            <a:off x="7338059" y="2636912"/>
            <a:ext cx="1482413" cy="576064"/>
          </a:xfrm>
          <a:prstGeom prst="curvedUp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순서도: 대체 처리 13"/>
          <p:cNvSpPr/>
          <p:nvPr/>
        </p:nvSpPr>
        <p:spPr bwMode="auto">
          <a:xfrm>
            <a:off x="3851920" y="1183873"/>
            <a:ext cx="1829467" cy="1368152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endParaRPr lang="en-US" altLang="ko-KR" sz="1000" b="1" dirty="0" smtClean="0">
              <a:solidFill>
                <a:srgbClr val="FF0000"/>
              </a:solidFill>
            </a:endParaRPr>
          </a:p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b="1" dirty="0" smtClean="0">
                <a:solidFill>
                  <a:srgbClr val="FF0000"/>
                </a:solidFill>
              </a:rPr>
              <a:t>JUDGE </a:t>
            </a:r>
            <a:r>
              <a:rPr lang="en-US" altLang="ko-KR" b="1" dirty="0">
                <a:solidFill>
                  <a:srgbClr val="FF0000"/>
                </a:solidFill>
              </a:rPr>
              <a:t>CHECKER POOL</a:t>
            </a:r>
            <a:endParaRPr lang="ko-KR" alt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19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715200" cy="762000"/>
          </a:xfrm>
        </p:spPr>
        <p:txBody>
          <a:bodyPr/>
          <a:lstStyle/>
          <a:p>
            <a:r>
              <a:rPr lang="en-US" altLang="ko-KR" sz="3200" dirty="0" smtClean="0"/>
              <a:t>If a </a:t>
            </a:r>
            <a:r>
              <a:rPr lang="en-US" altLang="ko-KR" sz="3200" dirty="0" smtClean="0">
                <a:solidFill>
                  <a:srgbClr val="FF0000"/>
                </a:solidFill>
              </a:rPr>
              <a:t>Judger Checker</a:t>
            </a:r>
            <a:r>
              <a:rPr lang="en-US" altLang="ko-KR" sz="3200" b="0" dirty="0">
                <a:solidFill>
                  <a:srgbClr val="FF0000"/>
                </a:solidFill>
              </a:rPr>
              <a:t> </a:t>
            </a:r>
            <a:r>
              <a:rPr lang="en-US" altLang="ko-KR" sz="3200" dirty="0"/>
              <a:t>proves insufficient</a:t>
            </a:r>
            <a:endParaRPr lang="ko-KR" altLang="en-US" sz="3200" b="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3000"/>
            <a:ext cx="7859216" cy="1781944"/>
          </a:xfrm>
        </p:spPr>
        <p:txBody>
          <a:bodyPr/>
          <a:lstStyle/>
          <a:p>
            <a:r>
              <a:rPr lang="en-US" altLang="ko-KR" dirty="0" smtClean="0"/>
              <a:t>Example</a:t>
            </a:r>
          </a:p>
          <a:p>
            <a:pPr lvl="1"/>
            <a:r>
              <a:rPr lang="en-US" altLang="ko-KR" dirty="0" smtClean="0"/>
              <a:t>A Robot needs 1$ for an attack.</a:t>
            </a:r>
          </a:p>
          <a:p>
            <a:pPr lvl="1"/>
            <a:r>
              <a:rPr lang="en-US" altLang="ko-KR" dirty="0" smtClean="0"/>
              <a:t> </a:t>
            </a:r>
            <a:r>
              <a:rPr lang="en-US" altLang="ko-KR" b="1" dirty="0" smtClean="0"/>
              <a:t>A Judger Checker </a:t>
            </a:r>
            <a:r>
              <a:rPr lang="en-US" altLang="ko-KR" dirty="0" smtClean="0"/>
              <a:t>has 5 selections.</a:t>
            </a:r>
            <a:endParaRPr lang="en-US" altLang="ko-KR" dirty="0"/>
          </a:p>
          <a:p>
            <a:pPr marL="0" indent="0">
              <a:buNone/>
            </a:pP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3419872" y="2967334"/>
            <a:ext cx="43204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400" dirty="0" smtClean="0">
                <a:solidFill>
                  <a:srgbClr val="0070C0"/>
                </a:solidFill>
              </a:rPr>
              <a:t>Statistically, </a:t>
            </a:r>
            <a:r>
              <a:rPr lang="en-US" altLang="ko-KR" sz="2400" dirty="0">
                <a:solidFill>
                  <a:srgbClr val="0070C0"/>
                </a:solidFill>
              </a:rPr>
              <a:t>the robot </a:t>
            </a:r>
            <a:r>
              <a:rPr lang="en-US" altLang="ko-KR" sz="2400" dirty="0" smtClean="0">
                <a:solidFill>
                  <a:srgbClr val="0070C0"/>
                </a:solidFill>
              </a:rPr>
              <a:t>can</a:t>
            </a:r>
          </a:p>
          <a:p>
            <a:r>
              <a:rPr lang="en-US" altLang="ko-KR" sz="2400" dirty="0" smtClean="0">
                <a:solidFill>
                  <a:srgbClr val="0070C0"/>
                </a:solidFill>
              </a:rPr>
              <a:t>penetrate </a:t>
            </a:r>
            <a:r>
              <a:rPr lang="en-US" altLang="ko-KR" sz="2400" dirty="0">
                <a:solidFill>
                  <a:srgbClr val="0070C0"/>
                </a:solidFill>
              </a:rPr>
              <a:t>this system after </a:t>
            </a:r>
          </a:p>
          <a:p>
            <a:r>
              <a:rPr lang="en-US" altLang="ko-KR" sz="2400" dirty="0" smtClean="0">
                <a:solidFill>
                  <a:srgbClr val="0070C0"/>
                </a:solidFill>
              </a:rPr>
              <a:t>attacking </a:t>
            </a:r>
            <a:r>
              <a:rPr lang="en-US" altLang="ko-KR" sz="2400" dirty="0">
                <a:solidFill>
                  <a:srgbClr val="0070C0"/>
                </a:solidFill>
              </a:rPr>
              <a:t>5 times.</a:t>
            </a:r>
            <a:endParaRPr lang="en-US" altLang="ko-KR" sz="2400" dirty="0" smtClean="0">
              <a:solidFill>
                <a:srgbClr val="0070C0"/>
              </a:solidFill>
            </a:endParaRPr>
          </a:p>
          <a:p>
            <a:endParaRPr lang="ko-KR" altLang="en-US" sz="2400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19872" y="4536994"/>
            <a:ext cx="491833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smtClean="0">
                <a:solidFill>
                  <a:srgbClr val="FF0000"/>
                </a:solidFill>
              </a:rPr>
              <a:t>1$ X 5 times = 5$</a:t>
            </a:r>
          </a:p>
          <a:p>
            <a:endParaRPr lang="en-US" altLang="ko-KR" sz="2400" b="1" dirty="0">
              <a:solidFill>
                <a:srgbClr val="FF0000"/>
              </a:solidFill>
            </a:endParaRPr>
          </a:p>
          <a:p>
            <a:r>
              <a:rPr lang="en-US" altLang="ko-KR" sz="2400" b="1" dirty="0" smtClean="0">
                <a:solidFill>
                  <a:srgbClr val="FF0000"/>
                </a:solidFill>
              </a:rPr>
              <a:t>5$ is needed for one penetration</a:t>
            </a:r>
          </a:p>
          <a:p>
            <a:r>
              <a:rPr lang="en-US" altLang="ko-KR" sz="2400" b="1" dirty="0" smtClean="0">
                <a:solidFill>
                  <a:srgbClr val="FF0000"/>
                </a:solidFill>
              </a:rPr>
              <a:t>probabilistically.</a:t>
            </a:r>
            <a:endParaRPr lang="ko-KR" altLang="en-US" sz="2400" b="1" dirty="0">
              <a:solidFill>
                <a:srgbClr val="FF0000"/>
              </a:solidFill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375563"/>
            <a:ext cx="1598516" cy="2357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44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467600" cy="762000"/>
          </a:xfrm>
        </p:spPr>
        <p:txBody>
          <a:bodyPr/>
          <a:lstStyle/>
          <a:p>
            <a:r>
              <a:rPr lang="en-US" altLang="ko-KR" sz="3200" dirty="0" smtClean="0"/>
              <a:t>If there are two </a:t>
            </a:r>
            <a:r>
              <a:rPr lang="en-US" altLang="ko-KR" sz="3200" dirty="0" smtClean="0">
                <a:solidFill>
                  <a:srgbClr val="FF0000"/>
                </a:solidFill>
              </a:rPr>
              <a:t>Judger Checkers</a:t>
            </a:r>
            <a:endParaRPr lang="ko-KR" altLang="en-US" sz="32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3000"/>
            <a:ext cx="7859216" cy="1781944"/>
          </a:xfrm>
        </p:spPr>
        <p:txBody>
          <a:bodyPr/>
          <a:lstStyle/>
          <a:p>
            <a:r>
              <a:rPr lang="en-US" altLang="ko-KR" dirty="0" smtClean="0"/>
              <a:t>Example</a:t>
            </a:r>
          </a:p>
          <a:p>
            <a:pPr lvl="1"/>
            <a:r>
              <a:rPr lang="en-US" altLang="ko-KR" dirty="0" smtClean="0"/>
              <a:t>A Robot needs 1$ for an attack.</a:t>
            </a:r>
          </a:p>
          <a:p>
            <a:pPr lvl="1"/>
            <a:r>
              <a:rPr lang="en-US" altLang="ko-KR" dirty="0" smtClean="0"/>
              <a:t> </a:t>
            </a:r>
            <a:r>
              <a:rPr lang="en-US" altLang="ko-KR" b="1" dirty="0" smtClean="0"/>
              <a:t>A Judger Checker </a:t>
            </a:r>
            <a:r>
              <a:rPr lang="en-US" altLang="ko-KR" dirty="0" smtClean="0"/>
              <a:t>has 5 selections.</a:t>
            </a:r>
            <a:endParaRPr lang="en-US" altLang="ko-KR" dirty="0"/>
          </a:p>
          <a:p>
            <a:pPr marL="0" indent="0">
              <a:buNone/>
            </a:pP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375563"/>
            <a:ext cx="1598516" cy="2357693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3419872" y="2967334"/>
            <a:ext cx="43204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400" dirty="0" smtClean="0">
                <a:solidFill>
                  <a:srgbClr val="0070C0"/>
                </a:solidFill>
              </a:rPr>
              <a:t>Number of attacks to achieve  one penetration is,</a:t>
            </a:r>
          </a:p>
          <a:p>
            <a:r>
              <a:rPr lang="en-US" altLang="ko-KR" sz="2400" dirty="0">
                <a:solidFill>
                  <a:srgbClr val="0070C0"/>
                </a:solidFill>
              </a:rPr>
              <a:t> </a:t>
            </a:r>
            <a:r>
              <a:rPr lang="en-US" altLang="ko-KR" sz="2400" dirty="0" smtClean="0">
                <a:solidFill>
                  <a:srgbClr val="0070C0"/>
                </a:solidFill>
              </a:rPr>
              <a:t>5 times </a:t>
            </a:r>
            <a:r>
              <a:rPr lang="en-US" altLang="ko-KR" sz="2400" b="1" dirty="0" smtClean="0">
                <a:solidFill>
                  <a:srgbClr val="0070C0"/>
                </a:solidFill>
              </a:rPr>
              <a:t>X</a:t>
            </a:r>
            <a:r>
              <a:rPr lang="en-US" altLang="ko-KR" sz="2400" dirty="0" smtClean="0">
                <a:solidFill>
                  <a:srgbClr val="0070C0"/>
                </a:solidFill>
              </a:rPr>
              <a:t>  5 times = 25 times</a:t>
            </a:r>
          </a:p>
          <a:p>
            <a:endParaRPr lang="ko-KR" altLang="en-US" sz="2400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19872" y="4536994"/>
            <a:ext cx="508985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smtClean="0">
                <a:solidFill>
                  <a:srgbClr val="FF0000"/>
                </a:solidFill>
              </a:rPr>
              <a:t>5$ X 5$ = 25$</a:t>
            </a:r>
          </a:p>
          <a:p>
            <a:endParaRPr lang="en-US" altLang="ko-KR" sz="2400" b="1" dirty="0">
              <a:solidFill>
                <a:srgbClr val="FF0000"/>
              </a:solidFill>
            </a:endParaRPr>
          </a:p>
          <a:p>
            <a:r>
              <a:rPr lang="en-US" altLang="ko-KR" sz="2400" b="1" dirty="0" smtClean="0">
                <a:solidFill>
                  <a:srgbClr val="FF0000"/>
                </a:solidFill>
              </a:rPr>
              <a:t>25$ is needed for one penetration</a:t>
            </a:r>
          </a:p>
          <a:p>
            <a:r>
              <a:rPr lang="en-US" altLang="ko-KR" sz="2400" b="1" dirty="0" smtClean="0">
                <a:solidFill>
                  <a:srgbClr val="FF0000"/>
                </a:solidFill>
              </a:rPr>
              <a:t>probabilistically.</a:t>
            </a:r>
            <a:endParaRPr lang="ko-KR" altLang="en-US" sz="2400" b="1" dirty="0">
              <a:solidFill>
                <a:srgbClr val="FF0000"/>
              </a:solidFill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3187960"/>
            <a:ext cx="1598516" cy="2357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20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467600" cy="762000"/>
          </a:xfrm>
        </p:spPr>
        <p:txBody>
          <a:bodyPr/>
          <a:lstStyle/>
          <a:p>
            <a:r>
              <a:rPr lang="en-US" altLang="ko-KR" sz="3200" dirty="0" smtClean="0"/>
              <a:t>If there are three </a:t>
            </a:r>
            <a:r>
              <a:rPr lang="en-US" altLang="ko-KR" sz="3200" dirty="0" smtClean="0">
                <a:solidFill>
                  <a:srgbClr val="FF0000"/>
                </a:solidFill>
              </a:rPr>
              <a:t>Judger Checkers</a:t>
            </a:r>
            <a:endParaRPr lang="ko-KR" altLang="en-US" sz="32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3000"/>
            <a:ext cx="7859216" cy="1781944"/>
          </a:xfrm>
        </p:spPr>
        <p:txBody>
          <a:bodyPr/>
          <a:lstStyle/>
          <a:p>
            <a:r>
              <a:rPr lang="en-US" altLang="ko-KR" dirty="0" smtClean="0"/>
              <a:t>Example</a:t>
            </a:r>
          </a:p>
          <a:p>
            <a:pPr lvl="1"/>
            <a:r>
              <a:rPr lang="en-US" altLang="ko-KR" dirty="0" smtClean="0"/>
              <a:t>A Robot needs 1$ for an attack.</a:t>
            </a:r>
          </a:p>
          <a:p>
            <a:pPr lvl="1"/>
            <a:r>
              <a:rPr lang="en-US" altLang="ko-KR" dirty="0" smtClean="0"/>
              <a:t> </a:t>
            </a:r>
            <a:r>
              <a:rPr lang="en-US" altLang="ko-KR" b="1" dirty="0" smtClean="0"/>
              <a:t>A Judger Checker </a:t>
            </a:r>
            <a:r>
              <a:rPr lang="en-US" altLang="ko-KR" dirty="0" smtClean="0"/>
              <a:t>has 5 selections.</a:t>
            </a:r>
            <a:endParaRPr lang="en-US" altLang="ko-KR" dirty="0"/>
          </a:p>
          <a:p>
            <a:pPr marL="0" indent="0">
              <a:buNone/>
            </a:pP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375563"/>
            <a:ext cx="1598516" cy="2357693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3419872" y="2967334"/>
            <a:ext cx="43204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400" dirty="0" smtClean="0">
                <a:solidFill>
                  <a:srgbClr val="0070C0"/>
                </a:solidFill>
              </a:rPr>
              <a:t>Number of attacks to achieve  one penetration is,</a:t>
            </a:r>
          </a:p>
          <a:p>
            <a:r>
              <a:rPr lang="en-US" altLang="ko-KR" sz="2400" dirty="0">
                <a:solidFill>
                  <a:srgbClr val="0070C0"/>
                </a:solidFill>
              </a:rPr>
              <a:t> </a:t>
            </a:r>
            <a:r>
              <a:rPr lang="en-US" altLang="ko-KR" sz="2400" dirty="0" smtClean="0">
                <a:solidFill>
                  <a:srgbClr val="0070C0"/>
                </a:solidFill>
              </a:rPr>
              <a:t>5 </a:t>
            </a:r>
            <a:r>
              <a:rPr lang="en-US" altLang="ko-KR" sz="2400" b="1" dirty="0" smtClean="0">
                <a:solidFill>
                  <a:srgbClr val="0070C0"/>
                </a:solidFill>
              </a:rPr>
              <a:t>X</a:t>
            </a:r>
            <a:r>
              <a:rPr lang="en-US" altLang="ko-KR" sz="2400" dirty="0" smtClean="0">
                <a:solidFill>
                  <a:srgbClr val="0070C0"/>
                </a:solidFill>
              </a:rPr>
              <a:t> 5 X 5 = 125 times</a:t>
            </a:r>
          </a:p>
          <a:p>
            <a:endParaRPr lang="ko-KR" altLang="en-US" sz="2400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19872" y="4536994"/>
            <a:ext cx="526137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smtClean="0">
                <a:solidFill>
                  <a:srgbClr val="FF0000"/>
                </a:solidFill>
              </a:rPr>
              <a:t>5$ X 5$ </a:t>
            </a:r>
            <a:r>
              <a:rPr lang="en-US" altLang="ko-KR" sz="2400" b="1" dirty="0">
                <a:solidFill>
                  <a:srgbClr val="FF0000"/>
                </a:solidFill>
              </a:rPr>
              <a:t>5$ = 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125$</a:t>
            </a:r>
          </a:p>
          <a:p>
            <a:endParaRPr lang="en-US" altLang="ko-KR" sz="2400" b="1" dirty="0">
              <a:solidFill>
                <a:srgbClr val="FF0000"/>
              </a:solidFill>
            </a:endParaRPr>
          </a:p>
          <a:p>
            <a:r>
              <a:rPr lang="en-US" altLang="ko-KR" sz="2400" b="1" dirty="0" smtClean="0">
                <a:solidFill>
                  <a:srgbClr val="FF0000"/>
                </a:solidFill>
              </a:rPr>
              <a:t>125$ is needed for one penetration</a:t>
            </a:r>
          </a:p>
          <a:p>
            <a:r>
              <a:rPr lang="en-US" altLang="ko-KR" sz="2400" b="1" dirty="0" smtClean="0">
                <a:solidFill>
                  <a:srgbClr val="FF0000"/>
                </a:solidFill>
              </a:rPr>
              <a:t>probabilistically.</a:t>
            </a:r>
            <a:endParaRPr lang="ko-KR" altLang="en-US" sz="2400" b="1" dirty="0">
              <a:solidFill>
                <a:srgbClr val="FF0000"/>
              </a:solidFill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3187960"/>
            <a:ext cx="1598516" cy="2357693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316" y="2996952"/>
            <a:ext cx="1598516" cy="2357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98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06760"/>
            <a:ext cx="7467600" cy="762000"/>
          </a:xfrm>
        </p:spPr>
        <p:txBody>
          <a:bodyPr/>
          <a:lstStyle/>
          <a:p>
            <a:r>
              <a:rPr lang="en-US" altLang="ko-KR" sz="2800" dirty="0" smtClean="0"/>
              <a:t>Exponential graph:</a:t>
            </a:r>
            <a:br>
              <a:rPr lang="en-US" altLang="ko-KR" sz="2800" dirty="0" smtClean="0"/>
            </a:br>
            <a:r>
              <a:rPr lang="en-US" altLang="ko-KR" sz="2800" dirty="0"/>
              <a:t>H</a:t>
            </a:r>
            <a:r>
              <a:rPr lang="en-US" altLang="ko-KR" sz="2800" dirty="0" smtClean="0"/>
              <a:t>ow many JUDGE CHEKER are needed</a:t>
            </a:r>
            <a:endParaRPr lang="ko-KR" altLang="en-US" sz="2800" dirty="0"/>
          </a:p>
        </p:txBody>
      </p:sp>
      <p:grpSp>
        <p:nvGrpSpPr>
          <p:cNvPr id="5" name="Group 26"/>
          <p:cNvGrpSpPr>
            <a:grpSpLocks/>
          </p:cNvGrpSpPr>
          <p:nvPr/>
        </p:nvGrpSpPr>
        <p:grpSpPr bwMode="auto">
          <a:xfrm>
            <a:off x="2117775" y="1426143"/>
            <a:ext cx="4912178" cy="3980029"/>
            <a:chOff x="1488" y="720"/>
            <a:chExt cx="2880" cy="2880"/>
          </a:xfrm>
        </p:grpSpPr>
        <p:sp>
          <p:nvSpPr>
            <p:cNvPr id="16" name="Line 27"/>
            <p:cNvSpPr>
              <a:spLocks noChangeShapeType="1"/>
            </p:cNvSpPr>
            <p:nvPr/>
          </p:nvSpPr>
          <p:spPr bwMode="auto">
            <a:xfrm>
              <a:off x="1488" y="720"/>
              <a:ext cx="288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auto">
            <a:xfrm>
              <a:off x="4368" y="720"/>
              <a:ext cx="0" cy="28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ko-KR" altLang="en-US"/>
            </a:p>
          </p:txBody>
        </p:sp>
      </p:grpSp>
      <p:grpSp>
        <p:nvGrpSpPr>
          <p:cNvPr id="6" name="Group 29"/>
          <p:cNvGrpSpPr>
            <a:grpSpLocks/>
          </p:cNvGrpSpPr>
          <p:nvPr/>
        </p:nvGrpSpPr>
        <p:grpSpPr bwMode="auto">
          <a:xfrm>
            <a:off x="971600" y="1426143"/>
            <a:ext cx="1146175" cy="4246746"/>
            <a:chOff x="816" y="720"/>
            <a:chExt cx="672" cy="3073"/>
          </a:xfrm>
        </p:grpSpPr>
        <p:sp>
          <p:nvSpPr>
            <p:cNvPr id="12" name="Line 30"/>
            <p:cNvSpPr>
              <a:spLocks noChangeShapeType="1"/>
            </p:cNvSpPr>
            <p:nvPr/>
          </p:nvSpPr>
          <p:spPr bwMode="auto">
            <a:xfrm flipV="1">
              <a:off x="1488" y="720"/>
              <a:ext cx="0" cy="28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13" name="Text Box 31"/>
            <p:cNvSpPr txBox="1">
              <a:spLocks noChangeArrowheads="1"/>
            </p:cNvSpPr>
            <p:nvPr/>
          </p:nvSpPr>
          <p:spPr bwMode="auto">
            <a:xfrm rot="16200000">
              <a:off x="81" y="1980"/>
              <a:ext cx="2333" cy="23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ko-KR" sz="2000" dirty="0" smtClean="0">
                  <a:ea typeface="굴림" pitchFamily="50" charset="-127"/>
                </a:rPr>
                <a:t>Cost for one penetration.</a:t>
              </a:r>
              <a:endParaRPr lang="en-US" altLang="ko-KR" sz="2000" dirty="0">
                <a:ea typeface="굴림" pitchFamily="50" charset="-127"/>
              </a:endParaRPr>
            </a:p>
          </p:txBody>
        </p:sp>
        <p:sp>
          <p:nvSpPr>
            <p:cNvPr id="14" name="Text Box 32"/>
            <p:cNvSpPr txBox="1">
              <a:spLocks noChangeArrowheads="1"/>
            </p:cNvSpPr>
            <p:nvPr/>
          </p:nvSpPr>
          <p:spPr bwMode="auto">
            <a:xfrm>
              <a:off x="1105" y="3408"/>
              <a:ext cx="335" cy="38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ko-KR" sz="900">
                  <a:ea typeface="굴림" pitchFamily="50" charset="-127"/>
                </a:rPr>
                <a:t>0%</a:t>
              </a:r>
            </a:p>
          </p:txBody>
        </p:sp>
        <p:sp>
          <p:nvSpPr>
            <p:cNvPr id="15" name="Text Box 33"/>
            <p:cNvSpPr txBox="1">
              <a:spLocks noChangeArrowheads="1"/>
            </p:cNvSpPr>
            <p:nvPr/>
          </p:nvSpPr>
          <p:spPr bwMode="auto">
            <a:xfrm>
              <a:off x="816" y="769"/>
              <a:ext cx="624" cy="17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endParaRPr lang="en-US" altLang="ko-KR" sz="1000" dirty="0">
                <a:ea typeface="굴림" pitchFamily="50" charset="-127"/>
              </a:endParaRPr>
            </a:p>
          </p:txBody>
        </p:sp>
      </p:grpSp>
      <p:grpSp>
        <p:nvGrpSpPr>
          <p:cNvPr id="7" name="Group 34"/>
          <p:cNvGrpSpPr>
            <a:grpSpLocks/>
          </p:cNvGrpSpPr>
          <p:nvPr/>
        </p:nvGrpSpPr>
        <p:grpSpPr bwMode="auto">
          <a:xfrm>
            <a:off x="2117775" y="5406175"/>
            <a:ext cx="5157787" cy="583185"/>
            <a:chOff x="1488" y="3600"/>
            <a:chExt cx="3024" cy="422"/>
          </a:xfrm>
        </p:grpSpPr>
        <p:sp>
          <p:nvSpPr>
            <p:cNvPr id="9" name="Line 35"/>
            <p:cNvSpPr>
              <a:spLocks noChangeShapeType="1"/>
            </p:cNvSpPr>
            <p:nvPr/>
          </p:nvSpPr>
          <p:spPr bwMode="auto">
            <a:xfrm rot="5400000" flipV="1">
              <a:off x="2928" y="2160"/>
              <a:ext cx="0" cy="28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sm" len="sm"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10" name="Text Box 36"/>
            <p:cNvSpPr txBox="1">
              <a:spLocks noChangeArrowheads="1"/>
            </p:cNvSpPr>
            <p:nvPr/>
          </p:nvSpPr>
          <p:spPr bwMode="auto">
            <a:xfrm>
              <a:off x="1660" y="3732"/>
              <a:ext cx="2660" cy="29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ko-KR" sz="2000" dirty="0" smtClean="0">
                  <a:ea typeface="굴림" pitchFamily="50" charset="-127"/>
                </a:rPr>
                <a:t>Number of </a:t>
              </a:r>
              <a:r>
                <a:rPr lang="en-US" altLang="ko-KR" sz="2000" dirty="0" smtClean="0">
                  <a:solidFill>
                    <a:srgbClr val="FF0000"/>
                  </a:solidFill>
                </a:rPr>
                <a:t>JUDGE CHECKERS</a:t>
              </a:r>
              <a:r>
                <a:rPr lang="en-US" altLang="ko-KR" sz="2000" dirty="0" smtClean="0">
                  <a:ea typeface="굴림" pitchFamily="50" charset="-127"/>
                </a:rPr>
                <a:t>.</a:t>
              </a:r>
              <a:endParaRPr lang="en-US" altLang="ko-KR" sz="2000" dirty="0">
                <a:ea typeface="굴림" pitchFamily="50" charset="-127"/>
              </a:endParaRPr>
            </a:p>
          </p:txBody>
        </p:sp>
        <p:sp>
          <p:nvSpPr>
            <p:cNvPr id="11" name="Text Box 38"/>
            <p:cNvSpPr txBox="1">
              <a:spLocks noChangeArrowheads="1"/>
            </p:cNvSpPr>
            <p:nvPr/>
          </p:nvSpPr>
          <p:spPr bwMode="auto">
            <a:xfrm>
              <a:off x="3984" y="3647"/>
              <a:ext cx="528" cy="17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endParaRPr lang="en-US" altLang="ko-KR" sz="1000" dirty="0">
                <a:ea typeface="굴림" pitchFamily="50" charset="-127"/>
              </a:endParaRPr>
            </a:p>
          </p:txBody>
        </p:sp>
      </p:grpSp>
      <p:cxnSp>
        <p:nvCxnSpPr>
          <p:cNvPr id="19" name="직선 연결선 18"/>
          <p:cNvCxnSpPr/>
          <p:nvPr/>
        </p:nvCxnSpPr>
        <p:spPr>
          <a:xfrm>
            <a:off x="2117775" y="4581128"/>
            <a:ext cx="5046513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아래로 구부러진 화살표 19"/>
          <p:cNvSpPr/>
          <p:nvPr/>
        </p:nvSpPr>
        <p:spPr>
          <a:xfrm flipH="1">
            <a:off x="5940151" y="3781976"/>
            <a:ext cx="2024670" cy="577685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7275562" y="4427820"/>
            <a:ext cx="17113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Profit horizon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26" name="자유형 25"/>
          <p:cNvSpPr/>
          <p:nvPr/>
        </p:nvSpPr>
        <p:spPr>
          <a:xfrm>
            <a:off x="2151294" y="1486897"/>
            <a:ext cx="4801192" cy="3952134"/>
          </a:xfrm>
          <a:custGeom>
            <a:avLst/>
            <a:gdLst>
              <a:gd name="connsiteX0" fmla="*/ 0 w 2086420"/>
              <a:gd name="connsiteY0" fmla="*/ 1571223 h 1609861"/>
              <a:gd name="connsiteX1" fmla="*/ 824248 w 2086420"/>
              <a:gd name="connsiteY1" fmla="*/ 1506828 h 1609861"/>
              <a:gd name="connsiteX2" fmla="*/ 1313645 w 2086420"/>
              <a:gd name="connsiteY2" fmla="*/ 1287888 h 1609861"/>
              <a:gd name="connsiteX3" fmla="*/ 1661375 w 2086420"/>
              <a:gd name="connsiteY3" fmla="*/ 953037 h 1609861"/>
              <a:gd name="connsiteX4" fmla="*/ 1983347 w 2086420"/>
              <a:gd name="connsiteY4" fmla="*/ 463640 h 1609861"/>
              <a:gd name="connsiteX5" fmla="*/ 2086377 w 2086420"/>
              <a:gd name="connsiteY5" fmla="*/ 0 h 1609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6420" h="1609861">
                <a:moveTo>
                  <a:pt x="0" y="1571223"/>
                </a:moveTo>
                <a:cubicBezTo>
                  <a:pt x="340304" y="1633097"/>
                  <a:pt x="223976" y="1626882"/>
                  <a:pt x="824248" y="1506828"/>
                </a:cubicBezTo>
                <a:cubicBezTo>
                  <a:pt x="933026" y="1485072"/>
                  <a:pt x="1214961" y="1368212"/>
                  <a:pt x="1313645" y="1287888"/>
                </a:cubicBezTo>
                <a:cubicBezTo>
                  <a:pt x="1438444" y="1186307"/>
                  <a:pt x="1559903" y="1077925"/>
                  <a:pt x="1661375" y="953037"/>
                </a:cubicBezTo>
                <a:cubicBezTo>
                  <a:pt x="1784511" y="801485"/>
                  <a:pt x="1876023" y="626772"/>
                  <a:pt x="1983347" y="463640"/>
                </a:cubicBezTo>
                <a:cubicBezTo>
                  <a:pt x="2091741" y="43611"/>
                  <a:pt x="2086377" y="201837"/>
                  <a:pt x="2086377" y="0"/>
                </a:cubicBezTo>
              </a:path>
            </a:pathLst>
          </a:cu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290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What is an Ideal CAPTCHA?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It has endless sources.</a:t>
            </a:r>
          </a:p>
          <a:p>
            <a:r>
              <a:rPr lang="en-US" altLang="ko-KR" dirty="0" smtClean="0"/>
              <a:t>The source should be collected automatically with almost zero labor costs.</a:t>
            </a:r>
          </a:p>
          <a:p>
            <a:r>
              <a:rPr lang="en-US" altLang="ko-KR" dirty="0" smtClean="0"/>
              <a:t>Created questions must be difficult enough for modern robots but easy for humans.</a:t>
            </a:r>
          </a:p>
          <a:p>
            <a:r>
              <a:rPr lang="en-US" altLang="ko-KR" dirty="0" smtClean="0"/>
              <a:t>Most importantly, Ideal CAPTCHA must provide high </a:t>
            </a:r>
            <a:r>
              <a:rPr lang="en-US" altLang="ko-KR" dirty="0"/>
              <a:t>rate </a:t>
            </a:r>
            <a:r>
              <a:rPr lang="en-US" altLang="ko-KR" dirty="0" smtClean="0"/>
              <a:t>correction.</a:t>
            </a:r>
          </a:p>
          <a:p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827584" y="5013176"/>
            <a:ext cx="74888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altLang="ko-KR" sz="2400" b="1" dirty="0" smtClean="0">
                <a:solidFill>
                  <a:srgbClr val="FF0000"/>
                </a:solidFill>
              </a:rPr>
              <a:t>It is…</a:t>
            </a:r>
          </a:p>
          <a:p>
            <a:pPr lvl="1"/>
            <a:r>
              <a:rPr lang="en-US" altLang="ko-KR" sz="2400" b="1" dirty="0" smtClean="0">
                <a:solidFill>
                  <a:srgbClr val="FF0000"/>
                </a:solidFill>
              </a:rPr>
              <a:t>Having automatically collectable cheap cost questions and providing highly correct results.</a:t>
            </a:r>
            <a:r>
              <a:rPr lang="ko-KR" altLang="en-US" sz="2400" b="1" dirty="0" smtClean="0">
                <a:solidFill>
                  <a:srgbClr val="FF0000"/>
                </a:solidFill>
              </a:rPr>
              <a:t> </a:t>
            </a:r>
            <a:endParaRPr lang="en-US" altLang="ko-KR" sz="2400" b="1" dirty="0">
              <a:solidFill>
                <a:srgbClr val="FF0000"/>
              </a:solidFill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2465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It has endless sources.</a:t>
            </a:r>
          </a:p>
          <a:p>
            <a:r>
              <a:rPr lang="en-US" altLang="ko-KR" dirty="0" smtClean="0"/>
              <a:t>The source are collected automatically with almost zero labor costs.</a:t>
            </a:r>
          </a:p>
          <a:p>
            <a:r>
              <a:rPr lang="en-US" altLang="ko-KR" dirty="0" smtClean="0"/>
              <a:t>Created questions can be difficult enough for modern robots but easy for </a:t>
            </a:r>
            <a:r>
              <a:rPr lang="en-US" altLang="ko-KR" smtClean="0"/>
              <a:t>humans.</a:t>
            </a:r>
            <a:endParaRPr lang="en-US" altLang="ko-KR" dirty="0" smtClean="0"/>
          </a:p>
          <a:p>
            <a:r>
              <a:rPr lang="en-US" altLang="ko-KR" dirty="0" smtClean="0"/>
              <a:t>Most importantly, This CAPTCHA can  provide high </a:t>
            </a:r>
            <a:r>
              <a:rPr lang="en-US" altLang="ko-KR" dirty="0"/>
              <a:t>rate </a:t>
            </a:r>
            <a:r>
              <a:rPr lang="en-US" altLang="ko-KR" dirty="0" smtClean="0"/>
              <a:t>correction.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2180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827584" y="2420888"/>
            <a:ext cx="7772400" cy="1362075"/>
          </a:xfrm>
        </p:spPr>
        <p:txBody>
          <a:bodyPr/>
          <a:lstStyle/>
          <a:p>
            <a:pPr algn="ctr"/>
            <a:r>
              <a:rPr lang="en-US" altLang="ko-KR" dirty="0" smtClean="0"/>
              <a:t>Q &amp; A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77740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CRTemplate_white">
  <a:themeElements>
    <a:clrScheme name="UCRTemplate4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UCRTemplate4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38100">
          <a:solidFill>
            <a:schemeClr val="tx1"/>
          </a:solidFill>
        </a:ln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CRTemplate4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CRTemplate4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CRTemplate4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CRTemplate4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CRTemplate4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CRTemplate4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CRTemplate4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CRTemplate4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CRTemplate4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CRTemplate4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프레젠테이션2</Template>
  <TotalTime>2535</TotalTime>
  <Words>2887</Words>
  <Application>Microsoft Office PowerPoint</Application>
  <PresentationFormat>화면 슬라이드 쇼(4:3)</PresentationFormat>
  <Paragraphs>626</Paragraphs>
  <Slides>72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72</vt:i4>
      </vt:variant>
    </vt:vector>
  </HeadingPairs>
  <TitlesOfParts>
    <vt:vector size="73" baseType="lpstr">
      <vt:lpstr>UCRTemplate_white</vt:lpstr>
      <vt:lpstr>Human computation  Gesture CAPTCHA </vt:lpstr>
      <vt:lpstr>Motivation</vt:lpstr>
      <vt:lpstr>Human computation  on a common network</vt:lpstr>
      <vt:lpstr>Example1: Car tinting violation</vt:lpstr>
      <vt:lpstr>Simple Photo System for Car tinting violation.</vt:lpstr>
      <vt:lpstr>Example2: Network voting System</vt:lpstr>
      <vt:lpstr>A Typical Network System</vt:lpstr>
      <vt:lpstr>Existence of Black Sheep</vt:lpstr>
      <vt:lpstr>Who are Black sheep?</vt:lpstr>
      <vt:lpstr>How do Black sheep attack</vt:lpstr>
      <vt:lpstr>Why do Back sheep use Robots?</vt:lpstr>
      <vt:lpstr>How to make penetrations expensive</vt:lpstr>
      <vt:lpstr>PowerPoint 프레젠테이션</vt:lpstr>
      <vt:lpstr>Our Aim</vt:lpstr>
      <vt:lpstr>Completely  Automated  Public  Turing test to tell Computers and  Humans  Apart</vt:lpstr>
      <vt:lpstr>CAPTCHA Example1</vt:lpstr>
      <vt:lpstr>PowerPoint 프레젠테이션</vt:lpstr>
      <vt:lpstr>CAPTCHA Example2</vt:lpstr>
      <vt:lpstr>PowerPoint 프레젠테이션</vt:lpstr>
      <vt:lpstr>PowerPoint 프레젠테이션</vt:lpstr>
      <vt:lpstr>CAPTCHA Example3</vt:lpstr>
      <vt:lpstr>CAPTCHA Example4</vt:lpstr>
      <vt:lpstr>PowerPoint 프레젠테이션</vt:lpstr>
      <vt:lpstr>What is an Ideal CAPTCHA?</vt:lpstr>
      <vt:lpstr>Gesture CAPTCHA System</vt:lpstr>
      <vt:lpstr>Why did we think the Simple Photo System is highly confidential?</vt:lpstr>
      <vt:lpstr>IDEA OF GESTURE CAPTCHA</vt:lpstr>
      <vt:lpstr>Assumptions  for the prototype gesture CAPTCHA </vt:lpstr>
      <vt:lpstr>Common CAPTCHA process</vt:lpstr>
      <vt:lpstr>Gesture CAPTCHA process</vt:lpstr>
      <vt:lpstr>Gesture CAPTCHA process</vt:lpstr>
      <vt:lpstr>Gesture CAPTCHA process</vt:lpstr>
      <vt:lpstr>Gesture CAPTCHA process</vt:lpstr>
      <vt:lpstr>Gesture CAPTCHA process</vt:lpstr>
      <vt:lpstr>Gesture CAPTCHA process</vt:lpstr>
      <vt:lpstr>Gesture CAPTCHA process</vt:lpstr>
      <vt:lpstr>Gesture CAPTCHA process</vt:lpstr>
      <vt:lpstr>Gesture CAPTCHA process</vt:lpstr>
      <vt:lpstr>Gesture CAPTCHA process</vt:lpstr>
      <vt:lpstr>Gesture CAPTCHA process</vt:lpstr>
      <vt:lpstr>Gesture CAPTCHA process</vt:lpstr>
      <vt:lpstr>A Sever and Clients model  of Gesture CAPTCHA</vt:lpstr>
      <vt:lpstr>PowerPoint 프레젠테이션</vt:lpstr>
      <vt:lpstr>PowerPoint 프레젠테이션</vt:lpstr>
      <vt:lpstr>PowerPoint 프레젠테이션</vt:lpstr>
      <vt:lpstr>Start</vt:lpstr>
      <vt:lpstr>Taking a photo</vt:lpstr>
      <vt:lpstr>A question </vt:lpstr>
      <vt:lpstr>Select one</vt:lpstr>
      <vt:lpstr>Problems</vt:lpstr>
      <vt:lpstr>A problem of HUMAN COMPUTATION</vt:lpstr>
      <vt:lpstr>Counter Example. New Robot</vt:lpstr>
      <vt:lpstr>Counter Example. New Robot</vt:lpstr>
      <vt:lpstr>Counter Example. New Robot</vt:lpstr>
      <vt:lpstr>Counter Example. New Robot</vt:lpstr>
      <vt:lpstr>multi questions System</vt:lpstr>
      <vt:lpstr>Upgraded Gesture CAPTCHA</vt:lpstr>
      <vt:lpstr>Process of Questions</vt:lpstr>
      <vt:lpstr>Process of Questions</vt:lpstr>
      <vt:lpstr>Process of Questions</vt:lpstr>
      <vt:lpstr>Process of Questions</vt:lpstr>
      <vt:lpstr>Process of Questions</vt:lpstr>
      <vt:lpstr>Process of Questions</vt:lpstr>
      <vt:lpstr>Process of Questions</vt:lpstr>
      <vt:lpstr>Process of Questions</vt:lpstr>
      <vt:lpstr>If a Judger Checker proves insufficient</vt:lpstr>
      <vt:lpstr>If there are two Judger Checkers</vt:lpstr>
      <vt:lpstr>If there are three Judger Checkers</vt:lpstr>
      <vt:lpstr>Exponential graph: How many JUDGE CHEKER are needed</vt:lpstr>
      <vt:lpstr>What is an Ideal CAPTCHA?</vt:lpstr>
      <vt:lpstr>Conclusion</vt:lpstr>
      <vt:lpstr>Q &amp; A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Gesture CAPTCHA</dc:title>
  <dc:creator>Microsoft Corporation</dc:creator>
  <cp:lastModifiedBy>comperge</cp:lastModifiedBy>
  <cp:revision>1228</cp:revision>
  <dcterms:created xsi:type="dcterms:W3CDTF">2006-10-05T04:04:58Z</dcterms:created>
  <dcterms:modified xsi:type="dcterms:W3CDTF">2011-06-15T04:33:21Z</dcterms:modified>
</cp:coreProperties>
</file>