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mp" ContentType="image/png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7" r:id="rId3"/>
    <p:sldId id="321" r:id="rId4"/>
    <p:sldId id="324" r:id="rId5"/>
    <p:sldId id="322" r:id="rId6"/>
    <p:sldId id="297" r:id="rId7"/>
    <p:sldId id="298" r:id="rId8"/>
    <p:sldId id="315" r:id="rId9"/>
    <p:sldId id="301" r:id="rId10"/>
    <p:sldId id="302" r:id="rId11"/>
    <p:sldId id="319" r:id="rId12"/>
    <p:sldId id="305" r:id="rId13"/>
    <p:sldId id="317" r:id="rId14"/>
    <p:sldId id="316" r:id="rId15"/>
    <p:sldId id="303" r:id="rId16"/>
    <p:sldId id="323" r:id="rId17"/>
    <p:sldId id="304" r:id="rId18"/>
    <p:sldId id="325" r:id="rId19"/>
    <p:sldId id="318" r:id="rId20"/>
    <p:sldId id="309" r:id="rId21"/>
    <p:sldId id="310" r:id="rId22"/>
    <p:sldId id="312" r:id="rId23"/>
    <p:sldId id="313" r:id="rId24"/>
    <p:sldId id="314" r:id="rId25"/>
    <p:sldId id="285" r:id="rId26"/>
    <p:sldId id="296" r:id="rId27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355" autoAdjust="0"/>
  </p:normalViewPr>
  <p:slideViewPr>
    <p:cSldViewPr snapToGrid="0" snapToObjects="1">
      <p:cViewPr varScale="1">
        <p:scale>
          <a:sx n="61" d="100"/>
          <a:sy n="61" d="100"/>
        </p:scale>
        <p:origin x="-22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85ACE23-696D-B243-B4BB-470A14DC3774}" type="datetimeFigureOut">
              <a:rPr lang="en-US" smtClean="0"/>
              <a:t>12/6/12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93B83982-7EEE-D343-912B-3285FE62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112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C9801CC-4A52-40DA-9949-FBD4BEBEEB19}" type="datetimeFigureOut">
              <a:rPr lang="en-US" smtClean="0"/>
              <a:t>12/6/12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FC5197F-DD96-47F4-8F3C-2FDDCB3C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38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presentation, we show malicious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facebook</a:t>
            </a:r>
            <a:r>
              <a:rPr lang="en-US" baseline="0" dirty="0" smtClean="0"/>
              <a:t> apps are rampant and</a:t>
            </a:r>
          </a:p>
          <a:p>
            <a:r>
              <a:rPr lang="en-US" baseline="0" dirty="0" smtClean="0"/>
              <a:t>Some machine learning technique with appropriate features are very effective identifying malicious apps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5197F-DD96-47F4-8F3C-2FDDCB3CCF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02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Features are obtained either </a:t>
            </a:r>
            <a:r>
              <a:rPr lang="en-US" dirty="0" err="1" smtClean="0"/>
              <a:t>opengraph</a:t>
            </a:r>
            <a:r>
              <a:rPr lang="en-US" dirty="0" smtClean="0"/>
              <a:t> API</a:t>
            </a:r>
            <a:r>
              <a:rPr lang="en-US" baseline="0" dirty="0" smtClean="0"/>
              <a:t> or instrumented browser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5197F-DD96-47F4-8F3C-2FDDCB3CCF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99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applied </a:t>
            </a:r>
            <a:r>
              <a:rPr lang="en-US" dirty="0" err="1" smtClean="0"/>
              <a:t>FRAppE</a:t>
            </a:r>
            <a:r>
              <a:rPr lang="en-US" dirty="0" smtClean="0"/>
              <a:t> on 100K apps for which</a:t>
            </a:r>
            <a:r>
              <a:rPr lang="en-US" baseline="0" dirty="0" smtClean="0"/>
              <a:t> we don’t know the ground truth.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5197F-DD96-47F4-8F3C-2FDDCB3CCF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54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 cross-promotion is forbidden</a:t>
            </a:r>
            <a:r>
              <a:rPr lang="en-US" baseline="0" dirty="0" smtClean="0"/>
              <a:t> according to Facebook platform policy; however, it is rampant malicious apps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“Which cartoon character are you” malicious app post links in victims wall;</a:t>
            </a:r>
          </a:p>
          <a:p>
            <a:r>
              <a:rPr lang="en-US" dirty="0" smtClean="0"/>
              <a:t>When</a:t>
            </a:r>
            <a:r>
              <a:rPr lang="en-US" baseline="0" dirty="0" smtClean="0"/>
              <a:t> the link is clicked it redirects to the installation page of another malicious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5197F-DD96-47F4-8F3C-2FDDCB3CCF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5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the malicious URL is clicked in the post, it redirects</a:t>
            </a:r>
            <a:r>
              <a:rPr lang="en-US" baseline="0" dirty="0" smtClean="0"/>
              <a:t> user to an </a:t>
            </a:r>
            <a:r>
              <a:rPr lang="en-US" baseline="0" dirty="0" err="1" smtClean="0"/>
              <a:t>javascript</a:t>
            </a:r>
            <a:r>
              <a:rPr lang="en-US" baseline="0" dirty="0" smtClean="0"/>
              <a:t> redirector controlled by the malicious hacker</a:t>
            </a:r>
          </a:p>
          <a:p>
            <a:r>
              <a:rPr lang="en-US" baseline="0" dirty="0" smtClean="0"/>
              <a:t>Which randomly takes users to different malicious app installation 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5197F-DD96-47F4-8F3C-2FDDCB3CCF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21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call the </a:t>
            </a:r>
            <a:r>
              <a:rPr lang="en-US" dirty="0" err="1" smtClean="0"/>
              <a:t>colaborative</a:t>
            </a:r>
            <a:r>
              <a:rPr lang="en-US" dirty="0" smtClean="0"/>
              <a:t> graph as </a:t>
            </a:r>
            <a:r>
              <a:rPr lang="en-US" dirty="0" err="1" smtClean="0"/>
              <a:t>AppNet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</a:t>
            </a:r>
            <a:r>
              <a:rPr lang="en-US" baseline="0" dirty="0" smtClean="0"/>
              <a:t> shows high collusion: </a:t>
            </a:r>
          </a:p>
          <a:p>
            <a:r>
              <a:rPr lang="en-US" baseline="0" dirty="0" smtClean="0"/>
              <a:t>And high density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5197F-DD96-47F4-8F3C-2FDDCB3CCF0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78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our dataset,</a:t>
            </a:r>
            <a:r>
              <a:rPr lang="en-US" baseline="0" dirty="0" smtClean="0"/>
              <a:t> we found popular apps have posted malicious links..</a:t>
            </a:r>
          </a:p>
          <a:p>
            <a:r>
              <a:rPr lang="en-US" baseline="0" dirty="0" smtClean="0"/>
              <a:t>How?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5197F-DD96-47F4-8F3C-2FDDCB3CCF0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05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user click share, the post appears as if it is posted by the app “Mobile”.</a:t>
            </a:r>
          </a:p>
          <a:p>
            <a:r>
              <a:rPr lang="en-US" baseline="0" dirty="0" smtClean="0"/>
              <a:t>So, if Facebook maintains a whitelist of app (any post made by these apps are </a:t>
            </a:r>
            <a:r>
              <a:rPr lang="en-US" baseline="0" dirty="0" err="1" smtClean="0"/>
              <a:t>beingn</a:t>
            </a:r>
            <a:r>
              <a:rPr lang="en-US" baseline="0" dirty="0" smtClean="0"/>
              <a:t>), this malicious post will evade their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5197F-DD96-47F4-8F3C-2FDDCB3CCF0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27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5197F-DD96-47F4-8F3C-2FDDCB3CCF0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85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motivation of our work stem from the fact that social malware is rampant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5197F-DD96-47F4-8F3C-2FDDCB3CCF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34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Malicious hackers make</a:t>
            </a:r>
            <a:r>
              <a:rPr lang="en-US" baseline="0" dirty="0" smtClean="0"/>
              <a:t> posts into compromised user’s wall. </a:t>
            </a:r>
          </a:p>
          <a:p>
            <a:r>
              <a:rPr lang="en-US" baseline="0" dirty="0" smtClean="0"/>
              <a:t>Their friends see the post, click the link which leads to the malicious app installation page</a:t>
            </a:r>
          </a:p>
          <a:p>
            <a:r>
              <a:rPr lang="en-US" baseline="0" dirty="0" smtClean="0"/>
              <a:t>Once installed, they redirect users to different pages for collecting victims personal information and </a:t>
            </a:r>
          </a:p>
          <a:p>
            <a:r>
              <a:rPr lang="en-US" baseline="0" dirty="0" smtClean="0"/>
              <a:t>Make her complete surveys so that they can earn money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Once the app is installed, hackers get permission to post any time on the victims wall.</a:t>
            </a:r>
          </a:p>
          <a:p>
            <a:r>
              <a:rPr lang="en-US" baseline="0" dirty="0" smtClean="0"/>
              <a:t>So, they make the same post and appears victims friends news feed and thus the cycle  repeats and the app spreads in </a:t>
            </a:r>
            <a:r>
              <a:rPr lang="en-US" baseline="0" dirty="0" err="1" smtClean="0"/>
              <a:t>facebook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5197F-DD96-47F4-8F3C-2FDDCB3CCF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55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3,800 malicious apps posted 5700 </a:t>
            </a:r>
            <a:r>
              <a:rPr lang="en-US" dirty="0" err="1" smtClean="0"/>
              <a:t>bit.ly</a:t>
            </a:r>
            <a:r>
              <a:rPr lang="en-US" baseline="0" dirty="0" smtClean="0"/>
              <a:t> URLs</a:t>
            </a:r>
          </a:p>
          <a:p>
            <a:r>
              <a:rPr lang="en-US" baseline="0" dirty="0" smtClean="0"/>
              <a:t>Using We query </a:t>
            </a:r>
            <a:r>
              <a:rPr lang="en-US" baseline="0" dirty="0" err="1" smtClean="0"/>
              <a:t>bit.ly</a:t>
            </a:r>
            <a:r>
              <a:rPr lang="en-US" baseline="0" dirty="0" smtClean="0"/>
              <a:t> using API for click through of these URLs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5197F-DD96-47F4-8F3C-2FDDCB3CCF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65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collect data from MyPageKeeper, a security</a:t>
            </a:r>
            <a:r>
              <a:rPr lang="en-US" baseline="0" dirty="0" smtClean="0"/>
              <a:t> app in Facebook we developed and deployed 2011. </a:t>
            </a:r>
          </a:p>
          <a:p>
            <a:r>
              <a:rPr lang="en-US" baseline="0" dirty="0" smtClean="0"/>
              <a:t>MyPageKeeper primarily detects malicious posts in Facebook and notify victims.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dataset contains 111K Facebook apps.</a:t>
            </a:r>
          </a:p>
          <a:p>
            <a:r>
              <a:rPr lang="en-US" baseline="0" dirty="0" smtClean="0"/>
              <a:t>D-Sample dataset contains apps for which we know the ground truth, either they are malicious or not.</a:t>
            </a:r>
          </a:p>
          <a:p>
            <a:r>
              <a:rPr lang="en-US" baseline="0" dirty="0" smtClean="0"/>
              <a:t>For collecting sample malicious apps, we use a </a:t>
            </a:r>
            <a:r>
              <a:rPr lang="en-US" baseline="0" dirty="0" err="1" smtClean="0"/>
              <a:t>hurestic</a:t>
            </a:r>
            <a:r>
              <a:rPr lang="en-US" baseline="0" dirty="0" smtClean="0"/>
              <a:t>: if a post is flagged by MyPageKeeper as malicious which is posted by an app, they app is malicious.</a:t>
            </a:r>
          </a:p>
          <a:p>
            <a:r>
              <a:rPr lang="en-US" baseline="0" dirty="0" smtClean="0"/>
              <a:t>For collect same amount of benign apps to make the comparison fair. Benign apps are those apps who are not part of malicious apps and also vetted by </a:t>
            </a:r>
            <a:r>
              <a:rPr lang="en-US" baseline="0" dirty="0" err="1" smtClean="0"/>
              <a:t>socialbaker.com</a:t>
            </a:r>
            <a:r>
              <a:rPr lang="en-US" baseline="0" dirty="0" smtClean="0"/>
              <a:t>, a website collects app </a:t>
            </a:r>
            <a:r>
              <a:rPr lang="en-US" baseline="0" dirty="0" err="1" smtClean="0"/>
              <a:t>statictics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D-Summary dataset contains the summary of apps which we collect using graph </a:t>
            </a:r>
            <a:r>
              <a:rPr lang="en-US" baseline="0" dirty="0" err="1" smtClean="0"/>
              <a:t>api</a:t>
            </a:r>
            <a:r>
              <a:rPr lang="en-US" baseline="0" dirty="0" smtClean="0"/>
              <a:t>. Summary includes app description, company name, category etc.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D-</a:t>
            </a:r>
            <a:r>
              <a:rPr lang="en-US" baseline="0" dirty="0" err="1" smtClean="0"/>
              <a:t>Inst</a:t>
            </a:r>
            <a:r>
              <a:rPr lang="en-US" baseline="0" dirty="0" smtClean="0"/>
              <a:t> dataset contains the permission set required by an app.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D-</a:t>
            </a:r>
            <a:r>
              <a:rPr lang="en-US" baseline="0" dirty="0" err="1" smtClean="0"/>
              <a:t>ProfiledFeed</a:t>
            </a:r>
            <a:r>
              <a:rPr lang="en-US" baseline="0" dirty="0" smtClean="0"/>
              <a:t> dataset contains the number of posts in apps timeline in </a:t>
            </a:r>
            <a:r>
              <a:rPr lang="en-US" baseline="0" dirty="0" err="1" smtClean="0"/>
              <a:t>facebook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5197F-DD96-47F4-8F3C-2FDDCB3CCF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08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popular app, </a:t>
            </a:r>
            <a:r>
              <a:rPr lang="en-US" dirty="0" err="1" smtClean="0"/>
              <a:t>FarmVille</a:t>
            </a:r>
            <a:r>
              <a:rPr lang="en-US" dirty="0" smtClean="0"/>
              <a:t> contains</a:t>
            </a:r>
            <a:r>
              <a:rPr lang="en-US" baseline="0" dirty="0" smtClean="0"/>
              <a:t> different information such as category, description, company etc.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malicious app “</a:t>
            </a:r>
            <a:r>
              <a:rPr lang="en-US" baseline="0" dirty="0" err="1" smtClean="0"/>
              <a:t>Profile_viewer</a:t>
            </a:r>
            <a:r>
              <a:rPr lang="en-US" baseline="0" dirty="0" smtClean="0"/>
              <a:t>” contains no such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5197F-DD96-47F4-8F3C-2FDDCB3CCF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15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 installation URL contains the list of permission it requires.</a:t>
            </a:r>
          </a:p>
          <a:p>
            <a:r>
              <a:rPr lang="en-US" dirty="0" smtClean="0"/>
              <a:t>For</a:t>
            </a:r>
            <a:r>
              <a:rPr lang="en-US" baseline="0" dirty="0" smtClean="0"/>
              <a:t> example, “Profile </a:t>
            </a:r>
            <a:r>
              <a:rPr lang="en-US" baseline="0" dirty="0" err="1" smtClean="0"/>
              <a:t>viewez</a:t>
            </a:r>
            <a:r>
              <a:rPr lang="en-US" baseline="0" dirty="0" smtClean="0"/>
              <a:t>” malicious apps two permissions, “publish stream” which is the ability to post any time in users wall</a:t>
            </a:r>
          </a:p>
          <a:p>
            <a:r>
              <a:rPr lang="en-US" baseline="0" dirty="0" smtClean="0"/>
              <a:t>And “offline access” which gives the ability to access users data any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5197F-DD96-47F4-8F3C-2FDDCB3CCF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66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computed similarity threshold by using</a:t>
            </a:r>
            <a:r>
              <a:rPr lang="en-US" baseline="0" dirty="0" smtClean="0"/>
              <a:t> normalized </a:t>
            </a:r>
            <a:r>
              <a:rPr lang="en-US" baseline="0" dirty="0" err="1" smtClean="0"/>
              <a:t>Damerau-Levenshtein</a:t>
            </a:r>
            <a:r>
              <a:rPr lang="en-US" baseline="0" dirty="0" smtClean="0"/>
              <a:t> edit distance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5197F-DD96-47F4-8F3C-2FDDCB3CCF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35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post may contain multiple URLs, that why the ration is &gt; 1 for some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5197F-DD96-47F4-8F3C-2FDDCB3CCF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9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E59C-0B8B-3143-965F-90646B6B5A36}" type="datetime1">
              <a:rPr lang="en-US" smtClean="0"/>
              <a:t>12/6/12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3829" y="150185"/>
            <a:ext cx="2232284" cy="489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65" y="43914"/>
            <a:ext cx="4310328" cy="65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9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8C90-0CD1-D04E-9DE2-FDF5FCEFE7AB}" type="datetime1">
              <a:rPr lang="en-US" smtClean="0"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5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30F7-D844-5640-9016-AF030DDD091D}" type="datetime1">
              <a:rPr lang="en-US" smtClean="0"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8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0" descr="ppt_generic_backgrpund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4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D096-54AF-9B40-A09B-4BC23BD8E7A6}" type="datetime1">
              <a:rPr lang="en-US" smtClean="0"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5692"/>
            <a:ext cx="4340215" cy="65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79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0681-748C-1C41-99A4-054001EBCFD9}" type="datetime1">
              <a:rPr lang="en-US" smtClean="0"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F667-610C-B644-BBFE-56C3AB2FB86A}" type="datetime1">
              <a:rPr lang="en-US" smtClean="0"/>
              <a:t>12/6/12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9F38-832A-4E40-94C3-88CBE7E0A31A}" type="datetime1">
              <a:rPr lang="en-US" smtClean="0"/>
              <a:t>12/6/12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5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8676-583F-A841-9A7E-755818982F36}" type="datetime1">
              <a:rPr lang="en-US" smtClean="0"/>
              <a:t>12/6/12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8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E762-2BE9-B84B-811F-D239A97ECDF5}" type="datetime1">
              <a:rPr lang="en-US" smtClean="0"/>
              <a:t>12/6/12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4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5C13-C543-0540-9D44-543AE678DB10}" type="datetime1">
              <a:rPr lang="en-US" smtClean="0"/>
              <a:t>12/6/12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9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9197-82AF-E14A-B87C-1CCE3EA432EE}" type="datetime1">
              <a:rPr lang="en-US" smtClean="0"/>
              <a:t>12/6/12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1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012F1-C28A-4340-AE88-8617993A5D3C}" type="datetime1">
              <a:rPr lang="en-US" smtClean="0"/>
              <a:t>12/6/12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0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5.png"/><Relationship Id="rId5" Type="http://schemas.openxmlformats.org/officeDocument/2006/relationships/image" Target="../media/image20.png"/><Relationship Id="rId6" Type="http://schemas.openxmlformats.org/officeDocument/2006/relationships/oleObject" Target="file:///\\localhost\Users\mdsazzadurrahman\Research\AppProfiler\paper\CameraReady\Document1!OLE_LINK1" TargetMode="External"/><Relationship Id="rId7" Type="http://schemas.openxmlformats.org/officeDocument/2006/relationships/image" Target="../media/image2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7.png"/><Relationship Id="rId5" Type="http://schemas.openxmlformats.org/officeDocument/2006/relationships/oleObject" Target="file:///\\localhost\Users\mdsazzadurrahman\Research\AppProfiler\paper\CameraReady\Document1!OLE_LINK2" TargetMode="External"/><Relationship Id="rId6" Type="http://schemas.openxmlformats.org/officeDocument/2006/relationships/image" Target="../media/image2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tm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tmp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ffers5000credit.blogspot.com" TargetMode="External"/><Relationship Id="rId4" Type="http://schemas.openxmlformats.org/officeDocument/2006/relationships/hyperlink" Target="http://SportsJerseyFever.com/NFL" TargetMode="External"/><Relationship Id="rId5" Type="http://schemas.openxmlformats.org/officeDocument/2006/relationships/hyperlink" Target="http://ffreerechargeindia.blogspo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mypagekeeper.org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387"/>
            <a:ext cx="7772400" cy="2204532"/>
          </a:xfrm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FRAppE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: Detecting Malicious Facebook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Applications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>
                <a:solidFill>
                  <a:srgbClr val="0000FF"/>
                </a:solidFill>
              </a:rPr>
              <a:t>Md Sazzadur </a:t>
            </a:r>
            <a:r>
              <a:rPr lang="tr-TR" dirty="0">
                <a:solidFill>
                  <a:srgbClr val="0000FF"/>
                </a:solidFill>
              </a:rPr>
              <a:t>Rahman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, Ting-Kai Huang, Harsha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Madhyastha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, Michalis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Faloutsos</a:t>
            </a:r>
          </a:p>
          <a:p>
            <a:r>
              <a:rPr lang="en-US" i="1" dirty="0">
                <a:solidFill>
                  <a:srgbClr val="008000"/>
                </a:solidFill>
              </a:rPr>
              <a:t>University of California, Riverside </a:t>
            </a:r>
            <a:r>
              <a:rPr lang="tr-TR" dirty="0" smtClean="0">
                <a:solidFill>
                  <a:srgbClr val="008000"/>
                </a:solidFill>
              </a:rPr>
              <a:t>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71413" y="3191923"/>
            <a:ext cx="6400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3191923"/>
            <a:ext cx="6400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41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5" y="493548"/>
            <a:ext cx="9177211" cy="89116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Malicious apps have incomplete summary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91950" cy="435683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227" y="1236470"/>
            <a:ext cx="4864160" cy="2272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301" y="1647778"/>
            <a:ext cx="4159926" cy="4528061"/>
          </a:xfrm>
          <a:prstGeom prst="rect">
            <a:avLst/>
          </a:prstGeom>
          <a:ln w="3810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1233" y="3564060"/>
            <a:ext cx="3811012" cy="284750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>
            <a:off x="23775" y="2864286"/>
            <a:ext cx="430695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1573" y="3281718"/>
            <a:ext cx="430695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371" y="5189955"/>
            <a:ext cx="430695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164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6" y="581892"/>
            <a:ext cx="9054974" cy="89116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84807"/>
                </a:solidFill>
              </a:rPr>
              <a:t>Malicious </a:t>
            </a:r>
            <a:r>
              <a:rPr lang="en-US" dirty="0" smtClean="0">
                <a:solidFill>
                  <a:srgbClr val="984807"/>
                </a:solidFill>
              </a:rPr>
              <a:t>apps require </a:t>
            </a:r>
            <a:r>
              <a:rPr lang="en-US" dirty="0">
                <a:solidFill>
                  <a:srgbClr val="984807"/>
                </a:solidFill>
              </a:rPr>
              <a:t>fewer </a:t>
            </a:r>
            <a:r>
              <a:rPr lang="en-US" dirty="0" smtClean="0">
                <a:solidFill>
                  <a:srgbClr val="984807"/>
                </a:solidFill>
              </a:rPr>
              <a:t>permissions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91950" cy="435683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031" y="3575961"/>
            <a:ext cx="4167104" cy="2154048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441440"/>
            <a:ext cx="8229600" cy="434083"/>
          </a:xfrm>
        </p:spPr>
        <p:txBody>
          <a:bodyPr>
            <a:normAutofit fontScale="92500" lnSpcReduction="20000"/>
          </a:bodyPr>
          <a:lstStyle/>
          <a:p>
            <a:pPr marL="0" lvl="1" indent="0">
              <a:buNone/>
            </a:pPr>
            <a:r>
              <a:rPr lang="en-US" sz="2700" dirty="0"/>
              <a:t>97% of malicious apps require only one permission from users </a:t>
            </a:r>
          </a:p>
          <a:p>
            <a:pPr marL="0" indent="0">
              <a:buNone/>
            </a:pPr>
            <a:endParaRPr lang="en-US" dirty="0">
              <a:solidFill>
                <a:srgbClr val="98480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9043" y="64935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72506" y="1875523"/>
            <a:ext cx="5764788" cy="1200329"/>
          </a:xfrm>
          <a:prstGeom prst="rect">
            <a:avLst/>
          </a:prstGeom>
          <a:ln w="28575" cmpd="sng">
            <a:solidFill>
              <a:srgbClr val="000090"/>
            </a:solidFill>
          </a:ln>
        </p:spPr>
        <p:txBody>
          <a:bodyPr wrap="square">
            <a:spAutoFit/>
          </a:bodyPr>
          <a:lstStyle/>
          <a:p>
            <a:r>
              <a:rPr lang="en-US" u="sng" dirty="0"/>
              <a:t>https://www.facebook.com/dialog/oauth?client_id=242780702516269</a:t>
            </a:r>
            <a:r>
              <a:rPr lang="en-US" u="sng" dirty="0" smtClean="0"/>
              <a:t>&amp;</a:t>
            </a:r>
          </a:p>
          <a:p>
            <a:r>
              <a:rPr lang="en-US" u="sng" dirty="0" err="1" smtClean="0"/>
              <a:t>redirect_uri</a:t>
            </a:r>
            <a:r>
              <a:rPr lang="en-US" u="sng" dirty="0"/>
              <a:t>=</a:t>
            </a:r>
            <a:r>
              <a:rPr lang="en-US" u="sng" dirty="0" smtClean="0"/>
              <a:t>http://</a:t>
            </a:r>
            <a:r>
              <a:rPr lang="en-US" u="sng" dirty="0" err="1" smtClean="0"/>
              <a:t>apps.facebook.com</a:t>
            </a:r>
            <a:r>
              <a:rPr lang="en-US" u="sng" dirty="0" smtClean="0"/>
              <a:t>/</a:t>
            </a:r>
            <a:r>
              <a:rPr lang="en-US" u="sng" dirty="0" err="1" smtClean="0"/>
              <a:t>gfhyfte</a:t>
            </a:r>
            <a:r>
              <a:rPr lang="en-US" u="sng" dirty="0" smtClean="0"/>
              <a:t>/&amp;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scope</a:t>
            </a:r>
            <a:r>
              <a:rPr lang="en-US" u="sng" dirty="0">
                <a:solidFill>
                  <a:srgbClr val="FF0000"/>
                </a:solidFill>
              </a:rPr>
              <a:t>=</a:t>
            </a:r>
            <a:r>
              <a:rPr lang="en-US" u="sng" dirty="0" err="1" smtClean="0">
                <a:solidFill>
                  <a:srgbClr val="FF0000"/>
                </a:solidFill>
              </a:rPr>
              <a:t>publish_stream,offline_access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87" y="3361317"/>
            <a:ext cx="3868340" cy="236690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Straight Arrow Connector 17"/>
          <p:cNvCxnSpPr/>
          <p:nvPr/>
        </p:nvCxnSpPr>
        <p:spPr>
          <a:xfrm flipV="1">
            <a:off x="739913" y="3075852"/>
            <a:ext cx="891034" cy="5001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882105" y="1888891"/>
            <a:ext cx="2366212" cy="3231214"/>
            <a:chOff x="5882105" y="1888891"/>
            <a:chExt cx="2366212" cy="3231214"/>
          </a:xfrm>
        </p:grpSpPr>
        <p:sp>
          <p:nvSpPr>
            <p:cNvPr id="3" name="Oval 2"/>
            <p:cNvSpPr/>
            <p:nvPr/>
          </p:nvSpPr>
          <p:spPr>
            <a:xfrm>
              <a:off x="5882105" y="3361316"/>
              <a:ext cx="213895" cy="17587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6069264" y="1888891"/>
              <a:ext cx="2179053" cy="170043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181680" y="5878434"/>
            <a:ext cx="5761789" cy="675104"/>
            <a:chOff x="3034632" y="5931906"/>
            <a:chExt cx="5761789" cy="675104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831961"/>
                </p:ext>
              </p:extLst>
            </p:nvPr>
          </p:nvGraphicFramePr>
          <p:xfrm>
            <a:off x="3200400" y="5972010"/>
            <a:ext cx="54864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6" name="Document" r:id="rId6" imgW="5486400" imgH="635000" progId="Word.Document.12">
                    <p:link updateAutomatic="1"/>
                  </p:oleObj>
                </mc:Choice>
                <mc:Fallback>
                  <p:oleObj name="Document" r:id="rId6" imgW="5486400" imgH="635000" progId="Word.Document.12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200400" y="5972010"/>
                          <a:ext cx="5486400" cy="635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3034632" y="5931906"/>
              <a:ext cx="5761789" cy="635000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02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6" y="581892"/>
            <a:ext cx="9120224" cy="891165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984807"/>
                </a:solidFill>
              </a:rPr>
              <a:t>Malicious apps often share app </a:t>
            </a:r>
            <a:r>
              <a:rPr lang="en-US" sz="4000" dirty="0" smtClean="0">
                <a:solidFill>
                  <a:srgbClr val="984807"/>
                </a:solidFill>
              </a:rPr>
              <a:t>names</a:t>
            </a:r>
            <a:endParaRPr lang="en-US" sz="4000" dirty="0">
              <a:solidFill>
                <a:srgbClr val="98480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91950" cy="435683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21550" cy="4525963"/>
          </a:xfrm>
        </p:spPr>
        <p:txBody>
          <a:bodyPr/>
          <a:lstStyle/>
          <a:p>
            <a:r>
              <a:rPr lang="en-US" dirty="0" smtClean="0"/>
              <a:t>6,273 malicious apps have 1,019 </a:t>
            </a:r>
            <a:r>
              <a:rPr lang="en-US" dirty="0" smtClean="0"/>
              <a:t>unique names</a:t>
            </a:r>
            <a:endParaRPr lang="en-US" dirty="0" smtClean="0"/>
          </a:p>
          <a:p>
            <a:pPr lvl="1"/>
            <a:r>
              <a:rPr lang="en-US" dirty="0" smtClean="0"/>
              <a:t>627 app IDs have ‘The App’ name</a:t>
            </a:r>
          </a:p>
          <a:p>
            <a:pPr lvl="1"/>
            <a:r>
              <a:rPr lang="en-US" dirty="0" smtClean="0"/>
              <a:t>470 app IDs have ‘</a:t>
            </a:r>
            <a:r>
              <a:rPr lang="de-DE" dirty="0"/>
              <a:t>Pr0file </a:t>
            </a:r>
            <a:r>
              <a:rPr lang="de-DE" dirty="0" err="1" smtClean="0"/>
              <a:t>Watcher</a:t>
            </a:r>
            <a:r>
              <a:rPr lang="en-US" dirty="0"/>
              <a:t>’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endParaRPr lang="de-DE" dirty="0" smtClean="0"/>
          </a:p>
          <a:p>
            <a:r>
              <a:rPr lang="de-DE" dirty="0" smtClean="0"/>
              <a:t>6,273 </a:t>
            </a:r>
            <a:r>
              <a:rPr lang="de-DE" dirty="0" err="1" smtClean="0"/>
              <a:t>benign</a:t>
            </a:r>
            <a:r>
              <a:rPr lang="de-DE" dirty="0" smtClean="0"/>
              <a:t> </a:t>
            </a:r>
            <a:r>
              <a:rPr lang="de-DE" dirty="0" err="1" smtClean="0"/>
              <a:t>apps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6,019 </a:t>
            </a:r>
            <a:r>
              <a:rPr lang="en-US" dirty="0" smtClean="0"/>
              <a:t>unique </a:t>
            </a:r>
            <a:r>
              <a:rPr lang="de-DE" dirty="0" err="1" smtClean="0"/>
              <a:t>names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244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834" y="3038999"/>
            <a:ext cx="4267206" cy="2359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76" y="427038"/>
            <a:ext cx="8989524" cy="1143000"/>
          </a:xfrm>
        </p:spPr>
        <p:txBody>
          <a:bodyPr>
            <a:noAutofit/>
          </a:bodyPr>
          <a:lstStyle/>
          <a:p>
            <a:pPr marL="914400" lvl="1" indent="-457200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Malicious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apps post external links often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228096"/>
              </p:ext>
            </p:extLst>
          </p:nvPr>
        </p:nvGraphicFramePr>
        <p:xfrm>
          <a:off x="-70646" y="1585111"/>
          <a:ext cx="9214646" cy="639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" name="Document" r:id="rId5" imgW="5486400" imgH="381000" progId="Word.Document.12">
                  <p:link updateAutomatic="1"/>
                </p:oleObj>
              </mc:Choice>
              <mc:Fallback>
                <p:oleObj name="Document" r:id="rId5" imgW="5486400" imgH="3810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70646" y="1585111"/>
                        <a:ext cx="9214646" cy="639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2031993" y="2497117"/>
            <a:ext cx="5942652" cy="1018778"/>
            <a:chOff x="2031993" y="2497117"/>
            <a:chExt cx="5942652" cy="1018778"/>
          </a:xfrm>
        </p:grpSpPr>
        <p:sp>
          <p:nvSpPr>
            <p:cNvPr id="6" name="TextBox 5"/>
            <p:cNvSpPr txBox="1"/>
            <p:nvPr/>
          </p:nvSpPr>
          <p:spPr>
            <a:xfrm>
              <a:off x="2031993" y="2497117"/>
              <a:ext cx="59426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80% benign apps do not post any external link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3315368" y="2958782"/>
              <a:ext cx="2018632" cy="55711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850183" y="4104107"/>
            <a:ext cx="6564868" cy="1850689"/>
            <a:chOff x="1850183" y="4104107"/>
            <a:chExt cx="6564868" cy="1850689"/>
          </a:xfrm>
        </p:grpSpPr>
        <p:sp>
          <p:nvSpPr>
            <p:cNvPr id="8" name="TextBox 7"/>
            <p:cNvSpPr txBox="1"/>
            <p:nvPr/>
          </p:nvSpPr>
          <p:spPr>
            <a:xfrm>
              <a:off x="1850183" y="5493131"/>
              <a:ext cx="65648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40% malicious apps have one external link per post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3061372" y="4104107"/>
              <a:ext cx="1564105" cy="1470527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720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1686"/>
            <a:ext cx="8229600" cy="1143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85" y="2423166"/>
            <a:ext cx="9010316" cy="340218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Profiling malicious and benign apps</a:t>
            </a:r>
          </a:p>
          <a:p>
            <a:r>
              <a:rPr lang="en-US" dirty="0" smtClean="0"/>
              <a:t>FRAppE: Detecting malicious apps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Emergence of </a:t>
            </a:r>
            <a:r>
              <a:rPr lang="en-US" dirty="0" err="1" smtClean="0">
                <a:solidFill>
                  <a:srgbClr val="7F7F7F"/>
                </a:solidFill>
              </a:rPr>
              <a:t>AppNets</a:t>
            </a:r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Conclusion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5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79" y="474483"/>
            <a:ext cx="9050421" cy="115857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FRAppE – Facebook’s Rigorous App Evaluator</a:t>
            </a:r>
            <a:endParaRPr lang="en-US" sz="3600" dirty="0">
              <a:solidFill>
                <a:srgbClr val="98480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13150"/>
            <a:ext cx="2133600" cy="365125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8996" y="1490334"/>
            <a:ext cx="8717540" cy="5022815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>
                <a:solidFill>
                  <a:srgbClr val="984807"/>
                </a:solidFill>
              </a:rPr>
              <a:t>FRAppE Lite </a:t>
            </a:r>
            <a:endParaRPr lang="en-US" sz="3500" dirty="0">
              <a:solidFill>
                <a:srgbClr val="984807"/>
              </a:solidFill>
            </a:endParaRPr>
          </a:p>
          <a:p>
            <a:pPr lvl="1"/>
            <a:r>
              <a:rPr lang="en-US" dirty="0" smtClean="0"/>
              <a:t>Based on Support Vector Machine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/>
              <a:t>features crawled on-demand</a:t>
            </a:r>
            <a:endParaRPr lang="en-US" dirty="0" smtClean="0"/>
          </a:p>
          <a:p>
            <a:pPr lvl="2"/>
            <a:r>
              <a:rPr lang="en-US" dirty="0" smtClean="0"/>
              <a:t>No. of permissions required by an app</a:t>
            </a:r>
          </a:p>
          <a:p>
            <a:pPr lvl="2"/>
            <a:r>
              <a:rPr lang="en-US" dirty="0" smtClean="0"/>
              <a:t>Domain reputation of redirect URI</a:t>
            </a:r>
          </a:p>
          <a:p>
            <a:pPr lvl="1"/>
            <a:r>
              <a:rPr lang="en-US" dirty="0" smtClean="0"/>
              <a:t>Can be used user side</a:t>
            </a:r>
          </a:p>
          <a:p>
            <a:r>
              <a:rPr lang="en-US" sz="3500" dirty="0" smtClean="0">
                <a:solidFill>
                  <a:srgbClr val="984807"/>
                </a:solidFill>
              </a:rPr>
              <a:t>FRAppE</a:t>
            </a:r>
            <a:endParaRPr lang="en-US" sz="3500" dirty="0">
              <a:solidFill>
                <a:srgbClr val="984807"/>
              </a:solidFill>
            </a:endParaRPr>
          </a:p>
          <a:p>
            <a:pPr lvl="1"/>
            <a:r>
              <a:rPr lang="en-US" dirty="0"/>
              <a:t>Addition of two aggregation based features: </a:t>
            </a:r>
          </a:p>
          <a:p>
            <a:pPr lvl="2"/>
            <a:r>
              <a:rPr lang="en-US" dirty="0"/>
              <a:t>Similarity of app </a:t>
            </a:r>
            <a:r>
              <a:rPr lang="en-US" dirty="0" smtClean="0"/>
              <a:t>names</a:t>
            </a:r>
          </a:p>
          <a:p>
            <a:pPr lvl="2"/>
            <a:r>
              <a:rPr lang="en-US" dirty="0"/>
              <a:t>Whether posted links are external</a:t>
            </a:r>
            <a:endParaRPr lang="en-US" dirty="0" smtClean="0"/>
          </a:p>
          <a:p>
            <a:pPr lvl="2"/>
            <a:r>
              <a:rPr lang="en-US" dirty="0" smtClean="0"/>
              <a:t>Can </a:t>
            </a:r>
            <a:r>
              <a:rPr lang="en-US" dirty="0" smtClean="0"/>
              <a:t>be used only OSN side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6668054" y="1642428"/>
            <a:ext cx="2038693" cy="1997617"/>
            <a:chOff x="6668054" y="1642428"/>
            <a:chExt cx="2038693" cy="1997617"/>
          </a:xfrm>
        </p:grpSpPr>
        <p:sp>
          <p:nvSpPr>
            <p:cNvPr id="11" name="Rectangle 10"/>
            <p:cNvSpPr/>
            <p:nvPr/>
          </p:nvSpPr>
          <p:spPr>
            <a:xfrm>
              <a:off x="6848323" y="2522083"/>
              <a:ext cx="1604210" cy="472164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FRAppE Lite</a:t>
              </a:r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62932" y="1642428"/>
              <a:ext cx="813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App ID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68054" y="3261895"/>
              <a:ext cx="1082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Malicious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77486" y="3270713"/>
              <a:ext cx="829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Benign</a:t>
              </a:r>
              <a:endParaRPr lang="en-US" dirty="0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7754038" y="2011760"/>
              <a:ext cx="0" cy="4883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7164371" y="3017707"/>
              <a:ext cx="597435" cy="2441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7741960" y="3017707"/>
              <a:ext cx="530311" cy="2133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641840" y="4255236"/>
            <a:ext cx="2038693" cy="1997617"/>
            <a:chOff x="6668054" y="1642428"/>
            <a:chExt cx="2038693" cy="1997617"/>
          </a:xfrm>
        </p:grpSpPr>
        <p:sp>
          <p:nvSpPr>
            <p:cNvPr id="38" name="Rectangle 37"/>
            <p:cNvSpPr/>
            <p:nvPr/>
          </p:nvSpPr>
          <p:spPr>
            <a:xfrm>
              <a:off x="6848323" y="2522083"/>
              <a:ext cx="1604210" cy="472164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FRAppE</a:t>
              </a:r>
              <a:endParaRPr lang="en-US" sz="2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62932" y="1642428"/>
              <a:ext cx="813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App ID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668054" y="3261895"/>
              <a:ext cx="1082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Malicious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877486" y="3270713"/>
              <a:ext cx="829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Benign</a:t>
              </a:r>
              <a:endParaRPr lang="en-US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7754038" y="2011760"/>
              <a:ext cx="0" cy="4883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7164371" y="3017707"/>
              <a:ext cx="597435" cy="2441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7741960" y="3017707"/>
              <a:ext cx="530311" cy="2133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7955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2" y="721134"/>
            <a:ext cx="8903368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84807"/>
                </a:solidFill>
              </a:rPr>
              <a:t>FRAppE Lite </a:t>
            </a:r>
            <a:r>
              <a:rPr lang="en-US" dirty="0" smtClean="0">
                <a:solidFill>
                  <a:srgbClr val="984807"/>
                </a:solidFill>
              </a:rPr>
              <a:t>and FRAppE are accurate</a:t>
            </a:r>
            <a:endParaRPr lang="en-US" dirty="0">
              <a:solidFill>
                <a:srgbClr val="98480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8533"/>
            <a:ext cx="8229600" cy="10561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Used cross-validation on </a:t>
            </a:r>
            <a:r>
              <a:rPr lang="en-US" dirty="0" smtClean="0"/>
              <a:t>known ground </a:t>
            </a:r>
            <a:r>
              <a:rPr lang="en-US" dirty="0"/>
              <a:t>truth </a:t>
            </a:r>
            <a:r>
              <a:rPr lang="en-US" dirty="0" smtClean="0"/>
              <a:t>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740521"/>
              </p:ext>
            </p:extLst>
          </p:nvPr>
        </p:nvGraphicFramePr>
        <p:xfrm>
          <a:off x="609600" y="3106126"/>
          <a:ext cx="7900653" cy="1127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00378"/>
                <a:gridCol w="1564106"/>
                <a:gridCol w="2339473"/>
                <a:gridCol w="2296696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Accuracy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False</a:t>
                      </a:r>
                      <a:r>
                        <a:rPr lang="en-US" sz="2000" baseline="0" dirty="0" smtClean="0">
                          <a:solidFill>
                            <a:srgbClr val="FFFFFF"/>
                          </a:solidFill>
                        </a:rPr>
                        <a:t> Positives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False Negatives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300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FRAppE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99%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4.4%</a:t>
                      </a:r>
                      <a:endParaRPr lang="en-US" dirty="0"/>
                    </a:p>
                  </a:txBody>
                  <a:tcPr/>
                </a:tc>
              </a:tr>
              <a:tr h="2134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FRAppE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99.5%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7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8" y="503656"/>
            <a:ext cx="9109672" cy="109585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Detecting more malicious apps with FRAppE</a:t>
            </a:r>
            <a:endParaRPr lang="en-US" sz="3600" dirty="0">
              <a:solidFill>
                <a:srgbClr val="98480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62282"/>
            <a:ext cx="2133600" cy="365125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2454" y="1718469"/>
            <a:ext cx="8971546" cy="2238584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100K more apps for which we lack of ground </a:t>
            </a:r>
            <a:r>
              <a:rPr lang="en-US" dirty="0" smtClean="0"/>
              <a:t>truth</a:t>
            </a:r>
            <a:endParaRPr lang="en-US" sz="2800" dirty="0" smtClean="0"/>
          </a:p>
          <a:p>
            <a:r>
              <a:rPr lang="en-US" sz="2800" dirty="0" smtClean="0"/>
              <a:t>Train </a:t>
            </a:r>
            <a:r>
              <a:rPr lang="en-US" sz="2800" dirty="0" smtClean="0"/>
              <a:t>FRAppE with 12K apps and test on 100K apps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8,144 apps flagged by FRAppE </a:t>
            </a:r>
          </a:p>
          <a:p>
            <a:pPr lvl="1"/>
            <a:r>
              <a:rPr lang="en-US" sz="2400" dirty="0" smtClean="0"/>
              <a:t>98.5% </a:t>
            </a:r>
            <a:r>
              <a:rPr lang="en-US" sz="2400" dirty="0" smtClean="0"/>
              <a:t>v</a:t>
            </a:r>
            <a:r>
              <a:rPr lang="en-US" sz="2400" dirty="0" smtClean="0"/>
              <a:t>alidated </a:t>
            </a:r>
            <a:r>
              <a:rPr lang="en-US" sz="2400" dirty="0"/>
              <a:t>using complementary techniques</a:t>
            </a:r>
            <a:endParaRPr lang="en-US" sz="2400" dirty="0" smtClean="0"/>
          </a:p>
        </p:txBody>
      </p:sp>
      <p:graphicFrame>
        <p:nvGraphicFramePr>
          <p:cNvPr id="6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238981"/>
              </p:ext>
            </p:extLst>
          </p:nvPr>
        </p:nvGraphicFramePr>
        <p:xfrm>
          <a:off x="625727" y="3882382"/>
          <a:ext cx="7900652" cy="2225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74102"/>
                <a:gridCol w="2588168"/>
                <a:gridCol w="1638382"/>
              </a:tblGrid>
              <a:tr h="2502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Criteria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# of apps validated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Cumulative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134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Deleted from Facebook graph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81%</a:t>
                      </a:r>
                      <a:endParaRPr lang="en-US" dirty="0"/>
                    </a:p>
                  </a:txBody>
                  <a:tcPr/>
                </a:tc>
              </a:tr>
              <a:tr h="2134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 name similarity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97%</a:t>
                      </a:r>
                      <a:endParaRPr lang="en-US" dirty="0"/>
                    </a:p>
                  </a:txBody>
                  <a:tcPr/>
                </a:tc>
              </a:tr>
              <a:tr h="2134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 similarity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97%</a:t>
                      </a:r>
                      <a:endParaRPr lang="en-US" dirty="0"/>
                    </a:p>
                  </a:txBody>
                  <a:tcPr/>
                </a:tc>
              </a:tr>
              <a:tr h="2134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Typo squatting of popular apps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97%</a:t>
                      </a:r>
                      <a:endParaRPr lang="en-US" dirty="0"/>
                    </a:p>
                  </a:txBody>
                  <a:tcPr/>
                </a:tc>
              </a:tr>
              <a:tr h="2134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Manual validation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98.5%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75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84807"/>
                </a:solidFill>
              </a:rPr>
              <a:t>FRAppE is Robust</a:t>
            </a:r>
            <a:endParaRPr lang="en-US" dirty="0">
              <a:solidFill>
                <a:srgbClr val="98480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2905" cy="4525963"/>
          </a:xfrm>
        </p:spPr>
        <p:txBody>
          <a:bodyPr/>
          <a:lstStyle/>
          <a:p>
            <a:r>
              <a:rPr lang="en-US" dirty="0" smtClean="0"/>
              <a:t>Some features are not robust</a:t>
            </a:r>
          </a:p>
          <a:p>
            <a:pPr lvl="1"/>
            <a:r>
              <a:rPr lang="en-US" dirty="0" smtClean="0"/>
              <a:t>App summary (description, category, company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No. of posts in profile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Robust features</a:t>
            </a:r>
          </a:p>
          <a:p>
            <a:pPr lvl="1"/>
            <a:r>
              <a:rPr lang="en-US" dirty="0" smtClean="0"/>
              <a:t>No. </a:t>
            </a:r>
            <a:r>
              <a:rPr lang="en-US" dirty="0" smtClean="0"/>
              <a:t>of permissions required by app</a:t>
            </a:r>
          </a:p>
          <a:p>
            <a:pPr lvl="1"/>
            <a:r>
              <a:rPr lang="en-US" dirty="0" smtClean="0"/>
              <a:t>Reputation of domain app redirects </a:t>
            </a:r>
          </a:p>
          <a:p>
            <a:pPr lvl="1"/>
            <a:r>
              <a:rPr lang="en-US" dirty="0" smtClean="0"/>
              <a:t>FRAppE is accurate even with only robust features </a:t>
            </a:r>
          </a:p>
          <a:p>
            <a:pPr lvl="2"/>
            <a:r>
              <a:rPr lang="en-US" dirty="0" smtClean="0">
                <a:solidFill>
                  <a:srgbClr val="984807"/>
                </a:solidFill>
              </a:rPr>
              <a:t>98.2% accuracy with 0.4% FP and 3.2% FN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85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1686"/>
            <a:ext cx="8229600" cy="1143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3166"/>
            <a:ext cx="8229600" cy="3402181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Profiling malicious and benign apps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FRAppE: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Detecting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malicious apps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Emergence of </a:t>
            </a:r>
            <a:r>
              <a:rPr lang="en-US" smtClean="0">
                <a:solidFill>
                  <a:srgbClr val="000000"/>
                </a:solidFill>
              </a:rPr>
              <a:t>AppNets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Conclusion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8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57200" y="581892"/>
            <a:ext cx="8229600" cy="891165"/>
          </a:xfrm>
        </p:spPr>
        <p:txBody>
          <a:bodyPr/>
          <a:lstStyle/>
          <a:p>
            <a:r>
              <a:rPr lang="en-US" dirty="0" smtClean="0"/>
              <a:t>Problem </a:t>
            </a:r>
            <a:r>
              <a:rPr lang="en-US" dirty="0"/>
              <a:t>S</a:t>
            </a:r>
            <a:r>
              <a:rPr lang="en-US" dirty="0" smtClean="0"/>
              <a:t>tatement</a:t>
            </a:r>
            <a:endParaRPr lang="en-US" dirty="0"/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90318"/>
            <a:ext cx="2133600" cy="365125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57200" y="1350921"/>
            <a:ext cx="8686800" cy="6129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84807"/>
                </a:solidFill>
              </a:rPr>
              <a:t>S</a:t>
            </a:r>
            <a:r>
              <a:rPr lang="en-US" dirty="0" smtClean="0">
                <a:solidFill>
                  <a:srgbClr val="984807"/>
                </a:solidFill>
              </a:rPr>
              <a:t>ocial malware is rampant on Facebook</a:t>
            </a:r>
            <a:endParaRPr lang="en-US" dirty="0">
              <a:solidFill>
                <a:srgbClr val="984807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944468" y="2167907"/>
            <a:ext cx="5218332" cy="803508"/>
            <a:chOff x="940568" y="5044050"/>
            <a:chExt cx="6879244" cy="109819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3215" y="5044050"/>
              <a:ext cx="5926597" cy="1098190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0568" y="5044050"/>
              <a:ext cx="952647" cy="1098190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</p:pic>
      </p:grpSp>
      <p:grpSp>
        <p:nvGrpSpPr>
          <p:cNvPr id="39" name="Group 38"/>
          <p:cNvGrpSpPr/>
          <p:nvPr/>
        </p:nvGrpSpPr>
        <p:grpSpPr>
          <a:xfrm>
            <a:off x="1944468" y="3207286"/>
            <a:ext cx="4939808" cy="718008"/>
            <a:chOff x="457200" y="2278423"/>
            <a:chExt cx="4939808" cy="718008"/>
          </a:xfrm>
        </p:grpSpPr>
        <p:pic>
          <p:nvPicPr>
            <p:cNvPr id="40" name="Picture 39" descr="Screen Clippi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3216" y="2284696"/>
              <a:ext cx="3503792" cy="693583"/>
            </a:xfrm>
            <a:prstGeom prst="rect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200" y="2278423"/>
              <a:ext cx="1436015" cy="718008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5225" y="4125726"/>
            <a:ext cx="6705600" cy="9144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09" y="5329808"/>
            <a:ext cx="4855356" cy="98549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31467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70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Cross promotion is rampant for malicious apps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74802"/>
            <a:ext cx="2133600" cy="365125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66835"/>
            <a:ext cx="3997117" cy="3550748"/>
          </a:xfrm>
          <a:prstGeom prst="rect">
            <a:avLst/>
          </a:prstGeom>
          <a:ln>
            <a:solidFill>
              <a:srgbClr val="008000"/>
            </a:solidFill>
          </a:ln>
          <a:effectLst>
            <a:glow rad="25400">
              <a:schemeClr val="bg2">
                <a:lumMod val="25000"/>
                <a:alpha val="75000"/>
              </a:schemeClr>
            </a:glow>
            <a:softEdge rad="25400"/>
          </a:effectLst>
        </p:spPr>
      </p:pic>
      <p:pic>
        <p:nvPicPr>
          <p:cNvPr id="7" name="Picture 6" descr="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6246" y="1949674"/>
            <a:ext cx="3876752" cy="2367197"/>
          </a:xfrm>
          <a:prstGeom prst="rect">
            <a:avLst/>
          </a:prstGeom>
          <a:ln>
            <a:solidFill>
              <a:srgbClr val="008000"/>
            </a:solidFill>
          </a:ln>
          <a:effectLst>
            <a:glow rad="25400">
              <a:schemeClr val="bg2">
                <a:lumMod val="25000"/>
                <a:alpha val="75000"/>
              </a:schemeClr>
            </a:glow>
            <a:softEdge rad="25400"/>
          </a:effec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3711234" y="2221762"/>
            <a:ext cx="1591764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-130558" y="1402962"/>
            <a:ext cx="9285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700" dirty="0" smtClean="0">
                <a:solidFill>
                  <a:srgbClr val="000000"/>
                </a:solidFill>
              </a:rPr>
              <a:t>Direct cross promotion</a:t>
            </a:r>
            <a:endParaRPr lang="en-US" sz="27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8" y="5579303"/>
            <a:ext cx="8800752" cy="685800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208260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35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Highly sophisticated fast-flux like cross promotion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47" y="1726059"/>
            <a:ext cx="3182308" cy="1088796"/>
          </a:xfrm>
          <a:prstGeom prst="rect">
            <a:avLst/>
          </a:prstGeom>
          <a:ln>
            <a:solidFill>
              <a:srgbClr val="008000"/>
            </a:solidFill>
          </a:ln>
          <a:effectLst>
            <a:glow rad="25400">
              <a:schemeClr val="bg2">
                <a:lumMod val="25000"/>
                <a:alpha val="75000"/>
              </a:schemeClr>
            </a:glow>
            <a:softEdge rad="25400"/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1413565" y="2495826"/>
            <a:ext cx="3055269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468834" y="2342652"/>
            <a:ext cx="373585" cy="39726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1200"/>
          </a:p>
        </p:txBody>
      </p:sp>
      <p:sp>
        <p:nvSpPr>
          <p:cNvPr id="8" name="TextBox 7"/>
          <p:cNvSpPr txBox="1"/>
          <p:nvPr/>
        </p:nvSpPr>
        <p:spPr>
          <a:xfrm>
            <a:off x="3612488" y="1570038"/>
            <a:ext cx="2940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kern="1200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External </a:t>
            </a:r>
            <a:r>
              <a:rPr lang="en-US" sz="2000" kern="12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website with redirector </a:t>
            </a:r>
            <a:r>
              <a:rPr lang="en-US" sz="2000" kern="1200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Javascript</a:t>
            </a:r>
            <a:endParaRPr lang="en-US" sz="2000" kern="1200" dirty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</p:txBody>
      </p:sp>
      <p:cxnSp>
        <p:nvCxnSpPr>
          <p:cNvPr id="9" name="Straight Arrow Connector 8"/>
          <p:cNvCxnSpPr>
            <a:stCxn id="7" idx="6"/>
          </p:cNvCxnSpPr>
          <p:nvPr/>
        </p:nvCxnSpPr>
        <p:spPr>
          <a:xfrm>
            <a:off x="4842419" y="2541284"/>
            <a:ext cx="1718270" cy="75044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4"/>
          </p:cNvCxnSpPr>
          <p:nvPr/>
        </p:nvCxnSpPr>
        <p:spPr>
          <a:xfrm flipH="1">
            <a:off x="4518528" y="2739916"/>
            <a:ext cx="137099" cy="140693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</p:cNvCxnSpPr>
          <p:nvPr/>
        </p:nvCxnSpPr>
        <p:spPr>
          <a:xfrm flipH="1">
            <a:off x="1271256" y="2681738"/>
            <a:ext cx="3252288" cy="78785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71" y="3385212"/>
            <a:ext cx="2695997" cy="2560961"/>
          </a:xfrm>
          <a:prstGeom prst="rect">
            <a:avLst/>
          </a:prstGeom>
          <a:ln>
            <a:solidFill>
              <a:srgbClr val="008000"/>
            </a:solidFill>
          </a:ln>
          <a:effectLst>
            <a:glow rad="25400">
              <a:schemeClr val="bg2">
                <a:lumMod val="25000"/>
                <a:alpha val="75000"/>
              </a:schemeClr>
            </a:glow>
            <a:softEdge rad="25400"/>
          </a:effectLst>
        </p:spPr>
      </p:pic>
      <p:pic>
        <p:nvPicPr>
          <p:cNvPr id="13" name="Picture 12" descr="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355" y="4191018"/>
            <a:ext cx="2665949" cy="2530457"/>
          </a:xfrm>
          <a:prstGeom prst="rect">
            <a:avLst/>
          </a:prstGeom>
          <a:ln>
            <a:solidFill>
              <a:srgbClr val="008000"/>
            </a:solidFill>
          </a:ln>
          <a:effectLst>
            <a:glow rad="25400">
              <a:schemeClr val="bg2">
                <a:lumMod val="25000"/>
                <a:alpha val="75000"/>
              </a:schemeClr>
            </a:glow>
            <a:softEdge rad="25400"/>
          </a:effectLst>
        </p:spPr>
      </p:pic>
      <p:pic>
        <p:nvPicPr>
          <p:cNvPr id="14" name="Picture 13" descr="1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47" y="3602192"/>
            <a:ext cx="2689564" cy="2573621"/>
          </a:xfrm>
          <a:prstGeom prst="rect">
            <a:avLst/>
          </a:prstGeom>
          <a:ln>
            <a:solidFill>
              <a:srgbClr val="008000"/>
            </a:solidFill>
          </a:ln>
          <a:effectLst>
            <a:glow rad="25400">
              <a:schemeClr val="bg2">
                <a:lumMod val="25000"/>
                <a:alpha val="75000"/>
              </a:schemeClr>
            </a:glow>
            <a:softEdge rad="25400"/>
          </a:effectLst>
        </p:spPr>
      </p:pic>
      <p:sp>
        <p:nvSpPr>
          <p:cNvPr id="24" name="TextBox 23"/>
          <p:cNvSpPr txBox="1"/>
          <p:nvPr/>
        </p:nvSpPr>
        <p:spPr>
          <a:xfrm>
            <a:off x="6346515" y="2108258"/>
            <a:ext cx="2778826" cy="64633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identified 103 URLs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pointing to such redirectors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2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75" y="581892"/>
            <a:ext cx="8946725" cy="891165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984807"/>
                </a:solidFill>
              </a:rPr>
              <a:t>AppNets</a:t>
            </a:r>
            <a:r>
              <a:rPr lang="en-US" dirty="0" smtClean="0">
                <a:solidFill>
                  <a:srgbClr val="984807"/>
                </a:solidFill>
              </a:rPr>
              <a:t> form </a:t>
            </a:r>
            <a:r>
              <a:rPr lang="en-US" dirty="0">
                <a:solidFill>
                  <a:srgbClr val="984807"/>
                </a:solidFill>
              </a:rPr>
              <a:t>l</a:t>
            </a:r>
            <a:r>
              <a:rPr lang="en-US" dirty="0" smtClean="0">
                <a:solidFill>
                  <a:srgbClr val="984807"/>
                </a:solidFill>
              </a:rPr>
              <a:t>arge and dense </a:t>
            </a:r>
            <a:r>
              <a:rPr lang="en-US" dirty="0">
                <a:solidFill>
                  <a:srgbClr val="984807"/>
                </a:solidFill>
              </a:rPr>
              <a:t>g</a:t>
            </a:r>
            <a:r>
              <a:rPr lang="en-US" dirty="0" smtClean="0">
                <a:solidFill>
                  <a:srgbClr val="984807"/>
                </a:solidFill>
              </a:rPr>
              <a:t>roups</a:t>
            </a:r>
            <a:endParaRPr lang="en-US" dirty="0">
              <a:solidFill>
                <a:srgbClr val="98480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766998" y="2114837"/>
            <a:ext cx="4424378" cy="4239674"/>
            <a:chOff x="4766998" y="2114837"/>
            <a:chExt cx="4424378" cy="423967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998" y="2114837"/>
              <a:ext cx="4424378" cy="394171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142271" y="6015957"/>
              <a:ext cx="40491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Real snapshot of 770 highly collaborating apps</a:t>
              </a:r>
              <a:endParaRPr lang="en-US" sz="16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70770" y="1530405"/>
            <a:ext cx="3316030" cy="721606"/>
            <a:chOff x="5669298" y="5756690"/>
            <a:chExt cx="3316030" cy="721606"/>
          </a:xfrm>
        </p:grpSpPr>
        <p:sp>
          <p:nvSpPr>
            <p:cNvPr id="8" name="Oval 7"/>
            <p:cNvSpPr/>
            <p:nvPr/>
          </p:nvSpPr>
          <p:spPr>
            <a:xfrm>
              <a:off x="6014196" y="5756690"/>
              <a:ext cx="366616" cy="37631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204692" y="5756690"/>
              <a:ext cx="366616" cy="37631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8" idx="6"/>
              <a:endCxn id="9" idx="2"/>
            </p:cNvCxnSpPr>
            <p:nvPr/>
          </p:nvCxnSpPr>
          <p:spPr>
            <a:xfrm>
              <a:off x="6380812" y="5944849"/>
              <a:ext cx="18238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669298" y="6105470"/>
              <a:ext cx="10848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Promoter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66061" y="6108964"/>
              <a:ext cx="1119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Promotee</a:t>
              </a:r>
              <a:endParaRPr lang="en-US" dirty="0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97275" y="1609558"/>
            <a:ext cx="491357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Collaborative graph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High connectivity</a:t>
            </a:r>
          </a:p>
          <a:p>
            <a:pPr lvl="2"/>
            <a:r>
              <a:rPr lang="en-US" dirty="0" smtClean="0"/>
              <a:t>70% of apps collude with more than 10 other apps</a:t>
            </a:r>
          </a:p>
          <a:p>
            <a:pPr lvl="1"/>
            <a:r>
              <a:rPr lang="en-US" dirty="0" smtClean="0">
                <a:solidFill>
                  <a:srgbClr val="984807"/>
                </a:solidFill>
              </a:rPr>
              <a:t>High density</a:t>
            </a:r>
          </a:p>
          <a:p>
            <a:pPr lvl="2"/>
            <a:r>
              <a:rPr lang="en-US" dirty="0" smtClean="0"/>
              <a:t>25% of apps have local clustering coefficient more than 0.74</a:t>
            </a:r>
          </a:p>
          <a:p>
            <a:pPr lvl="1"/>
            <a:r>
              <a:rPr lang="en-US" dirty="0" smtClean="0"/>
              <a:t>44 connected components</a:t>
            </a:r>
          </a:p>
          <a:p>
            <a:pPr lvl="2"/>
            <a:r>
              <a:rPr lang="en-US" dirty="0" smtClean="0"/>
              <a:t>Size of the largest connected component 3,484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4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1892"/>
            <a:ext cx="8229600" cy="891165"/>
          </a:xfrm>
        </p:spPr>
        <p:txBody>
          <a:bodyPr>
            <a:normAutofit/>
          </a:bodyPr>
          <a:lstStyle/>
          <a:p>
            <a:r>
              <a:rPr lang="en-US" dirty="0" smtClean="0"/>
              <a:t>App Piggybacking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3129" y="1760010"/>
            <a:ext cx="8903707" cy="83131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984807"/>
                </a:solidFill>
              </a:rPr>
              <a:t>Popular apps abused for spreading malicious posts</a:t>
            </a:r>
            <a:endParaRPr lang="en-US" dirty="0">
              <a:solidFill>
                <a:srgbClr val="984807"/>
              </a:solidFill>
            </a:endParaRPr>
          </a:p>
        </p:txBody>
      </p:sp>
      <p:graphicFrame>
        <p:nvGraphicFramePr>
          <p:cNvPr id="8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573585"/>
              </p:ext>
            </p:extLst>
          </p:nvPr>
        </p:nvGraphicFramePr>
        <p:xfrm>
          <a:off x="457200" y="2898538"/>
          <a:ext cx="8505380" cy="2316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27538"/>
                <a:gridCol w="2994985"/>
                <a:gridCol w="3882857"/>
              </a:tblGrid>
              <a:tr h="2502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Popular App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Malicious post by the app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Malicious link in the post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13456">
                <a:tc>
                  <a:txBody>
                    <a:bodyPr/>
                    <a:lstStyle/>
                    <a:p>
                      <a:r>
                        <a:rPr lang="en-US" dirty="0" smtClean="0"/>
                        <a:t>Farm Ville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WOW I just got 5000 Facebook Credits for Free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http://offers5000credit.blogspot.com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US" dirty="0"/>
                    </a:p>
                  </a:txBody>
                  <a:tcPr/>
                </a:tc>
              </a:tr>
              <a:tr h="213456">
                <a:tc>
                  <a:txBody>
                    <a:bodyPr/>
                    <a:lstStyle/>
                    <a:p>
                      <a:r>
                        <a:rPr lang="en-US" dirty="0" smtClean="0"/>
                        <a:t>Facebook for iPhone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NFL Playoffs Are Coming! Show Your Team Support!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http://SportsJerseyFever.com/NFL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US" dirty="0"/>
                    </a:p>
                  </a:txBody>
                  <a:tcPr/>
                </a:tc>
              </a:tr>
              <a:tr h="213456">
                <a:tc>
                  <a:txBody>
                    <a:bodyPr/>
                    <a:lstStyle/>
                    <a:p>
                      <a:r>
                        <a:rPr lang="en-US" dirty="0" smtClean="0"/>
                        <a:t>Mobile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WOW! I Just Got a Recharge of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500.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http://ffreerechargeindia.blogspot.com/</a:t>
                      </a:r>
                      <a:r>
                        <a:rPr lang="nl-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13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7662"/>
            <a:ext cx="8229600" cy="765988"/>
          </a:xfrm>
        </p:spPr>
        <p:txBody>
          <a:bodyPr/>
          <a:lstStyle/>
          <a:p>
            <a:r>
              <a:rPr lang="en-US" dirty="0" smtClean="0">
                <a:solidFill>
                  <a:srgbClr val="984807"/>
                </a:solidFill>
              </a:rPr>
              <a:t>Facebook </a:t>
            </a:r>
            <a:r>
              <a:rPr lang="en-US" dirty="0">
                <a:solidFill>
                  <a:srgbClr val="984807"/>
                </a:solidFill>
              </a:rPr>
              <a:t>API Exploitation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4931" b="4931"/>
          <a:stretch>
            <a:fillRect/>
          </a:stretch>
        </p:blipFill>
        <p:spPr>
          <a:xfrm>
            <a:off x="368184" y="3637679"/>
            <a:ext cx="2773784" cy="1525475"/>
          </a:xfr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492660" cy="365125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388" y="3127068"/>
            <a:ext cx="4451816" cy="282321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296" y="3432933"/>
            <a:ext cx="5017699" cy="292341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188712" y="1451128"/>
            <a:ext cx="8505380" cy="1542809"/>
            <a:chOff x="112076" y="5240497"/>
            <a:chExt cx="8505380" cy="1542809"/>
          </a:xfrm>
        </p:grpSpPr>
        <p:sp>
          <p:nvSpPr>
            <p:cNvPr id="11" name="Rectangle 10"/>
            <p:cNvSpPr/>
            <p:nvPr/>
          </p:nvSpPr>
          <p:spPr>
            <a:xfrm>
              <a:off x="112076" y="5706088"/>
              <a:ext cx="8505380" cy="1077218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dirty="0"/>
                <a:t>https://</a:t>
              </a:r>
              <a:r>
                <a:rPr lang="en-US" sz="1600" dirty="0" err="1"/>
                <a:t>www.facebook.com</a:t>
              </a:r>
              <a:r>
                <a:rPr lang="en-US" sz="1600" dirty="0"/>
                <a:t>/dialog/</a:t>
              </a:r>
              <a:r>
                <a:rPr lang="en-US" sz="1600" dirty="0" err="1"/>
                <a:t>feed</a:t>
              </a:r>
              <a:r>
                <a:rPr lang="en-US" sz="1600" dirty="0" err="1" smtClean="0"/>
                <a:t>?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app_id</a:t>
              </a:r>
              <a:r>
                <a:rPr lang="en-US" sz="1600" dirty="0">
                  <a:solidFill>
                    <a:srgbClr val="FF0000"/>
                  </a:solidFill>
                </a:rPr>
                <a:t>=</a:t>
              </a:r>
              <a:r>
                <a:rPr lang="en-US" sz="1600" dirty="0"/>
                <a:t>175473612514557&amp;</a:t>
              </a:r>
            </a:p>
            <a:p>
              <a:r>
                <a:rPr lang="en-US" sz="1600" dirty="0" smtClean="0">
                  <a:solidFill>
                    <a:srgbClr val="FF0000"/>
                  </a:solidFill>
                </a:rPr>
                <a:t>link</a:t>
              </a:r>
              <a:r>
                <a:rPr lang="en-US" sz="1600" dirty="0">
                  <a:solidFill>
                    <a:srgbClr val="FF0000"/>
                  </a:solidFill>
                </a:rPr>
                <a:t>=</a:t>
              </a:r>
              <a:r>
                <a:rPr lang="en-US" sz="1600" dirty="0"/>
                <a:t>https://</a:t>
              </a:r>
              <a:r>
                <a:rPr lang="en-US" sz="1600" dirty="0" err="1"/>
                <a:t>developers.facebook.com</a:t>
              </a:r>
              <a:r>
                <a:rPr lang="en-US" sz="1600" dirty="0"/>
                <a:t>/docs/reference/dialogs/</a:t>
              </a:r>
              <a:r>
                <a:rPr lang="en-US" sz="1600" dirty="0" smtClean="0"/>
                <a:t>&amp;</a:t>
              </a:r>
              <a:r>
                <a:rPr lang="en-US" sz="1600" dirty="0" smtClean="0">
                  <a:solidFill>
                    <a:srgbClr val="FF0000"/>
                  </a:solidFill>
                </a:rPr>
                <a:t>picture</a:t>
              </a:r>
              <a:r>
                <a:rPr lang="en-US" sz="1600" dirty="0"/>
                <a:t>=http://</a:t>
              </a:r>
              <a:r>
                <a:rPr lang="en-US" sz="1600" dirty="0" err="1"/>
                <a:t>fbrell.com</a:t>
              </a:r>
              <a:r>
                <a:rPr lang="en-US" sz="1600" dirty="0"/>
                <a:t>/f8.jpg</a:t>
              </a:r>
              <a:r>
                <a:rPr lang="en-US" sz="1600" dirty="0" smtClean="0"/>
                <a:t>&amp;</a:t>
              </a:r>
              <a:r>
                <a:rPr lang="en-US" sz="1600" dirty="0" smtClean="0">
                  <a:solidFill>
                    <a:srgbClr val="FF0000"/>
                  </a:solidFill>
                </a:rPr>
                <a:t>name</a:t>
              </a:r>
              <a:r>
                <a:rPr lang="en-US" sz="1600" dirty="0"/>
                <a:t>=Facebook%20Dialogs</a:t>
              </a:r>
              <a:r>
                <a:rPr lang="en-US" sz="1600" dirty="0" smtClean="0"/>
                <a:t>&amp;caption</a:t>
              </a:r>
              <a:r>
                <a:rPr lang="en-US" sz="1600" dirty="0"/>
                <a:t>=Reference%20Documentation</a:t>
              </a:r>
              <a:r>
                <a:rPr lang="en-US" sz="1600" dirty="0" smtClean="0"/>
                <a:t>&amp; </a:t>
              </a:r>
              <a:r>
                <a:rPr lang="en-US" sz="1600" dirty="0">
                  <a:solidFill>
                    <a:srgbClr val="FF0000"/>
                  </a:solidFill>
                </a:rPr>
                <a:t>description</a:t>
              </a:r>
              <a:r>
                <a:rPr lang="en-US" sz="1600" dirty="0"/>
                <a:t>=Using%20Dialogs%20to%20interact%20with%20users.</a:t>
              </a:r>
              <a:r>
                <a:rPr lang="en-US" sz="1600" dirty="0" smtClean="0"/>
                <a:t>&amp;</a:t>
              </a:r>
              <a:r>
                <a:rPr lang="en-US" sz="1600" dirty="0" smtClean="0">
                  <a:solidFill>
                    <a:srgbClr val="FF0000"/>
                  </a:solidFill>
                </a:rPr>
                <a:t>redirect_uri</a:t>
              </a:r>
              <a:r>
                <a:rPr lang="en-US" sz="1600" dirty="0"/>
                <a:t>=http://</a:t>
              </a:r>
              <a:r>
                <a:rPr lang="en-US" sz="1600" dirty="0" err="1"/>
                <a:t>www.example.com</a:t>
              </a:r>
              <a:r>
                <a:rPr lang="en-US" sz="1600" dirty="0"/>
                <a:t>/response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6092" y="5240497"/>
              <a:ext cx="48052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Facebook Dialog API being </a:t>
              </a:r>
              <a:r>
                <a:rPr lang="en-US" sz="2400" dirty="0" smtClean="0">
                  <a:solidFill>
                    <a:srgbClr val="FF0000"/>
                  </a:solidFill>
                </a:rPr>
                <a:t>exploited: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542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51683"/>
            <a:ext cx="9144000" cy="442334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Malicious Facebook apps are rampant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40% of malicious apps have at least median 1000 MAU</a:t>
            </a:r>
          </a:p>
          <a:p>
            <a:r>
              <a:rPr lang="en-US" sz="2800" dirty="0" smtClean="0"/>
              <a:t>Highlight differences between malicious and benign apps</a:t>
            </a:r>
          </a:p>
          <a:p>
            <a:pPr lvl="1"/>
            <a:r>
              <a:rPr lang="en-US" dirty="0" smtClean="0">
                <a:solidFill>
                  <a:srgbClr val="984807"/>
                </a:solidFill>
              </a:rPr>
              <a:t>Malicious apps require fewer permissions than benign</a:t>
            </a:r>
          </a:p>
          <a:p>
            <a:r>
              <a:rPr lang="en-US" sz="2800" dirty="0" err="1" smtClean="0"/>
              <a:t>FRAppE</a:t>
            </a:r>
            <a:r>
              <a:rPr lang="en-US" sz="2800" dirty="0" smtClean="0"/>
              <a:t> can detect malicious apps accurately</a:t>
            </a:r>
          </a:p>
          <a:p>
            <a:pPr lvl="1"/>
            <a:r>
              <a:rPr lang="en-US" dirty="0" smtClean="0">
                <a:solidFill>
                  <a:srgbClr val="984807"/>
                </a:solidFill>
              </a:rPr>
              <a:t>99% accuracy with low FP and FN</a:t>
            </a:r>
          </a:p>
          <a:p>
            <a:r>
              <a:rPr lang="en-US" sz="2800" dirty="0" err="1" smtClean="0"/>
              <a:t>AppNets</a:t>
            </a:r>
            <a:r>
              <a:rPr lang="en-US" sz="2800" dirty="0" smtClean="0"/>
              <a:t> form </a:t>
            </a:r>
            <a:r>
              <a:rPr lang="en-US" sz="2800" dirty="0" smtClean="0"/>
              <a:t>large and densely connected groups</a:t>
            </a:r>
          </a:p>
          <a:p>
            <a:pPr lvl="1"/>
            <a:r>
              <a:rPr lang="en-US" dirty="0" smtClean="0">
                <a:solidFill>
                  <a:srgbClr val="984807"/>
                </a:solidFill>
              </a:rPr>
              <a:t>70% apps collude with more than 10 other </a:t>
            </a:r>
            <a:r>
              <a:rPr lang="en-US" dirty="0" smtClean="0">
                <a:solidFill>
                  <a:srgbClr val="984807"/>
                </a:solidFill>
              </a:rPr>
              <a:t>apps</a:t>
            </a:r>
            <a:endParaRPr lang="en-US" dirty="0" smtClean="0">
              <a:solidFill>
                <a:srgbClr val="984807"/>
              </a:solidFill>
            </a:endParaRP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4468"/>
            <a:ext cx="8229600" cy="190315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Thank you!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Questions?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83" y="4576131"/>
            <a:ext cx="8229600" cy="8955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FF"/>
                </a:solidFill>
                <a:hlinkClick r:id="rId3"/>
              </a:rPr>
              <a:t>http://mypagekeeper.org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3429000"/>
            <a:ext cx="18478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56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</a:t>
            </a: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24" y="1600200"/>
            <a:ext cx="8229600" cy="23301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984807"/>
                </a:solidFill>
              </a:rPr>
              <a:t>MyPageKeeper can detect social malware*</a:t>
            </a:r>
          </a:p>
          <a:p>
            <a:pPr lvl="1"/>
            <a:r>
              <a:rPr lang="en-US" dirty="0" smtClean="0"/>
              <a:t>Facebook app, launched June, 2011</a:t>
            </a:r>
          </a:p>
          <a:p>
            <a:pPr lvl="1"/>
            <a:r>
              <a:rPr lang="en-US" dirty="0" smtClean="0"/>
              <a:t>20,000 user installed, monitors 3M wall</a:t>
            </a:r>
          </a:p>
          <a:p>
            <a:pPr lvl="1"/>
            <a:r>
              <a:rPr lang="en-US" dirty="0" smtClean="0"/>
              <a:t>Crawls user’s wall post and news feed continuously</a:t>
            </a:r>
          </a:p>
          <a:p>
            <a:pPr lvl="1"/>
            <a:r>
              <a:rPr lang="en-US" dirty="0" smtClean="0"/>
              <a:t>Identify malicious posts and notify infected user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267" y="4858669"/>
            <a:ext cx="6781800" cy="9525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50256" y="4087254"/>
            <a:ext cx="8686800" cy="733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Major enabling factor – </a:t>
            </a:r>
            <a:r>
              <a:rPr lang="en-US" sz="3000" dirty="0">
                <a:solidFill>
                  <a:srgbClr val="984807"/>
                </a:solidFill>
              </a:rPr>
              <a:t>malicious Facebook app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193" y="1691110"/>
            <a:ext cx="1361544" cy="82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6352143"/>
            <a:ext cx="3575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*Appeared in USENIX Security,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9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325547" y="5203867"/>
            <a:ext cx="8686800" cy="62175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How to identify malicious Facebook apps given an app ID?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5938934"/>
            <a:ext cx="8355496" cy="46166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84807"/>
                </a:solidFill>
              </a:rPr>
              <a:t>No commercial service or tool available to identify malicious apps</a:t>
            </a:r>
            <a:endParaRPr lang="en-US" sz="2400" dirty="0">
              <a:solidFill>
                <a:srgbClr val="984807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363579" y="1583406"/>
            <a:ext cx="6979943" cy="1587233"/>
            <a:chOff x="1363579" y="1583406"/>
            <a:chExt cx="6979943" cy="1587233"/>
          </a:xfrm>
        </p:grpSpPr>
        <p:sp>
          <p:nvSpPr>
            <p:cNvPr id="6" name="Rectangle 5"/>
            <p:cNvSpPr/>
            <p:nvPr/>
          </p:nvSpPr>
          <p:spPr>
            <a:xfrm>
              <a:off x="2967789" y="2018632"/>
              <a:ext cx="2433053" cy="80210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MyPageKeeper</a:t>
              </a:r>
              <a:endParaRPr lang="en-US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63579" y="2034499"/>
              <a:ext cx="10018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Post</a:t>
              </a:r>
              <a:endParaRPr lang="en-US" sz="3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63368" y="1583406"/>
              <a:ext cx="19801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Malicious</a:t>
              </a:r>
              <a:endParaRPr lang="en-US" sz="3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63368" y="2524308"/>
              <a:ext cx="14738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Benign</a:t>
              </a:r>
              <a:endParaRPr lang="en-US" sz="36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379166" y="2408315"/>
              <a:ext cx="588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5380025" y="1906572"/>
              <a:ext cx="962526" cy="50174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393503" y="2441664"/>
              <a:ext cx="909356" cy="38596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989275" y="3447387"/>
            <a:ext cx="7294709" cy="1567391"/>
            <a:chOff x="989275" y="3447387"/>
            <a:chExt cx="7294709" cy="1567391"/>
          </a:xfrm>
        </p:grpSpPr>
        <p:sp>
          <p:nvSpPr>
            <p:cNvPr id="20" name="Rectangle 19"/>
            <p:cNvSpPr/>
            <p:nvPr/>
          </p:nvSpPr>
          <p:spPr>
            <a:xfrm>
              <a:off x="2967789" y="3922297"/>
              <a:ext cx="2433053" cy="8021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89275" y="3938164"/>
              <a:ext cx="14416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App ID</a:t>
              </a:r>
              <a:endParaRPr lang="en-US" sz="3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03830" y="3447387"/>
              <a:ext cx="19801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Malicious</a:t>
              </a:r>
              <a:endParaRPr lang="en-US" sz="3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23676" y="4368447"/>
              <a:ext cx="14738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Benign</a:t>
              </a:r>
              <a:endParaRPr lang="en-US" sz="3600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2372798" y="4286969"/>
              <a:ext cx="5886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5393503" y="3824910"/>
              <a:ext cx="962526" cy="50174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5387135" y="4360002"/>
              <a:ext cx="909356" cy="38596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564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85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malicious Facebook </a:t>
            </a:r>
            <a:r>
              <a:rPr lang="en-US" dirty="0" smtClean="0"/>
              <a:t>apps operate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42155"/>
            <a:ext cx="2133600" cy="365125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malicious_hac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7094"/>
            <a:ext cx="88423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341438" y="1634663"/>
            <a:ext cx="4848141" cy="2192235"/>
            <a:chOff x="1341438" y="1634663"/>
            <a:chExt cx="4848141" cy="2192235"/>
          </a:xfrm>
        </p:grpSpPr>
        <p:pic>
          <p:nvPicPr>
            <p:cNvPr id="5" name="Picture 4" descr="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9338" y="1634663"/>
              <a:ext cx="3870241" cy="2192235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glow rad="25400">
                <a:schemeClr val="bg2">
                  <a:lumMod val="25000"/>
                  <a:alpha val="75000"/>
                </a:schemeClr>
              </a:glow>
              <a:softEdge rad="25400"/>
            </a:effectLst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1341438" y="2042090"/>
              <a:ext cx="977900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945850" y="2378469"/>
            <a:ext cx="716892" cy="1552765"/>
            <a:chOff x="945850" y="2738850"/>
            <a:chExt cx="716892" cy="1552765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945850" y="2738850"/>
              <a:ext cx="0" cy="1552765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money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642" y="3214971"/>
              <a:ext cx="673100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110086" y="3931234"/>
            <a:ext cx="4566503" cy="1725853"/>
            <a:chOff x="110086" y="4291615"/>
            <a:chExt cx="4566503" cy="1725853"/>
          </a:xfrm>
        </p:grpSpPr>
        <p:pic>
          <p:nvPicPr>
            <p:cNvPr id="10" name="Picture 9" descr="5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86" y="4291615"/>
              <a:ext cx="3579269" cy="1725853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glow rad="25400">
                <a:schemeClr val="bg2">
                  <a:lumMod val="25000"/>
                  <a:alpha val="75000"/>
                </a:schemeClr>
              </a:glow>
              <a:softEdge rad="25400"/>
            </a:effectLst>
          </p:spPr>
        </p:pic>
        <p:cxnSp>
          <p:nvCxnSpPr>
            <p:cNvPr id="11" name="Straight Arrow Connector 10"/>
            <p:cNvCxnSpPr/>
            <p:nvPr/>
          </p:nvCxnSpPr>
          <p:spPr>
            <a:xfrm flipH="1" flipV="1">
              <a:off x="3689355" y="5289378"/>
              <a:ext cx="987234" cy="373328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197228" y="3219107"/>
            <a:ext cx="4711943" cy="3005639"/>
            <a:chOff x="4197228" y="3219107"/>
            <a:chExt cx="4711943" cy="3005639"/>
          </a:xfrm>
        </p:grpSpPr>
        <p:pic>
          <p:nvPicPr>
            <p:cNvPr id="14" name="Picture 13" descr="2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228" y="4174792"/>
              <a:ext cx="4711943" cy="2049954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glow rad="25400">
                <a:schemeClr val="bg2">
                  <a:lumMod val="25000"/>
                  <a:alpha val="75000"/>
                </a:schemeClr>
              </a:glow>
              <a:softEdge rad="25400"/>
            </a:effectLst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6189579" y="3219107"/>
              <a:ext cx="1136316" cy="955685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566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1892"/>
            <a:ext cx="8229600" cy="891165"/>
          </a:xfrm>
        </p:spPr>
        <p:txBody>
          <a:bodyPr>
            <a:normAutofit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28414"/>
            <a:ext cx="8229600" cy="822974"/>
          </a:xfrm>
        </p:spPr>
        <p:txBody>
          <a:bodyPr/>
          <a:lstStyle/>
          <a:p>
            <a:pPr marL="0" lvl="1" indent="0" algn="ctr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Malicious Facebook apps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affect a large no of users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83981" y="2877374"/>
            <a:ext cx="8760795" cy="2948015"/>
            <a:chOff x="283981" y="2877374"/>
            <a:chExt cx="8760795" cy="29480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981" y="2877374"/>
              <a:ext cx="4275546" cy="228085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36967" y="5363724"/>
              <a:ext cx="81078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60% malicious apps get at least 100K clicks on the posted URLs!</a:t>
              </a:r>
              <a:endParaRPr lang="en-US" sz="24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3302000" y="3997158"/>
              <a:ext cx="775368" cy="15507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176414" y="2291119"/>
            <a:ext cx="7760519" cy="2974980"/>
            <a:chOff x="1176414" y="2291119"/>
            <a:chExt cx="7760519" cy="29749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3397" y="2877374"/>
              <a:ext cx="4203536" cy="238872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76414" y="2291119"/>
              <a:ext cx="73545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40% of malicious apps have a median of at least 1K MAU!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122737" y="2752784"/>
              <a:ext cx="1029368" cy="97700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827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1892"/>
            <a:ext cx="8229600" cy="891165"/>
          </a:xfrm>
        </p:spPr>
        <p:txBody>
          <a:bodyPr>
            <a:normAutofit/>
          </a:bodyPr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0317" y="1529044"/>
            <a:ext cx="9023684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Malicious Facebook apps are prevalent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13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% of the observed apps are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malicious</a:t>
            </a:r>
          </a:p>
          <a:p>
            <a:r>
              <a:rPr lang="en-US" sz="2800" dirty="0" smtClean="0"/>
              <a:t>Highlight differences between malicious &amp; benign apps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Malicious apps require fewer permissions than benign</a:t>
            </a:r>
          </a:p>
          <a:p>
            <a:r>
              <a:rPr lang="en-US" sz="2800" dirty="0" smtClean="0"/>
              <a:t>Developed </a:t>
            </a:r>
            <a:r>
              <a:rPr lang="en-US" sz="2800" dirty="0" err="1" smtClean="0"/>
              <a:t>FRAppE</a:t>
            </a:r>
            <a:r>
              <a:rPr lang="en-US" sz="2800" dirty="0" smtClean="0"/>
              <a:t> to detect </a:t>
            </a:r>
            <a:r>
              <a:rPr lang="en-US" sz="2800" dirty="0"/>
              <a:t>malicious </a:t>
            </a:r>
            <a:r>
              <a:rPr lang="en-US" sz="2800" dirty="0" smtClean="0"/>
              <a:t>apps</a:t>
            </a:r>
          </a:p>
          <a:p>
            <a:pPr lvl="1"/>
            <a:r>
              <a:rPr lang="en-US" dirty="0" smtClean="0">
                <a:solidFill>
                  <a:srgbClr val="984807"/>
                </a:solidFill>
              </a:rPr>
              <a:t>Achieves 99</a:t>
            </a:r>
            <a:r>
              <a:rPr lang="en-US" dirty="0">
                <a:solidFill>
                  <a:srgbClr val="984807"/>
                </a:solidFill>
              </a:rPr>
              <a:t>% </a:t>
            </a:r>
            <a:r>
              <a:rPr lang="en-US" dirty="0" smtClean="0">
                <a:solidFill>
                  <a:srgbClr val="984807"/>
                </a:solidFill>
              </a:rPr>
              <a:t>accuracy with low FP and FN rates</a:t>
            </a:r>
            <a:endParaRPr lang="en-US" dirty="0">
              <a:solidFill>
                <a:srgbClr val="984807"/>
              </a:solidFill>
            </a:endParaRPr>
          </a:p>
          <a:p>
            <a:r>
              <a:rPr lang="en-US" sz="2800" dirty="0" smtClean="0"/>
              <a:t>Identify the emergence of </a:t>
            </a:r>
            <a:r>
              <a:rPr lang="en-US" sz="2800" dirty="0" err="1" smtClean="0"/>
              <a:t>AppNets</a:t>
            </a:r>
            <a:endParaRPr lang="en-US" sz="2800" dirty="0" smtClean="0"/>
          </a:p>
          <a:p>
            <a:pPr lvl="1"/>
            <a:r>
              <a:rPr lang="en-US" dirty="0" smtClean="0">
                <a:solidFill>
                  <a:srgbClr val="984807"/>
                </a:solidFill>
              </a:rPr>
              <a:t>Malicious apps collude at massive scale</a:t>
            </a:r>
            <a:endParaRPr lang="en-US" dirty="0">
              <a:solidFill>
                <a:srgbClr val="9848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0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1686"/>
            <a:ext cx="8229600" cy="1143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3166"/>
            <a:ext cx="8229600" cy="3402181"/>
          </a:xfrm>
        </p:spPr>
        <p:txBody>
          <a:bodyPr/>
          <a:lstStyle/>
          <a:p>
            <a:r>
              <a:rPr lang="en-US" dirty="0" smtClean="0"/>
              <a:t>Profiling malicious and benign apps</a:t>
            </a:r>
          </a:p>
          <a:p>
            <a:r>
              <a:rPr lang="en-US" dirty="0" smtClean="0"/>
              <a:t>FRAppE: Detecting malicious apps</a:t>
            </a:r>
          </a:p>
          <a:p>
            <a:r>
              <a:rPr lang="en-US" dirty="0" smtClean="0"/>
              <a:t>Emergence of </a:t>
            </a:r>
            <a:r>
              <a:rPr lang="en-US" dirty="0" err="1" smtClean="0"/>
              <a:t>AppNets</a:t>
            </a:r>
            <a:endParaRPr lang="en-US" dirty="0" smtClean="0"/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2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17521" y="1381929"/>
            <a:ext cx="8229600" cy="5121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Data collected from MyPageKeeper</a:t>
            </a:r>
          </a:p>
          <a:p>
            <a:pPr lvl="1"/>
            <a:r>
              <a:rPr lang="en-US" dirty="0" smtClean="0"/>
              <a:t>From June 2011 to March 2012</a:t>
            </a:r>
          </a:p>
          <a:p>
            <a:r>
              <a:rPr lang="en-US" dirty="0" smtClean="0">
                <a:solidFill>
                  <a:srgbClr val="984807"/>
                </a:solidFill>
              </a:rPr>
              <a:t>Apps with known ground truth</a:t>
            </a:r>
          </a:p>
          <a:p>
            <a:pPr lvl="1"/>
            <a:r>
              <a:rPr lang="en-US" dirty="0" smtClean="0"/>
              <a:t>6,273 malicious apps</a:t>
            </a:r>
          </a:p>
          <a:p>
            <a:pPr lvl="1"/>
            <a:r>
              <a:rPr lang="en-US" dirty="0" smtClean="0"/>
              <a:t>6,273 benign apps</a:t>
            </a:r>
          </a:p>
          <a:p>
            <a:r>
              <a:rPr lang="en-US" dirty="0" smtClean="0">
                <a:solidFill>
                  <a:srgbClr val="984807"/>
                </a:solidFill>
              </a:rPr>
              <a:t>Collected different stats</a:t>
            </a:r>
          </a:p>
          <a:p>
            <a:pPr lvl="1"/>
            <a:r>
              <a:rPr lang="en-US" dirty="0" smtClean="0"/>
              <a:t>App summary</a:t>
            </a:r>
          </a:p>
          <a:p>
            <a:pPr lvl="1"/>
            <a:r>
              <a:rPr lang="en-US" dirty="0" smtClean="0"/>
              <a:t>App permissions</a:t>
            </a:r>
          </a:p>
          <a:p>
            <a:pPr lvl="1"/>
            <a:r>
              <a:rPr lang="en-US" dirty="0" smtClean="0"/>
              <a:t>Posts in app profile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1892"/>
            <a:ext cx="8229600" cy="891165"/>
          </a:xfrm>
        </p:spPr>
        <p:txBody>
          <a:bodyPr>
            <a:normAutofit/>
          </a:bodyPr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555" y="1751265"/>
            <a:ext cx="4159926" cy="4528061"/>
          </a:xfrm>
          <a:prstGeom prst="rect">
            <a:avLst/>
          </a:prstGeom>
          <a:ln w="3810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323" y="1751265"/>
            <a:ext cx="5406980" cy="33083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>
          <a:blip r:embed="rId5"/>
          <a:srcRect t="20403" b="20403"/>
          <a:stretch>
            <a:fillRect/>
          </a:stretch>
        </p:blipFill>
        <p:spPr>
          <a:xfrm>
            <a:off x="2534024" y="2830679"/>
            <a:ext cx="5353973" cy="2944479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737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11821</TotalTime>
  <Words>1631</Words>
  <Application>Microsoft Macintosh PowerPoint</Application>
  <PresentationFormat>On-screen Show (4:3)</PresentationFormat>
  <Paragraphs>278</Paragraphs>
  <Slides>26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\\localhost\Users\mdsazzadurrahman\Research\AppProfiler\paper\CameraReady\Document1!OLE_LINK1</vt:lpstr>
      <vt:lpstr>\\localhost\Users\mdsazzadurrahman\Research\AppProfiler\paper\CameraReady\Document1!OLE_LINK2</vt:lpstr>
      <vt:lpstr>FRAppE: Detecting Malicious Facebook Applications</vt:lpstr>
      <vt:lpstr>Problem Statement</vt:lpstr>
      <vt:lpstr>Problem Statement</vt:lpstr>
      <vt:lpstr>Problem Statement</vt:lpstr>
      <vt:lpstr>How malicious Facebook apps operate</vt:lpstr>
      <vt:lpstr>Motivation</vt:lpstr>
      <vt:lpstr>Contributions</vt:lpstr>
      <vt:lpstr>Roadmap</vt:lpstr>
      <vt:lpstr>Data Collection</vt:lpstr>
      <vt:lpstr>Malicious apps have incomplete summary</vt:lpstr>
      <vt:lpstr>Malicious apps require fewer permissions</vt:lpstr>
      <vt:lpstr>Malicious apps often share app names</vt:lpstr>
      <vt:lpstr>Malicious apps post external links often</vt:lpstr>
      <vt:lpstr>Roadmap</vt:lpstr>
      <vt:lpstr>FRAppE – Facebook’s Rigorous App Evaluator</vt:lpstr>
      <vt:lpstr>FRAppE Lite and FRAppE are accurate</vt:lpstr>
      <vt:lpstr>Detecting more malicious apps with FRAppE</vt:lpstr>
      <vt:lpstr>FRAppE is Robust</vt:lpstr>
      <vt:lpstr>Roadmap</vt:lpstr>
      <vt:lpstr>Cross promotion is rampant for malicious apps</vt:lpstr>
      <vt:lpstr>Highly sophisticated fast-flux like cross promotion</vt:lpstr>
      <vt:lpstr>AppNets form large and dense groups</vt:lpstr>
      <vt:lpstr>App Piggybacking</vt:lpstr>
      <vt:lpstr>Facebook API Exploitation</vt:lpstr>
      <vt:lpstr>Conclusion</vt:lpstr>
      <vt:lpstr>Thank you!  Questions?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and Scalable Socware Detection in Online Social Networks </dc:title>
  <dc:creator>md sazzadur rahman</dc:creator>
  <cp:lastModifiedBy>md sazzadur rahman</cp:lastModifiedBy>
  <cp:revision>1241</cp:revision>
  <cp:lastPrinted>2012-12-06T16:23:21Z</cp:lastPrinted>
  <dcterms:created xsi:type="dcterms:W3CDTF">2012-08-02T05:52:14Z</dcterms:created>
  <dcterms:modified xsi:type="dcterms:W3CDTF">2012-12-07T06:03:57Z</dcterms:modified>
</cp:coreProperties>
</file>