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mpg" ContentType="video/unknown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mov" ContentType="video/unknown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5" r:id="rId3"/>
    <p:sldId id="261" r:id="rId4"/>
    <p:sldId id="296" r:id="rId5"/>
    <p:sldId id="297" r:id="rId6"/>
    <p:sldId id="299" r:id="rId7"/>
    <p:sldId id="300" r:id="rId8"/>
    <p:sldId id="301" r:id="rId9"/>
    <p:sldId id="302" r:id="rId10"/>
    <p:sldId id="307" r:id="rId11"/>
    <p:sldId id="303" r:id="rId12"/>
    <p:sldId id="304" r:id="rId13"/>
    <p:sldId id="305" r:id="rId14"/>
    <p:sldId id="308" r:id="rId15"/>
    <p:sldId id="309" r:id="rId16"/>
    <p:sldId id="310" r:id="rId17"/>
    <p:sldId id="291" r:id="rId18"/>
    <p:sldId id="311" r:id="rId19"/>
    <p:sldId id="312" r:id="rId20"/>
    <p:sldId id="313" r:id="rId21"/>
    <p:sldId id="315" r:id="rId22"/>
    <p:sldId id="318" r:id="rId23"/>
    <p:sldId id="319" r:id="rId24"/>
    <p:sldId id="320" r:id="rId25"/>
    <p:sldId id="321" r:id="rId26"/>
    <p:sldId id="322" r:id="rId27"/>
    <p:sldId id="324" r:id="rId28"/>
    <p:sldId id="325" r:id="rId29"/>
    <p:sldId id="323" r:id="rId30"/>
    <p:sldId id="330" r:id="rId31"/>
    <p:sldId id="331" r:id="rId32"/>
    <p:sldId id="332" r:id="rId33"/>
    <p:sldId id="329" r:id="rId34"/>
    <p:sldId id="32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19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9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Sheet1!$E$3</c:f>
              <c:strCache>
                <c:ptCount val="1"/>
                <c:pt idx="0">
                  <c:v>LS</c:v>
                </c:pt>
              </c:strCache>
            </c:strRef>
          </c:tx>
          <c:cat>
            <c:strRef>
              <c:f>Sheet1!$F$2:$J$2</c:f>
              <c:strCache>
                <c:ptCount val="5"/>
                <c:pt idx="0">
                  <c:v>(4s_4r )</c:v>
                </c:pt>
                <c:pt idx="1">
                  <c:v>(3s_4r)</c:v>
                </c:pt>
                <c:pt idx="2">
                  <c:v>(3s_3r)</c:v>
                </c:pt>
                <c:pt idx="3">
                  <c:v>(2s_3r)</c:v>
                </c:pt>
                <c:pt idx="4">
                  <c:v>(2s_2r)</c:v>
                </c:pt>
              </c:strCache>
            </c:strRef>
          </c:cat>
          <c:val>
            <c:numRef>
              <c:f>Sheet1!$F$3:$J$3</c:f>
              <c:numCache>
                <c:formatCode>General</c:formatCode>
                <c:ptCount val="5"/>
                <c:pt idx="0">
                  <c:v>45</c:v>
                </c:pt>
                <c:pt idx="1">
                  <c:v>31</c:v>
                </c:pt>
                <c:pt idx="2">
                  <c:v>25</c:v>
                </c:pt>
                <c:pt idx="3">
                  <c:v>21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Sheet1!$E$4</c:f>
              <c:strCache>
                <c:ptCount val="1"/>
                <c:pt idx="0">
                  <c:v>PS</c:v>
                </c:pt>
              </c:strCache>
            </c:strRef>
          </c:tx>
          <c:cat>
            <c:strRef>
              <c:f>Sheet1!$F$2:$J$2</c:f>
              <c:strCache>
                <c:ptCount val="5"/>
                <c:pt idx="0">
                  <c:v>(4s_4r )</c:v>
                </c:pt>
                <c:pt idx="1">
                  <c:v>(3s_4r)</c:v>
                </c:pt>
                <c:pt idx="2">
                  <c:v>(3s_3r)</c:v>
                </c:pt>
                <c:pt idx="3">
                  <c:v>(2s_3r)</c:v>
                </c:pt>
                <c:pt idx="4">
                  <c:v>(2s_2r)</c:v>
                </c:pt>
              </c:strCache>
            </c:strRef>
          </c:cat>
          <c:val>
            <c:numRef>
              <c:f>Sheet1!$F$4:$J$4</c:f>
              <c:numCache>
                <c:formatCode>General</c:formatCode>
                <c:ptCount val="5"/>
                <c:pt idx="0">
                  <c:v>45</c:v>
                </c:pt>
                <c:pt idx="1">
                  <c:v>33</c:v>
                </c:pt>
                <c:pt idx="2">
                  <c:v>27</c:v>
                </c:pt>
                <c:pt idx="3">
                  <c:v>19</c:v>
                </c:pt>
                <c:pt idx="4">
                  <c:v>15</c:v>
                </c:pt>
              </c:numCache>
            </c:numRef>
          </c:val>
        </c:ser>
        <c:ser>
          <c:idx val="2"/>
          <c:order val="2"/>
          <c:tx>
            <c:strRef>
              <c:f>Sheet1!$E$5</c:f>
              <c:strCache>
                <c:ptCount val="1"/>
                <c:pt idx="0">
                  <c:v>FDLS1</c:v>
                </c:pt>
              </c:strCache>
            </c:strRef>
          </c:tx>
          <c:cat>
            <c:strRef>
              <c:f>Sheet1!$F$2:$J$2</c:f>
              <c:strCache>
                <c:ptCount val="5"/>
                <c:pt idx="0">
                  <c:v>(4s_4r )</c:v>
                </c:pt>
                <c:pt idx="1">
                  <c:v>(3s_4r)</c:v>
                </c:pt>
                <c:pt idx="2">
                  <c:v>(3s_3r)</c:v>
                </c:pt>
                <c:pt idx="3">
                  <c:v>(2s_3r)</c:v>
                </c:pt>
                <c:pt idx="4">
                  <c:v>(2s_2r)</c:v>
                </c:pt>
              </c:strCache>
            </c:strRef>
          </c:cat>
          <c:val>
            <c:numRef>
              <c:f>Sheet1!$F$5:$J$5</c:f>
              <c:numCache>
                <c:formatCode>General</c:formatCode>
                <c:ptCount val="5"/>
                <c:pt idx="0">
                  <c:v>41</c:v>
                </c:pt>
                <c:pt idx="1">
                  <c:v>31</c:v>
                </c:pt>
                <c:pt idx="2">
                  <c:v>25</c:v>
                </c:pt>
                <c:pt idx="3">
                  <c:v>18</c:v>
                </c:pt>
                <c:pt idx="4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Sheet1!$E$6</c:f>
              <c:strCache>
                <c:ptCount val="1"/>
                <c:pt idx="0">
                  <c:v>FDLS2</c:v>
                </c:pt>
              </c:strCache>
            </c:strRef>
          </c:tx>
          <c:cat>
            <c:strRef>
              <c:f>Sheet1!$F$2:$J$2</c:f>
              <c:strCache>
                <c:ptCount val="5"/>
                <c:pt idx="0">
                  <c:v>(4s_4r )</c:v>
                </c:pt>
                <c:pt idx="1">
                  <c:v>(3s_4r)</c:v>
                </c:pt>
                <c:pt idx="2">
                  <c:v>(3s_3r)</c:v>
                </c:pt>
                <c:pt idx="3">
                  <c:v>(2s_3r)</c:v>
                </c:pt>
                <c:pt idx="4">
                  <c:v>(2s_2r)</c:v>
                </c:pt>
              </c:strCache>
            </c:strRef>
          </c:cat>
          <c:val>
            <c:numRef>
              <c:f>Sheet1!$F$6:$J$6</c:f>
              <c:numCache>
                <c:formatCode>General</c:formatCode>
                <c:ptCount val="5"/>
                <c:pt idx="0">
                  <c:v>41</c:v>
                </c:pt>
                <c:pt idx="1">
                  <c:v>31</c:v>
                </c:pt>
                <c:pt idx="2">
                  <c:v>25</c:v>
                </c:pt>
                <c:pt idx="3">
                  <c:v>18</c:v>
                </c:pt>
                <c:pt idx="4">
                  <c:v>15</c:v>
                </c:pt>
              </c:numCache>
            </c:numRef>
          </c:val>
        </c:ser>
        <c:ser>
          <c:idx val="4"/>
          <c:order val="4"/>
          <c:tx>
            <c:strRef>
              <c:f>Sheet1!$E$7</c:f>
              <c:strCache>
                <c:ptCount val="1"/>
                <c:pt idx="0">
                  <c:v>GA-1</c:v>
                </c:pt>
              </c:strCache>
            </c:strRef>
          </c:tx>
          <c:cat>
            <c:strRef>
              <c:f>Sheet1!$F$2:$J$2</c:f>
              <c:strCache>
                <c:ptCount val="5"/>
                <c:pt idx="0">
                  <c:v>(4s_4r )</c:v>
                </c:pt>
                <c:pt idx="1">
                  <c:v>(3s_4r)</c:v>
                </c:pt>
                <c:pt idx="2">
                  <c:v>(3s_3r)</c:v>
                </c:pt>
                <c:pt idx="3">
                  <c:v>(2s_3r)</c:v>
                </c:pt>
                <c:pt idx="4">
                  <c:v>(2s_2r)</c:v>
                </c:pt>
              </c:strCache>
            </c:strRef>
          </c:cat>
          <c:val>
            <c:numRef>
              <c:f>Sheet1!$F$7:$J$7</c:f>
              <c:numCache>
                <c:formatCode>General</c:formatCode>
                <c:ptCount val="5"/>
                <c:pt idx="0">
                  <c:v>39</c:v>
                </c:pt>
                <c:pt idx="1">
                  <c:v>29</c:v>
                </c:pt>
                <c:pt idx="2">
                  <c:v>23</c:v>
                </c:pt>
                <c:pt idx="3">
                  <c:v>18</c:v>
                </c:pt>
                <c:pt idx="4">
                  <c:v>15</c:v>
                </c:pt>
              </c:numCache>
            </c:numRef>
          </c:val>
        </c:ser>
        <c:ser>
          <c:idx val="5"/>
          <c:order val="5"/>
          <c:tx>
            <c:strRef>
              <c:f>Sheet1!$E$8</c:f>
              <c:strCache>
                <c:ptCount val="1"/>
                <c:pt idx="0">
                  <c:v>GA-2</c:v>
                </c:pt>
              </c:strCache>
            </c:strRef>
          </c:tx>
          <c:cat>
            <c:strRef>
              <c:f>Sheet1!$F$2:$J$2</c:f>
              <c:strCache>
                <c:ptCount val="5"/>
                <c:pt idx="0">
                  <c:v>(4s_4r )</c:v>
                </c:pt>
                <c:pt idx="1">
                  <c:v>(3s_4r)</c:v>
                </c:pt>
                <c:pt idx="2">
                  <c:v>(3s_3r)</c:v>
                </c:pt>
                <c:pt idx="3">
                  <c:v>(2s_3r)</c:v>
                </c:pt>
                <c:pt idx="4">
                  <c:v>(2s_2r)</c:v>
                </c:pt>
              </c:strCache>
            </c:strRef>
          </c:cat>
          <c:val>
            <c:numRef>
              <c:f>Sheet1!$F$8:$J$8</c:f>
              <c:numCache>
                <c:formatCode>General</c:formatCode>
                <c:ptCount val="5"/>
                <c:pt idx="0">
                  <c:v>39</c:v>
                </c:pt>
                <c:pt idx="1">
                  <c:v>29</c:v>
                </c:pt>
                <c:pt idx="2">
                  <c:v>23</c:v>
                </c:pt>
                <c:pt idx="3">
                  <c:v>19</c:v>
                </c:pt>
                <c:pt idx="4">
                  <c:v>15</c:v>
                </c:pt>
              </c:numCache>
            </c:numRef>
          </c:val>
        </c:ser>
        <c:dLbls/>
        <c:axId val="63644416"/>
        <c:axId val="63645952"/>
      </c:barChart>
      <c:catAx>
        <c:axId val="63644416"/>
        <c:scaling>
          <c:orientation val="minMax"/>
        </c:scaling>
        <c:axPos val="b"/>
        <c:tickLblPos val="nextTo"/>
        <c:crossAx val="63645952"/>
        <c:crosses val="autoZero"/>
        <c:auto val="1"/>
        <c:lblAlgn val="ctr"/>
        <c:lblOffset val="100"/>
      </c:catAx>
      <c:valAx>
        <c:axId val="63645952"/>
        <c:scaling>
          <c:orientation val="minMax"/>
        </c:scaling>
        <c:axPos val="l"/>
        <c:numFmt formatCode="General" sourceLinked="1"/>
        <c:tickLblPos val="nextTo"/>
        <c:crossAx val="63644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297962754655703"/>
          <c:y val="5.5784373107207422E-4"/>
          <c:w val="0.71662357830271206"/>
          <c:h val="0.26063658388855204"/>
        </c:manualLayout>
      </c:layout>
      <c:overlay val="1"/>
      <c:txPr>
        <a:bodyPr/>
        <a:lstStyle/>
        <a:p>
          <a:pPr>
            <a:defRPr sz="32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>
        <c:manualLayout>
          <c:layoutTarget val="inner"/>
          <c:xMode val="edge"/>
          <c:yMode val="edge"/>
          <c:x val="5.2382384984895704E-2"/>
          <c:y val="0.21666666666666701"/>
          <c:w val="0.92717736344277701"/>
          <c:h val="0.713583552055993"/>
        </c:manualLayout>
      </c:layout>
      <c:barChart>
        <c:barDir val="col"/>
        <c:grouping val="clustered"/>
        <c:ser>
          <c:idx val="0"/>
          <c:order val="0"/>
          <c:tx>
            <c:strRef>
              <c:f>Sheet1!$M$3</c:f>
              <c:strCache>
                <c:ptCount val="1"/>
                <c:pt idx="0">
                  <c:v>LS</c:v>
                </c:pt>
              </c:strCache>
            </c:strRef>
          </c:tx>
          <c:cat>
            <c:strRef>
              <c:f>Sheet1!$N$2:$O$2</c:f>
              <c:strCache>
                <c:ptCount val="2"/>
                <c:pt idx="0">
                  <c:v>k=4</c:v>
                </c:pt>
                <c:pt idx="1">
                  <c:v>k=2</c:v>
                </c:pt>
              </c:strCache>
            </c:strRef>
          </c:cat>
          <c:val>
            <c:numRef>
              <c:f>Sheet1!$N$3:$O$3</c:f>
              <c:numCache>
                <c:formatCode>General</c:formatCode>
                <c:ptCount val="2"/>
                <c:pt idx="0">
                  <c:v>198</c:v>
                </c:pt>
                <c:pt idx="1">
                  <c:v>226</c:v>
                </c:pt>
              </c:numCache>
            </c:numRef>
          </c:val>
        </c:ser>
        <c:ser>
          <c:idx val="1"/>
          <c:order val="1"/>
          <c:tx>
            <c:strRef>
              <c:f>Sheet1!$M$4</c:f>
              <c:strCache>
                <c:ptCount val="1"/>
                <c:pt idx="0">
                  <c:v>PS</c:v>
                </c:pt>
              </c:strCache>
            </c:strRef>
          </c:tx>
          <c:cat>
            <c:strRef>
              <c:f>Sheet1!$N$2:$O$2</c:f>
              <c:strCache>
                <c:ptCount val="2"/>
                <c:pt idx="0">
                  <c:v>k=4</c:v>
                </c:pt>
                <c:pt idx="1">
                  <c:v>k=2</c:v>
                </c:pt>
              </c:strCache>
            </c:strRef>
          </c:cat>
          <c:val>
            <c:numRef>
              <c:f>Sheet1!$N$4:$O$4</c:f>
              <c:numCache>
                <c:formatCode>General</c:formatCode>
                <c:ptCount val="2"/>
                <c:pt idx="0">
                  <c:v>187</c:v>
                </c:pt>
                <c:pt idx="1">
                  <c:v>187</c:v>
                </c:pt>
              </c:numCache>
            </c:numRef>
          </c:val>
        </c:ser>
        <c:ser>
          <c:idx val="2"/>
          <c:order val="2"/>
          <c:tx>
            <c:strRef>
              <c:f>Sheet1!$M$5</c:f>
              <c:strCache>
                <c:ptCount val="1"/>
                <c:pt idx="0">
                  <c:v>FDLS1</c:v>
                </c:pt>
              </c:strCache>
            </c:strRef>
          </c:tx>
          <c:cat>
            <c:strRef>
              <c:f>Sheet1!$N$2:$O$2</c:f>
              <c:strCache>
                <c:ptCount val="2"/>
                <c:pt idx="0">
                  <c:v>k=4</c:v>
                </c:pt>
                <c:pt idx="1">
                  <c:v>k=2</c:v>
                </c:pt>
              </c:strCache>
            </c:strRef>
          </c:cat>
          <c:val>
            <c:numRef>
              <c:f>Sheet1!$N$5:$O$5</c:f>
              <c:numCache>
                <c:formatCode>General</c:formatCode>
                <c:ptCount val="2"/>
                <c:pt idx="0">
                  <c:v>182</c:v>
                </c:pt>
                <c:pt idx="1">
                  <c:v>209</c:v>
                </c:pt>
              </c:numCache>
            </c:numRef>
          </c:val>
        </c:ser>
        <c:ser>
          <c:idx val="3"/>
          <c:order val="3"/>
          <c:tx>
            <c:strRef>
              <c:f>Sheet1!$M$6</c:f>
              <c:strCache>
                <c:ptCount val="1"/>
                <c:pt idx="0">
                  <c:v>FDLS2</c:v>
                </c:pt>
              </c:strCache>
            </c:strRef>
          </c:tx>
          <c:cat>
            <c:strRef>
              <c:f>Sheet1!$N$2:$O$2</c:f>
              <c:strCache>
                <c:ptCount val="2"/>
                <c:pt idx="0">
                  <c:v>k=4</c:v>
                </c:pt>
                <c:pt idx="1">
                  <c:v>k=2</c:v>
                </c:pt>
              </c:strCache>
            </c:strRef>
          </c:cat>
          <c:val>
            <c:numRef>
              <c:f>Sheet1!$N$6:$O$6</c:f>
              <c:numCache>
                <c:formatCode>General</c:formatCode>
                <c:ptCount val="2"/>
                <c:pt idx="0">
                  <c:v>182</c:v>
                </c:pt>
                <c:pt idx="1">
                  <c:v>209</c:v>
                </c:pt>
              </c:numCache>
            </c:numRef>
          </c:val>
        </c:ser>
        <c:ser>
          <c:idx val="4"/>
          <c:order val="4"/>
          <c:tx>
            <c:strRef>
              <c:f>Sheet1!$M$7</c:f>
              <c:strCache>
                <c:ptCount val="1"/>
                <c:pt idx="0">
                  <c:v>GA-1</c:v>
                </c:pt>
              </c:strCache>
            </c:strRef>
          </c:tx>
          <c:cat>
            <c:strRef>
              <c:f>Sheet1!$N$2:$O$2</c:f>
              <c:strCache>
                <c:ptCount val="2"/>
                <c:pt idx="0">
                  <c:v>k=4</c:v>
                </c:pt>
                <c:pt idx="1">
                  <c:v>k=2</c:v>
                </c:pt>
              </c:strCache>
            </c:strRef>
          </c:cat>
          <c:val>
            <c:numRef>
              <c:f>Sheet1!$N$7:$O$7</c:f>
              <c:numCache>
                <c:formatCode>General</c:formatCode>
                <c:ptCount val="2"/>
                <c:pt idx="0">
                  <c:v>179</c:v>
                </c:pt>
                <c:pt idx="1">
                  <c:v>200</c:v>
                </c:pt>
              </c:numCache>
            </c:numRef>
          </c:val>
        </c:ser>
        <c:ser>
          <c:idx val="5"/>
          <c:order val="5"/>
          <c:tx>
            <c:strRef>
              <c:f>Sheet1!$M$8</c:f>
              <c:strCache>
                <c:ptCount val="1"/>
                <c:pt idx="0">
                  <c:v>GA-2</c:v>
                </c:pt>
              </c:strCache>
            </c:strRef>
          </c:tx>
          <c:cat>
            <c:strRef>
              <c:f>Sheet1!$N$2:$O$2</c:f>
              <c:strCache>
                <c:ptCount val="2"/>
                <c:pt idx="0">
                  <c:v>k=4</c:v>
                </c:pt>
                <c:pt idx="1">
                  <c:v>k=2</c:v>
                </c:pt>
              </c:strCache>
            </c:strRef>
          </c:cat>
          <c:val>
            <c:numRef>
              <c:f>Sheet1!$N$8:$O$8</c:f>
              <c:numCache>
                <c:formatCode>General</c:formatCode>
                <c:ptCount val="2"/>
                <c:pt idx="0">
                  <c:v>194</c:v>
                </c:pt>
                <c:pt idx="1">
                  <c:v>199</c:v>
                </c:pt>
              </c:numCache>
            </c:numRef>
          </c:val>
        </c:ser>
        <c:dLbls/>
        <c:axId val="63725952"/>
        <c:axId val="63727488"/>
      </c:barChart>
      <c:catAx>
        <c:axId val="63725952"/>
        <c:scaling>
          <c:orientation val="minMax"/>
        </c:scaling>
        <c:axPos val="b"/>
        <c:tickLblPos val="nextTo"/>
        <c:crossAx val="63727488"/>
        <c:crosses val="autoZero"/>
        <c:auto val="1"/>
        <c:lblAlgn val="ctr"/>
        <c:lblOffset val="100"/>
      </c:catAx>
      <c:valAx>
        <c:axId val="63727488"/>
        <c:scaling>
          <c:orientation val="minMax"/>
        </c:scaling>
        <c:axPos val="l"/>
        <c:numFmt formatCode="General" sourceLinked="1"/>
        <c:tickLblPos val="nextTo"/>
        <c:crossAx val="637259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4425667310454104E-2"/>
          <c:y val="0"/>
          <c:w val="0.93674614965582104"/>
          <c:h val="0.23840113735783006"/>
        </c:manualLayout>
      </c:layout>
      <c:overlay val="1"/>
      <c:txPr>
        <a:bodyPr/>
        <a:lstStyle/>
        <a:p>
          <a:pPr>
            <a:defRPr sz="32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Sheet1!$U$3</c:f>
              <c:strCache>
                <c:ptCount val="1"/>
                <c:pt idx="0">
                  <c:v>LS</c:v>
                </c:pt>
              </c:strCache>
            </c:strRef>
          </c:tx>
          <c:cat>
            <c:strRef>
              <c:f>Sheet1!$V$2:$AA$2</c:f>
              <c:strCache>
                <c:ptCount val="6"/>
                <c:pt idx="0">
                  <c:v>(4s_4r )</c:v>
                </c:pt>
                <c:pt idx="1">
                  <c:v>(3s_4r)</c:v>
                </c:pt>
                <c:pt idx="2">
                  <c:v>(3s_3r)</c:v>
                </c:pt>
                <c:pt idx="3">
                  <c:v>(2s_3r)</c:v>
                </c:pt>
                <c:pt idx="4">
                  <c:v>(2s_2r)</c:v>
                </c:pt>
                <c:pt idx="5">
                  <c:v>Protein</c:v>
                </c:pt>
              </c:strCache>
            </c:strRef>
          </c:cat>
          <c:val>
            <c:numRef>
              <c:f>Sheet1!$V$3:$AA$3</c:f>
              <c:numCache>
                <c:formatCode>General</c:formatCode>
                <c:ptCount val="6"/>
                <c:pt idx="0">
                  <c:v>10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Sheet1!$U$4</c:f>
              <c:strCache>
                <c:ptCount val="1"/>
                <c:pt idx="0">
                  <c:v>PS</c:v>
                </c:pt>
              </c:strCache>
            </c:strRef>
          </c:tx>
          <c:cat>
            <c:strRef>
              <c:f>Sheet1!$V$2:$AA$2</c:f>
              <c:strCache>
                <c:ptCount val="6"/>
                <c:pt idx="0">
                  <c:v>(4s_4r )</c:v>
                </c:pt>
                <c:pt idx="1">
                  <c:v>(3s_4r)</c:v>
                </c:pt>
                <c:pt idx="2">
                  <c:v>(3s_3r)</c:v>
                </c:pt>
                <c:pt idx="3">
                  <c:v>(2s_3r)</c:v>
                </c:pt>
                <c:pt idx="4">
                  <c:v>(2s_2r)</c:v>
                </c:pt>
                <c:pt idx="5">
                  <c:v>Protein</c:v>
                </c:pt>
              </c:strCache>
            </c:strRef>
          </c:cat>
          <c:val>
            <c:numRef>
              <c:f>Sheet1!$V$4:$AA$4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Sheet1!$U$5</c:f>
              <c:strCache>
                <c:ptCount val="1"/>
                <c:pt idx="0">
                  <c:v>FDLS1</c:v>
                </c:pt>
              </c:strCache>
            </c:strRef>
          </c:tx>
          <c:cat>
            <c:strRef>
              <c:f>Sheet1!$V$2:$AA$2</c:f>
              <c:strCache>
                <c:ptCount val="6"/>
                <c:pt idx="0">
                  <c:v>(4s_4r )</c:v>
                </c:pt>
                <c:pt idx="1">
                  <c:v>(3s_4r)</c:v>
                </c:pt>
                <c:pt idx="2">
                  <c:v>(3s_3r)</c:v>
                </c:pt>
                <c:pt idx="3">
                  <c:v>(2s_3r)</c:v>
                </c:pt>
                <c:pt idx="4">
                  <c:v>(2s_2r)</c:v>
                </c:pt>
                <c:pt idx="5">
                  <c:v>Protein</c:v>
                </c:pt>
              </c:strCache>
            </c:strRef>
          </c:cat>
          <c:val>
            <c:numRef>
              <c:f>Sheet1!$V$5:$AA$5</c:f>
              <c:numCache>
                <c:formatCode>General</c:formatCode>
                <c:ptCount val="6"/>
                <c:pt idx="0">
                  <c:v>37</c:v>
                </c:pt>
                <c:pt idx="1">
                  <c:v>15</c:v>
                </c:pt>
                <c:pt idx="2">
                  <c:v>9</c:v>
                </c:pt>
                <c:pt idx="3">
                  <c:v>4</c:v>
                </c:pt>
                <c:pt idx="4">
                  <c:v>2</c:v>
                </c:pt>
                <c:pt idx="5">
                  <c:v>198</c:v>
                </c:pt>
              </c:numCache>
            </c:numRef>
          </c:val>
        </c:ser>
        <c:ser>
          <c:idx val="3"/>
          <c:order val="3"/>
          <c:tx>
            <c:strRef>
              <c:f>Sheet1!$U$6</c:f>
              <c:strCache>
                <c:ptCount val="1"/>
                <c:pt idx="0">
                  <c:v>FDLS2</c:v>
                </c:pt>
              </c:strCache>
            </c:strRef>
          </c:tx>
          <c:cat>
            <c:strRef>
              <c:f>Sheet1!$V$2:$AA$2</c:f>
              <c:strCache>
                <c:ptCount val="6"/>
                <c:pt idx="0">
                  <c:v>(4s_4r )</c:v>
                </c:pt>
                <c:pt idx="1">
                  <c:v>(3s_4r)</c:v>
                </c:pt>
                <c:pt idx="2">
                  <c:v>(3s_3r)</c:v>
                </c:pt>
                <c:pt idx="3">
                  <c:v>(2s_3r)</c:v>
                </c:pt>
                <c:pt idx="4">
                  <c:v>(2s_2r)</c:v>
                </c:pt>
                <c:pt idx="5">
                  <c:v>Protein</c:v>
                </c:pt>
              </c:strCache>
            </c:strRef>
          </c:cat>
          <c:val>
            <c:numRef>
              <c:f>Sheet1!$V$6:$AA$6</c:f>
              <c:numCache>
                <c:formatCode>General</c:formatCode>
                <c:ptCount val="6"/>
                <c:pt idx="0">
                  <c:v>29</c:v>
                </c:pt>
                <c:pt idx="1">
                  <c:v>14</c:v>
                </c:pt>
                <c:pt idx="2">
                  <c:v>8</c:v>
                </c:pt>
                <c:pt idx="3">
                  <c:v>4</c:v>
                </c:pt>
                <c:pt idx="4">
                  <c:v>1</c:v>
                </c:pt>
                <c:pt idx="5">
                  <c:v>154</c:v>
                </c:pt>
              </c:numCache>
            </c:numRef>
          </c:val>
        </c:ser>
        <c:ser>
          <c:idx val="4"/>
          <c:order val="4"/>
          <c:tx>
            <c:strRef>
              <c:f>Sheet1!$U$7</c:f>
              <c:strCache>
                <c:ptCount val="1"/>
                <c:pt idx="0">
                  <c:v>GA-1</c:v>
                </c:pt>
              </c:strCache>
            </c:strRef>
          </c:tx>
          <c:cat>
            <c:strRef>
              <c:f>Sheet1!$V$2:$AA$2</c:f>
              <c:strCache>
                <c:ptCount val="6"/>
                <c:pt idx="0">
                  <c:v>(4s_4r )</c:v>
                </c:pt>
                <c:pt idx="1">
                  <c:v>(3s_4r)</c:v>
                </c:pt>
                <c:pt idx="2">
                  <c:v>(3s_3r)</c:v>
                </c:pt>
                <c:pt idx="3">
                  <c:v>(2s_3r)</c:v>
                </c:pt>
                <c:pt idx="4">
                  <c:v>(2s_2r)</c:v>
                </c:pt>
                <c:pt idx="5">
                  <c:v>Protein</c:v>
                </c:pt>
              </c:strCache>
            </c:strRef>
          </c:cat>
          <c:val>
            <c:numRef>
              <c:f>Sheet1!$V$7:$AA$7</c:f>
              <c:numCache>
                <c:formatCode>#,##0</c:formatCode>
                <c:ptCount val="6"/>
                <c:pt idx="0">
                  <c:v>15297</c:v>
                </c:pt>
                <c:pt idx="1">
                  <c:v>9846</c:v>
                </c:pt>
                <c:pt idx="2">
                  <c:v>5450</c:v>
                </c:pt>
                <c:pt idx="3">
                  <c:v>3226</c:v>
                </c:pt>
                <c:pt idx="4">
                  <c:v>1534</c:v>
                </c:pt>
                <c:pt idx="5">
                  <c:v>12573</c:v>
                </c:pt>
              </c:numCache>
            </c:numRef>
          </c:val>
        </c:ser>
        <c:ser>
          <c:idx val="5"/>
          <c:order val="5"/>
          <c:tx>
            <c:strRef>
              <c:f>Sheet1!$U$8</c:f>
              <c:strCache>
                <c:ptCount val="1"/>
                <c:pt idx="0">
                  <c:v>GA-2</c:v>
                </c:pt>
              </c:strCache>
            </c:strRef>
          </c:tx>
          <c:cat>
            <c:strRef>
              <c:f>Sheet1!$V$2:$AA$2</c:f>
              <c:strCache>
                <c:ptCount val="6"/>
                <c:pt idx="0">
                  <c:v>(4s_4r )</c:v>
                </c:pt>
                <c:pt idx="1">
                  <c:v>(3s_4r)</c:v>
                </c:pt>
                <c:pt idx="2">
                  <c:v>(3s_3r)</c:v>
                </c:pt>
                <c:pt idx="3">
                  <c:v>(2s_3r)</c:v>
                </c:pt>
                <c:pt idx="4">
                  <c:v>(2s_2r)</c:v>
                </c:pt>
                <c:pt idx="5">
                  <c:v>Protein</c:v>
                </c:pt>
              </c:strCache>
            </c:strRef>
          </c:cat>
          <c:val>
            <c:numRef>
              <c:f>Sheet1!$V$8:$AA$8</c:f>
              <c:numCache>
                <c:formatCode>#,##0</c:formatCode>
                <c:ptCount val="6"/>
                <c:pt idx="0">
                  <c:v>15964</c:v>
                </c:pt>
                <c:pt idx="1">
                  <c:v>10121</c:v>
                </c:pt>
                <c:pt idx="2">
                  <c:v>5655</c:v>
                </c:pt>
                <c:pt idx="3">
                  <c:v>2974</c:v>
                </c:pt>
                <c:pt idx="4">
                  <c:v>1687</c:v>
                </c:pt>
                <c:pt idx="5">
                  <c:v>10124</c:v>
                </c:pt>
              </c:numCache>
            </c:numRef>
          </c:val>
        </c:ser>
        <c:dLbls/>
        <c:axId val="63807488"/>
        <c:axId val="63809024"/>
      </c:barChart>
      <c:catAx>
        <c:axId val="63807488"/>
        <c:scaling>
          <c:orientation val="minMax"/>
        </c:scaling>
        <c:axPos val="b"/>
        <c:tickLblPos val="nextTo"/>
        <c:crossAx val="63809024"/>
        <c:crosses val="autoZero"/>
        <c:auto val="1"/>
        <c:lblAlgn val="ctr"/>
        <c:lblOffset val="100"/>
      </c:catAx>
      <c:valAx>
        <c:axId val="63809024"/>
        <c:scaling>
          <c:orientation val="minMax"/>
          <c:max val="40"/>
          <c:min val="0"/>
        </c:scaling>
        <c:axPos val="l"/>
        <c:majorGridlines/>
        <c:numFmt formatCode="General" sourceLinked="1"/>
        <c:tickLblPos val="nextTo"/>
        <c:crossAx val="63807488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0"/>
          <c:y val="0"/>
          <c:w val="1"/>
          <c:h val="0.22704870224555299"/>
        </c:manualLayout>
      </c:layout>
      <c:txPr>
        <a:bodyPr/>
        <a:lstStyle/>
        <a:p>
          <a:pPr>
            <a:defRPr sz="32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285AE-3E25-8F4F-B755-234792A9469B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47165-7C9A-154C-93E7-06102132F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75035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FA0FA-BA25-CB4A-92F2-3B45F5846E11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D83DD-10F2-AC4B-BF91-29A34C9B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89852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06C-F3E3-694B-8D87-40467824078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984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Linear number</a:t>
            </a:r>
            <a:r>
              <a:rPr lang="en-US" baseline="0" dirty="0" smtClean="0"/>
              <a:t> of control inputs control a quadratic number of electrodes</a:t>
            </a:r>
          </a:p>
          <a:p>
            <a:r>
              <a:rPr lang="en-US" baseline="0" dirty="0" smtClean="0"/>
              <a:t>Device is fabricated using Thin-film transistors</a:t>
            </a:r>
          </a:p>
          <a:p>
            <a:r>
              <a:rPr lang="en-US" baseline="0" dirty="0" smtClean="0"/>
              <a:t>Addressing scheme is similar to LCD screens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D83DD-10F2-AC4B-BF91-29A34C9BA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3702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D83DD-10F2-AC4B-BF91-29A34C9BA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6999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External component constraints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A heater cannot perform detection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If I only have 2 heaters, I can’t schedule 3 heating operations at once.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D83DD-10F2-AC4B-BF91-29A34C9BAE6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6086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D83DD-10F2-AC4B-BF91-29A34C9BAE6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272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D83DD-10F2-AC4B-BF91-29A34C9BAE6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272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D83DD-10F2-AC4B-BF91-29A34C9BAE6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27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85E1-7BFC-7244-A4D3-0D2A69716239}" type="datetime1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462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9D31-2D29-3B42-8BE0-55B1146C2B43}" type="datetime1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5155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A635-B79A-5940-9A78-1092D71C2951}" type="datetime1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737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6751-A6B1-3D4E-B1A2-DAC2005BE146}" type="datetime1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850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D863-A87E-6C49-908D-DA98267EFFC6}" type="datetime1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514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5BD0-7756-E240-BD05-CBD4C0EC6C65}" type="datetime1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829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22DC-9F4E-184A-8669-14B46C21EB12}" type="datetime1">
              <a:rPr lang="en-US" smtClean="0"/>
              <a:pPr/>
              <a:t>10/11/2012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454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9E57-8137-4D43-866F-9F4A6224BB81}" type="datetime1">
              <a:rPr lang="en-US" smtClean="0"/>
              <a:pPr/>
              <a:t>10/11/2012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825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C09F-47FD-FB44-9861-258598C3FCAF}" type="datetime1">
              <a:rPr lang="en-US" smtClean="0"/>
              <a:pPr/>
              <a:t>10/11/2012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385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F46E-CDD5-8B47-A991-D6E4749177C6}" type="datetime1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996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6DE0-6597-7C4E-9850-B0235DD90FC0}" type="datetime1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83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92B22-953B-1D4D-8F2D-F58B295ED2C7}" type="datetime1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35DD4-ADB5-4291-94AC-F34237D85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017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istry.umu.se/digitalAssets/4/4612_science_chemistry.gi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les.healthymagination.com/wp-content/uploads/2010/08/chip.jpg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g"/><Relationship Id="rId6" Type="http://schemas.openxmlformats.org/officeDocument/2006/relationships/hyperlink" Target="http://microfluidics.ee.duke.edu/" TargetMode="External"/><Relationship Id="rId5" Type="http://schemas.openxmlformats.org/officeDocument/2006/relationships/image" Target="../media/image4.png"/><Relationship Id="rId4" Type="http://schemas.microsoft.com/office/2007/relationships/media" Target="../media/media1.m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microfluidics.ee.duke.edu/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2.mp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media" Target="../media/media2.m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3.mo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3.mov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4.mo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4.mov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5.mo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5.mov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Force-Directed List Scheduling for DMFBs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6106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Kenneth O’Neal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Dan Grissom, Philip Brisk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Computer Science and Engineering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Bourns College of Engineering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California,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Riverside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/>
              <a:t>VLSI</a:t>
            </a:r>
            <a:r>
              <a:rPr lang="en-US" smtClean="0"/>
              <a:t>-SOC, </a:t>
            </a:r>
            <a:r>
              <a:rPr lang="en-US" dirty="0" smtClean="0"/>
              <a:t>Santa Cruz, CA, USA, </a:t>
            </a:r>
            <a:r>
              <a:rPr lang="en-US" smtClean="0"/>
              <a:t>Oct 7-10,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2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Digital microfluidic biochip (DMFB) technology</a:t>
            </a:r>
          </a:p>
          <a:p>
            <a:r>
              <a:rPr lang="en-US" dirty="0" smtClean="0"/>
              <a:t>DMFB synthesis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DMFB scheduling: problem formulation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Force-directed list scheduling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589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Operations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8627" y="4511169"/>
            <a:ext cx="8105161" cy="20610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+ External components</a:t>
            </a:r>
          </a:p>
          <a:p>
            <a:pPr lvl="1"/>
            <a:r>
              <a:rPr lang="en-US" dirty="0" smtClean="0"/>
              <a:t>Heaters, detectors, sensors, etc.</a:t>
            </a:r>
          </a:p>
          <a:p>
            <a:pPr lvl="1"/>
            <a:r>
              <a:rPr lang="en-US" dirty="0" smtClean="0"/>
              <a:t>Placed at pre-specified locations on the DMFB</a:t>
            </a:r>
          </a:p>
          <a:p>
            <a:pPr lvl="1"/>
            <a:r>
              <a:rPr lang="en-US" dirty="0" smtClean="0"/>
              <a:t>Route droplet(s) to the location</a:t>
            </a:r>
            <a:endParaRPr lang="en-US" dirty="0"/>
          </a:p>
        </p:txBody>
      </p:sp>
      <p:pic>
        <p:nvPicPr>
          <p:cNvPr id="8" name="Picture 7" descr="BasicOper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" y="1417638"/>
            <a:ext cx="8829675" cy="27491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02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DMFB Synthesis</a:t>
            </a:r>
            <a:endParaRPr lang="en-US" dirty="0"/>
          </a:p>
        </p:txBody>
      </p:sp>
      <p:pic>
        <p:nvPicPr>
          <p:cNvPr id="5" name="Picture 4" descr="DMFB_Array_Cross_Section_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8400" y="1929374"/>
            <a:ext cx="8621876" cy="212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8400" y="4351713"/>
            <a:ext cx="8686800" cy="2118881"/>
          </a:xfrm>
        </p:spPr>
        <p:txBody>
          <a:bodyPr>
            <a:normAutofit/>
          </a:bodyPr>
          <a:lstStyle/>
          <a:p>
            <a:pPr marL="971550" lvl="1" indent="-514350">
              <a:buAutoNum type="arabicPeriod"/>
            </a:pPr>
            <a:r>
              <a:rPr lang="en-US" dirty="0" smtClean="0"/>
              <a:t>Schedule assay operations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Place assay operations on the DMFB 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Route droplets to their destinations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42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State Machine Control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209915" cy="35060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33400" y="54102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Complex and adaptive control models are beyond the scope of this work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45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Digital microfluidic biochip (DMFB) technology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DMFB synthesis</a:t>
            </a:r>
          </a:p>
          <a:p>
            <a:r>
              <a:rPr lang="en-US" dirty="0" smtClean="0"/>
              <a:t>DMFB scheduling: problem formulation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Force-directed list scheduling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589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4343400" cy="41825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6200" y="1295400"/>
            <a:ext cx="449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Assay Specification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0" y="1295400"/>
            <a:ext cx="3962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Architecture</a:t>
            </a:r>
            <a:endParaRPr lang="en-US" sz="3200" dirty="0"/>
          </a:p>
        </p:txBody>
      </p:sp>
      <p:pic>
        <p:nvPicPr>
          <p:cNvPr id="11" name="Picture 10" descr="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4176" y="1972733"/>
            <a:ext cx="4103624" cy="48852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00" y="4648200"/>
            <a:ext cx="353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Dimensions</a:t>
            </a:r>
          </a:p>
          <a:p>
            <a:pPr marL="457200" indent="-457200" algn="r">
              <a:buFontTx/>
              <a:buChar char="•"/>
            </a:pPr>
            <a:endParaRPr lang="en-US" sz="2400" dirty="0" smtClean="0"/>
          </a:p>
          <a:p>
            <a:pPr algn="r"/>
            <a:r>
              <a:rPr lang="en-US" sz="2400" dirty="0" smtClean="0"/>
              <a:t>I/O resources</a:t>
            </a:r>
          </a:p>
          <a:p>
            <a:pPr marL="457200" indent="-457200" algn="r">
              <a:buFontTx/>
              <a:buChar char="•"/>
            </a:pPr>
            <a:endParaRPr lang="en-US" sz="2400" dirty="0" smtClean="0"/>
          </a:p>
          <a:p>
            <a:pPr algn="r"/>
            <a:r>
              <a:rPr lang="en-US" sz="2400" dirty="0" smtClean="0"/>
              <a:t>External components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0" y="1676400"/>
            <a:ext cx="838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19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 Modules: Resource Constraints</a:t>
            </a:r>
            <a:endParaRPr lang="en-US" dirty="0"/>
          </a:p>
        </p:txBody>
      </p:sp>
      <p:pic>
        <p:nvPicPr>
          <p:cNvPr id="12" name="Picture 11" descr="DMFB_Array_Cross_Section_2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8002" y="1219200"/>
            <a:ext cx="7940198" cy="480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85800" y="6096000"/>
            <a:ext cx="762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Decouples scheduling from placement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515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1054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Objective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Minimize </a:t>
            </a:r>
            <a:r>
              <a:rPr lang="en-US" dirty="0"/>
              <a:t>s</a:t>
            </a:r>
            <a:r>
              <a:rPr lang="en-US" dirty="0" smtClean="0"/>
              <a:t>chedule </a:t>
            </a:r>
            <a:r>
              <a:rPr lang="en-US" dirty="0"/>
              <a:t>l</a:t>
            </a:r>
            <a:r>
              <a:rPr lang="en-US" dirty="0" smtClean="0"/>
              <a:t>ength</a:t>
            </a:r>
          </a:p>
          <a:p>
            <a:endParaRPr lang="en-US" u="sng" dirty="0" smtClean="0"/>
          </a:p>
          <a:p>
            <a:r>
              <a:rPr lang="en-US" u="sng" dirty="0"/>
              <a:t>Constraints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DAG dependence constraints</a:t>
            </a:r>
          </a:p>
          <a:p>
            <a:pPr lvl="1"/>
            <a:r>
              <a:rPr lang="en-US" dirty="0"/>
              <a:t>DFMB physical resource constraints</a:t>
            </a:r>
          </a:p>
          <a:p>
            <a:pPr lvl="2"/>
            <a:r>
              <a:rPr lang="en-US" dirty="0"/>
              <a:t>Work modules can store up to k droplets</a:t>
            </a:r>
          </a:p>
          <a:p>
            <a:pPr lvl="2"/>
            <a:r>
              <a:rPr lang="en-US" dirty="0"/>
              <a:t>Work modules perform at most one operation at a time</a:t>
            </a:r>
          </a:p>
          <a:p>
            <a:pPr lvl="2"/>
            <a:r>
              <a:rPr lang="en-US" dirty="0"/>
              <a:t>External component constraints</a:t>
            </a:r>
          </a:p>
          <a:p>
            <a:pPr lvl="2"/>
            <a:r>
              <a:rPr lang="en-US" dirty="0"/>
              <a:t>I/O </a:t>
            </a:r>
            <a:r>
              <a:rPr lang="en-US" dirty="0" smtClean="0"/>
              <a:t>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05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DMFB Scheduling Algorithms:</a:t>
            </a:r>
            <a:br>
              <a:rPr lang="en-US" dirty="0" smtClean="0"/>
            </a:br>
            <a:r>
              <a:rPr lang="en-US" dirty="0" smtClean="0"/>
              <a:t>Runtime vs. Solution Quality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1000" y="3200400"/>
            <a:ext cx="8382000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24016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Polynomial-time</a:t>
            </a:r>
          </a:p>
          <a:p>
            <a:r>
              <a:rPr lang="en-US" dirty="0"/>
              <a:t>h</a:t>
            </a:r>
            <a:r>
              <a:rPr lang="en-US" dirty="0" smtClean="0"/>
              <a:t>euristics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22770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Iterative improvement algorithms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43800" y="28194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Optimal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38200" y="3200400"/>
            <a:ext cx="0" cy="274320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524000" y="3200400"/>
            <a:ext cx="0" cy="144780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477000" y="32004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620000" y="3200400"/>
            <a:ext cx="0" cy="60960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14400" y="47244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 scheduling</a:t>
            </a:r>
          </a:p>
          <a:p>
            <a:r>
              <a:rPr lang="en-US" dirty="0" smtClean="0"/>
              <a:t>D. Grissom and P. Brisk.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DAC (</a:t>
            </a:r>
            <a:r>
              <a:rPr lang="en-US" dirty="0"/>
              <a:t>2012</a:t>
            </a:r>
            <a:r>
              <a:rPr lang="en-US" dirty="0" smtClean="0"/>
              <a:t>): 26-35</a:t>
            </a:r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295400" y="6172200"/>
            <a:ext cx="6096000" cy="6519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List scheduling / Genetic algorithm / ILP</a:t>
            </a:r>
          </a:p>
          <a:p>
            <a:pPr marL="0" indent="0">
              <a:buNone/>
            </a:pPr>
            <a:r>
              <a:rPr lang="en-US" sz="1800" dirty="0" smtClean="0"/>
              <a:t>F. Su and K. </a:t>
            </a:r>
            <a:r>
              <a:rPr lang="en-US" sz="1800" dirty="0" err="1" smtClean="0"/>
              <a:t>Chakrabarty</a:t>
            </a:r>
            <a:r>
              <a:rPr lang="en-US" sz="1800" dirty="0" smtClean="0"/>
              <a:t>, ACM JETC (2008) 3(4): article #16 </a:t>
            </a:r>
            <a:endParaRPr lang="en-US" sz="18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838200" y="5943600"/>
            <a:ext cx="457200" cy="325967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886200" y="3733800"/>
            <a:ext cx="2590800" cy="243840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05200" y="4724400"/>
            <a:ext cx="2667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Genetic algorithm</a:t>
            </a:r>
          </a:p>
          <a:p>
            <a:r>
              <a:rPr lang="en-US" dirty="0" smtClean="0"/>
              <a:t>A.J. Ricketts et al., </a:t>
            </a:r>
          </a:p>
          <a:p>
            <a:r>
              <a:rPr lang="en-US" dirty="0" smtClean="0"/>
              <a:t>DATE (2006): 329-334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5105400" y="3810000"/>
            <a:ext cx="2514600" cy="251460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ontent Placeholder 2"/>
          <p:cNvSpPr txBox="1">
            <a:spLocks/>
          </p:cNvSpPr>
          <p:nvPr/>
        </p:nvSpPr>
        <p:spPr>
          <a:xfrm>
            <a:off x="6172200" y="4800600"/>
            <a:ext cx="2971800" cy="83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ILP</a:t>
            </a:r>
          </a:p>
          <a:p>
            <a:pPr marL="0" indent="0">
              <a:buNone/>
            </a:pPr>
            <a:r>
              <a:rPr lang="en-US" sz="1800" dirty="0" smtClean="0"/>
              <a:t>J. Ding et al., IEEE TCAD </a:t>
            </a:r>
          </a:p>
          <a:p>
            <a:pPr marL="0" indent="0">
              <a:buNone/>
            </a:pPr>
            <a:r>
              <a:rPr lang="en-US" sz="1800" dirty="0" smtClean="0"/>
              <a:t>(2001) 20(12): 1463-1468</a:t>
            </a:r>
            <a:endParaRPr lang="en-US" sz="1800" dirty="0"/>
          </a:p>
        </p:txBody>
      </p:sp>
      <p:sp>
        <p:nvSpPr>
          <p:cNvPr id="65" name="4-Point Star 64"/>
          <p:cNvSpPr/>
          <p:nvPr/>
        </p:nvSpPr>
        <p:spPr>
          <a:xfrm rot="18900000">
            <a:off x="827834" y="3058366"/>
            <a:ext cx="685800" cy="685800"/>
          </a:xfrm>
          <a:prstGeom prst="star4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/>
          <p:nvPr/>
        </p:nvCxnSpPr>
        <p:spPr>
          <a:xfrm flipH="1">
            <a:off x="1219200" y="342900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752600" y="3200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Force-directed list scheduling</a:t>
            </a:r>
          </a:p>
          <a:p>
            <a:r>
              <a:rPr lang="en-US" dirty="0" smtClean="0"/>
              <a:t>This paper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576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Digital microfluidic biochip (DMFB) technology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DMFB synthesis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DMFB scheduling: problem formulation</a:t>
            </a:r>
          </a:p>
          <a:p>
            <a:r>
              <a:rPr lang="en-US" dirty="0" smtClean="0"/>
              <a:t>Force-directed list scheduling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67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59800" cy="6222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Miniaturized, automated programmable (bio-)chemistry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599" y="5464276"/>
            <a:ext cx="4701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http://www.chemistry.umu.se/digitalAssets/4/4612_science_chemistry.gif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4612_science_chemistry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495" y="2418915"/>
            <a:ext cx="3837010" cy="2881910"/>
          </a:xfrm>
          <a:prstGeom prst="rect">
            <a:avLst/>
          </a:prstGeom>
        </p:spPr>
      </p:pic>
      <p:pic>
        <p:nvPicPr>
          <p:cNvPr id="6" name="Picture 5" descr="chip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7845" y="2539859"/>
            <a:ext cx="3378388" cy="25081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83255" y="5485091"/>
            <a:ext cx="4060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http://files.healthymagination.com/wp-content/uploads/2010/08/chip.jpg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57200" y="2418915"/>
            <a:ext cx="3927686" cy="2766633"/>
          </a:xfrm>
          <a:prstGeom prst="straightConnector1">
            <a:avLst/>
          </a:prstGeom>
          <a:ln w="1270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57200" y="2418915"/>
            <a:ext cx="3927687" cy="2629141"/>
          </a:xfrm>
          <a:prstGeom prst="straightConnector1">
            <a:avLst/>
          </a:prstGeom>
          <a:ln w="1270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89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Scheduling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39623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Greedy approach</a:t>
            </a:r>
          </a:p>
          <a:p>
            <a:endParaRPr lang="en-US" dirty="0" smtClean="0"/>
          </a:p>
          <a:p>
            <a:r>
              <a:rPr lang="en-US" dirty="0"/>
              <a:t>Put schedulable nodes into a priority queue</a:t>
            </a:r>
          </a:p>
          <a:p>
            <a:pPr lvl="1"/>
            <a:r>
              <a:rPr lang="en-US" dirty="0"/>
              <a:t>A node is schedulable if it is an input node, or all of its predecessors have been scheduled already</a:t>
            </a:r>
          </a:p>
          <a:p>
            <a:pPr lvl="1"/>
            <a:r>
              <a:rPr lang="en-US" dirty="0"/>
              <a:t>When a resource (I/O, work module) becomes available, the highest priority node is </a:t>
            </a:r>
            <a:r>
              <a:rPr lang="en-US" dirty="0" smtClean="0"/>
              <a:t>removed from the queue and </a:t>
            </a:r>
            <a:r>
              <a:rPr lang="en-US" dirty="0"/>
              <a:t>is </a:t>
            </a:r>
            <a:r>
              <a:rPr lang="en-US" dirty="0" smtClean="0"/>
              <a:t>scheduled</a:t>
            </a:r>
          </a:p>
          <a:p>
            <a:pPr lvl="1"/>
            <a:r>
              <a:rPr lang="en-US" dirty="0" smtClean="0"/>
              <a:t>Update the priority queue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Priority Function</a:t>
            </a:r>
          </a:p>
          <a:p>
            <a:pPr lvl="1"/>
            <a:r>
              <a:rPr lang="en-US" dirty="0" smtClean="0"/>
              <a:t>Longest path from the current node to an output</a:t>
            </a:r>
          </a:p>
          <a:p>
            <a:pPr lvl="1"/>
            <a:r>
              <a:rPr lang="en-US" dirty="0" smtClean="0"/>
              <a:t>F. Su. And K. </a:t>
            </a:r>
            <a:r>
              <a:rPr lang="en-US" dirty="0" err="1" smtClean="0"/>
              <a:t>Chakrabarty</a:t>
            </a:r>
            <a:r>
              <a:rPr lang="en-US" dirty="0" smtClean="0"/>
              <a:t>, ACM JETC (2008) 3(4): article #16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21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Force-Directed List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 scheduling with priority function based on force-directed scheduling from high-level synthesis of digital circuits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P.G. </a:t>
            </a:r>
            <a:r>
              <a:rPr lang="en-US" dirty="0" err="1" smtClean="0"/>
              <a:t>Paulin</a:t>
            </a:r>
            <a:r>
              <a:rPr lang="en-US" dirty="0" smtClean="0"/>
              <a:t> and J. P. Knight, IEEE TCAD (1989) </a:t>
            </a:r>
            <a:r>
              <a:rPr lang="en-US" dirty="0"/>
              <a:t>8(6): </a:t>
            </a:r>
            <a:r>
              <a:rPr lang="en-US" dirty="0" smtClean="0"/>
              <a:t>661-679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553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Computation (1/2)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285750" indent="-285750"/>
                <a14:m>
                  <m:oMath xmlns="" xmlns:m="http://schemas.openxmlformats.org/officeDocument/2006/math">
                    <m:r>
                      <a:rPr lang="en-US" i="1" smtClean="0">
                        <a:latin typeface="Cambria Math"/>
                      </a:rPr>
                      <m:t>𝑆𝑙𝑎𝑐𝑘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𝐴𝐿𝐴𝑃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– </m:t>
                    </m:r>
                    <m:r>
                      <a:rPr lang="en-US" i="1">
                        <a:latin typeface="Cambria Math"/>
                      </a:rPr>
                      <m:t>𝐴𝑆𝐴𝑃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285750" indent="-285750"/>
                <a:endParaRPr lang="en-US" i="1" dirty="0" smtClean="0">
                  <a:latin typeface="Cambria Math"/>
                </a:endParaRPr>
              </a:p>
              <a:p>
                <a:pPr marL="285750" indent="-285750"/>
                <a14:m>
                  <m:oMath xmlns=""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𝑆𝑙𝑎𝑐𝑘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+ 1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if v can be scheduled at time t; 0 otherwise</a:t>
                </a:r>
              </a:p>
              <a:p>
                <a:pPr marL="685800" lvl="1"/>
                <a:r>
                  <a:rPr lang="en-US" dirty="0"/>
                  <a:t>Probability that v is scheduled at </a:t>
                </a:r>
                <a:r>
                  <a:rPr lang="en-US" dirty="0" smtClean="0"/>
                  <a:t>t</a:t>
                </a:r>
                <a:endParaRPr lang="en-US" i="1" dirty="0" smtClean="0">
                  <a:latin typeface="Cambria Math"/>
                </a:endParaRPr>
              </a:p>
              <a:p>
                <a:endParaRPr lang="en-US" i="1" dirty="0" smtClean="0">
                  <a:latin typeface="Cambria Math"/>
                </a:endParaRPr>
              </a:p>
              <a:p>
                <a14:m>
                  <m:oMath xmlns="" xmlns:m="http://schemas.openxmlformats.org/officeDocument/2006/math">
                    <m:r>
                      <a:rPr lang="en-US" i="1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Sum </a:t>
                </a:r>
                <a:r>
                  <a:rPr lang="en-US" dirty="0"/>
                  <a:t>of probabilities of </a:t>
                </a:r>
                <a:r>
                  <a:rPr lang="en-US" dirty="0" smtClean="0"/>
                  <a:t>all vertices that can be scheduled at time t</a:t>
                </a:r>
                <a:endParaRPr lang="en-US" i="1" dirty="0" smtClean="0">
                  <a:latin typeface="Cambria Math"/>
                </a:endParaRPr>
              </a:p>
              <a:p>
                <a:pPr marL="685800" lvl="1"/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539" b="-22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94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Computation (2/2)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buFont typeface="Arial" charset="0"/>
                  <a:buChar char="•"/>
                </a:pPr>
                <a14:m>
                  <m:oMath xmlns=""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𝐹𝑜𝑟𝑐𝑒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𝐴𝑆𝐴𝑃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𝐴𝐿𝐴𝑃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dirty="0" smtClean="0"/>
              </a:p>
              <a:p>
                <a:pPr lvl="1">
                  <a:buFont typeface="Arial" charset="0"/>
                  <a:buChar char="•"/>
                </a:pPr>
                <a:endParaRPr lang="en-US" dirty="0" smtClean="0"/>
              </a:p>
              <a:p>
                <a:pPr lvl="1">
                  <a:buFont typeface="Arial" charset="0"/>
                  <a:buChar char="•"/>
                </a:pPr>
                <a:r>
                  <a:rPr lang="en-US" dirty="0" smtClean="0"/>
                  <a:t>Force-directed latency-constrained scheduling makes a choice to schedule v at time t</a:t>
                </a:r>
              </a:p>
              <a:p>
                <a:pPr lvl="2">
                  <a:buFont typeface="Arial" charset="0"/>
                  <a:buChar char="•"/>
                </a:pPr>
                <a:r>
                  <a:rPr lang="en-US" dirty="0" smtClean="0"/>
                  <a:t>We are resource-constrained, not latency-constrained</a:t>
                </a:r>
              </a:p>
              <a:p>
                <a:pPr lvl="1">
                  <a:buFont typeface="Arial" charset="0"/>
                  <a:buChar char="•"/>
                </a:pPr>
                <a:endParaRPr lang="en-US" dirty="0" smtClean="0"/>
              </a:p>
              <a:p>
                <a:pPr lvl="1">
                  <a:buFont typeface="Arial" charset="0"/>
                  <a:buChar char="•"/>
                </a:pPr>
                <a:r>
                  <a:rPr lang="en-US" dirty="0" smtClean="0"/>
                  <a:t>List scheduling makes a greedy choice to schedule v at the current time-step</a:t>
                </a:r>
              </a:p>
              <a:p>
                <a:pPr lvl="2">
                  <a:buFont typeface="Arial" charset="0"/>
                  <a:buChar char="•"/>
                </a:pPr>
                <a:r>
                  <a:rPr lang="en-US" dirty="0" smtClean="0"/>
                  <a:t>Priority computation for each node is </a:t>
                </a:r>
                <a:r>
                  <a:rPr lang="en-US" u="sng" dirty="0" smtClean="0"/>
                  <a:t>static</a:t>
                </a:r>
                <a:endParaRPr lang="en-US" dirty="0" smtClean="0"/>
              </a:p>
              <a:p>
                <a:pPr lvl="2">
                  <a:buFont typeface="Arial" charset="0"/>
                  <a:buChar char="•"/>
                </a:pPr>
                <a:r>
                  <a:rPr lang="en-US" dirty="0" smtClean="0"/>
                  <a:t>Forces of </a:t>
                </a:r>
                <a:r>
                  <a:rPr lang="en-US" u="sng" dirty="0" smtClean="0"/>
                  <a:t>other</a:t>
                </a:r>
                <a:r>
                  <a:rPr lang="en-US" dirty="0" smtClean="0"/>
                  <a:t> nodes </a:t>
                </a:r>
                <a:r>
                  <a:rPr lang="en-US" u="sng" dirty="0" smtClean="0"/>
                  <a:t>are not updated</a:t>
                </a:r>
                <a:r>
                  <a:rPr lang="en-US" dirty="0" smtClean="0"/>
                  <a:t> in response to the greedy decision to schedule v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2426" r="-1926" b="-6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41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Alternative Force Computation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342900" lvl="1" indent="-342900">
                  <a:buFont typeface="Arial" charset="0"/>
                  <a:buChar char="•"/>
                </a:pPr>
                <a:r>
                  <a:rPr lang="en-US" dirty="0" err="1" smtClean="0"/>
                  <a:t>Paulin</a:t>
                </a:r>
                <a:r>
                  <a:rPr lang="en-US" dirty="0" smtClean="0"/>
                  <a:t> and Knight’s force computation yielded poor results </a:t>
                </a:r>
              </a:p>
              <a:p>
                <a:pPr marL="742950" lvl="2" indent="-342900">
                  <a:buFont typeface="Arial" charset="0"/>
                  <a:buChar char="•"/>
                </a:pPr>
                <a:r>
                  <a:rPr lang="en-US" dirty="0"/>
                  <a:t>W</a:t>
                </a:r>
                <a:r>
                  <a:rPr lang="en-US" dirty="0" smtClean="0"/>
                  <a:t>orse than standard list scheduling</a:t>
                </a:r>
              </a:p>
              <a:p>
                <a:pPr marL="342900" lvl="1" indent="-342900">
                  <a:buFont typeface="Arial" charset="0"/>
                  <a:buChar char="•"/>
                </a:pPr>
                <a:endParaRPr lang="en-US" dirty="0" smtClean="0"/>
              </a:p>
              <a:p>
                <a:pPr marL="342900" lvl="1" indent="-342900">
                  <a:buFont typeface="Arial" charset="0"/>
                  <a:buChar char="•"/>
                </a:pPr>
                <a:r>
                  <a:rPr lang="en-US" dirty="0" smtClean="0"/>
                  <a:t>Use the maximum force for a given vertex, rather than summing over all forces</a:t>
                </a:r>
              </a:p>
              <a:p>
                <a:pPr lvl="1">
                  <a:buFont typeface="Arial" charset="0"/>
                  <a:buChar char="•"/>
                </a:pPr>
                <a:endParaRPr lang="en-US" dirty="0"/>
              </a:p>
              <a:p>
                <a:pPr marL="342900" lvl="1" indent="-342900">
                  <a:buFont typeface="Arial" charset="0"/>
                  <a:buChar char="•"/>
                </a:pPr>
                <a:endParaRPr lang="en-US" dirty="0" smtClean="0"/>
              </a:p>
              <a:p>
                <a:pPr marL="342900" lvl="1" indent="-342900">
                  <a:buFont typeface="Arial" charset="0"/>
                  <a:buChar char="•"/>
                </a:pPr>
                <a:r>
                  <a:rPr lang="en-US" dirty="0" smtClean="0"/>
                  <a:t>List scheduling is greedy and tends to schedule operations early in their time intervals</a:t>
                </a:r>
                <a:endParaRPr lang="en-US" dirty="0"/>
              </a:p>
              <a:p>
                <a:pPr lvl="1">
                  <a:buFont typeface="Arial" charset="0"/>
                  <a:buChar char="•"/>
                </a:pPr>
                <a:endParaRPr lang="en-US" dirty="0"/>
              </a:p>
              <a:p>
                <a:pPr lvl="1">
                  <a:buFont typeface="Arial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63" t="-2561" r="-444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8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Digital microfluidic biochip (DMFB) technology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DMFB synthesis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DMFB scheduling: problem formulation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Force-directed list scheduling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1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List scheduling (LS)</a:t>
            </a:r>
          </a:p>
          <a:p>
            <a:pPr lvl="1"/>
            <a:r>
              <a:rPr lang="en-US" dirty="0"/>
              <a:t>F. Su and K. </a:t>
            </a:r>
            <a:r>
              <a:rPr lang="en-US" dirty="0" err="1"/>
              <a:t>Chakrabarty</a:t>
            </a:r>
            <a:r>
              <a:rPr lang="en-US" dirty="0"/>
              <a:t>, ACM JETC (2008</a:t>
            </a:r>
            <a:r>
              <a:rPr lang="en-US" dirty="0" smtClean="0"/>
              <a:t>) 3(4): article #16</a:t>
            </a:r>
          </a:p>
          <a:p>
            <a:pPr lvl="1"/>
            <a:r>
              <a:rPr lang="en-US" dirty="0" smtClean="0"/>
              <a:t>Ignores the rescheduling step of “Modified” LS</a:t>
            </a:r>
          </a:p>
          <a:p>
            <a:pPr lvl="1"/>
            <a:endParaRPr lang="en-US" dirty="0"/>
          </a:p>
          <a:p>
            <a:r>
              <a:rPr lang="en-US" dirty="0" smtClean="0"/>
              <a:t>Path scheduling (PS)</a:t>
            </a:r>
          </a:p>
          <a:p>
            <a:pPr lvl="1"/>
            <a:r>
              <a:rPr lang="en-US" dirty="0" smtClean="0"/>
              <a:t>D. Grissom and P. Brisk, DAC (2012): 26-35</a:t>
            </a:r>
          </a:p>
          <a:p>
            <a:pPr lvl="1"/>
            <a:endParaRPr lang="en-US" dirty="0" smtClean="0"/>
          </a:p>
          <a:p>
            <a:r>
              <a:rPr lang="en-US" dirty="0"/>
              <a:t>Genetic Algorithms (GA-1, GA-2)</a:t>
            </a:r>
          </a:p>
          <a:p>
            <a:pPr lvl="1"/>
            <a:r>
              <a:rPr lang="en-US" dirty="0"/>
              <a:t>F. Su and K. </a:t>
            </a:r>
            <a:r>
              <a:rPr lang="en-US" dirty="0" err="1"/>
              <a:t>Chakrabarty</a:t>
            </a:r>
            <a:r>
              <a:rPr lang="en-US" dirty="0"/>
              <a:t>, ACM JETC (2008) 3(4): article #16</a:t>
            </a:r>
          </a:p>
          <a:p>
            <a:pPr lvl="1"/>
            <a:r>
              <a:rPr lang="en-US" dirty="0"/>
              <a:t>A. J. Ricketts et al., DATE (2006): </a:t>
            </a:r>
            <a:r>
              <a:rPr lang="en-US" dirty="0" smtClean="0"/>
              <a:t>329-334</a:t>
            </a:r>
          </a:p>
          <a:p>
            <a:pPr lvl="1"/>
            <a:r>
              <a:rPr lang="en-US" dirty="0" smtClean="0"/>
              <a:t>Initial population size = 20; run for 100 generations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Force-directed List Scheduling (FDLS-1, FDLS-2)</a:t>
            </a:r>
            <a:endParaRPr lang="en-US" dirty="0"/>
          </a:p>
          <a:p>
            <a:pPr lvl="1"/>
            <a:r>
              <a:rPr lang="en-US" dirty="0" smtClean="0"/>
              <a:t>Using FauxForce</a:t>
            </a:r>
            <a:r>
              <a:rPr lang="en-US" baseline="-25000" dirty="0" smtClean="0"/>
              <a:t>1</a:t>
            </a:r>
            <a:r>
              <a:rPr lang="en-US" dirty="0" smtClean="0"/>
              <a:t> and FauxForce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339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Multiplexed In-vitro Diagnostic Benchmark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605283"/>
            <a:ext cx="8229600" cy="379551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9956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Benchmark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219200"/>
            <a:ext cx="6642599" cy="54006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5736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15x19 DMFB</a:t>
            </a:r>
          </a:p>
          <a:p>
            <a:pPr lvl="1"/>
            <a:r>
              <a:rPr lang="en-US" dirty="0" smtClean="0"/>
              <a:t>6 work chambers</a:t>
            </a:r>
          </a:p>
          <a:p>
            <a:pPr lvl="1"/>
            <a:r>
              <a:rPr lang="en-US" dirty="0" smtClean="0"/>
              <a:t>All work chambers have detectors</a:t>
            </a:r>
          </a:p>
          <a:p>
            <a:pPr lvl="1"/>
            <a:r>
              <a:rPr lang="en-US" dirty="0" smtClean="0"/>
              <a:t>Each work chamber can store up to k droplets</a:t>
            </a:r>
          </a:p>
          <a:p>
            <a:pPr lvl="1"/>
            <a:r>
              <a:rPr lang="en-US" dirty="0" smtClean="0"/>
              <a:t>Experiments use k=2 and k=4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36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Digital microfluidic biochip (DMFB) technology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DMFB synthesis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DMFB scheduling: problem formulation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Force-directed list scheduling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87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In-vitro Results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93743343"/>
              </p:ext>
            </p:extLst>
          </p:nvPr>
        </p:nvGraphicFramePr>
        <p:xfrm>
          <a:off x="762000" y="1447800"/>
          <a:ext cx="8001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183868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(4s_4r)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6183868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(3s_4r)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6183868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(3s_3r)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6183868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(2s_3r)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39000" y="6183868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(2s_2r)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1600200"/>
            <a:ext cx="553998" cy="4572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dirty="0" smtClean="0"/>
              <a:t>Assay Execution Time (Seconds)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1600200" y="2209800"/>
            <a:ext cx="533400" cy="457200"/>
          </a:xfrm>
          <a:prstGeom prst="ellipse">
            <a:avLst/>
          </a:prstGeom>
          <a:solidFill>
            <a:srgbClr val="3366FF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48000" y="3124200"/>
            <a:ext cx="609600" cy="457200"/>
          </a:xfrm>
          <a:prstGeom prst="ellipse">
            <a:avLst/>
          </a:prstGeom>
          <a:solidFill>
            <a:srgbClr val="3366FF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72000" y="3657600"/>
            <a:ext cx="609600" cy="457200"/>
          </a:xfrm>
          <a:prstGeom prst="ellipse">
            <a:avLst/>
          </a:prstGeom>
          <a:solidFill>
            <a:srgbClr val="3366FF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96000" y="4267200"/>
            <a:ext cx="533400" cy="457200"/>
          </a:xfrm>
          <a:prstGeom prst="ellipse">
            <a:avLst/>
          </a:prstGeom>
          <a:solidFill>
            <a:srgbClr val="3366FF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43800" y="4572000"/>
            <a:ext cx="609600" cy="457200"/>
          </a:xfrm>
          <a:prstGeom prst="ellipse">
            <a:avLst/>
          </a:prstGeom>
          <a:solidFill>
            <a:srgbClr val="3366FF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14800" y="28194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Identical results for k=4 and k=2 droplets stored per work module</a:t>
            </a:r>
            <a:endParaRPr lang="en-US" sz="24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48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Results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53963071"/>
              </p:ext>
            </p:extLst>
          </p:nvPr>
        </p:nvGraphicFramePr>
        <p:xfrm>
          <a:off x="685800" y="1143000"/>
          <a:ext cx="8077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1600200"/>
            <a:ext cx="553998" cy="4572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dirty="0" smtClean="0"/>
              <a:t>Assay Execution Time (Seconds)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6172200"/>
            <a:ext cx="3581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</a:t>
            </a:r>
            <a:r>
              <a:rPr lang="en-US" dirty="0" smtClean="0"/>
              <a:t>=4 droplets stored per module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6183868"/>
            <a:ext cx="3276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</a:t>
            </a:r>
            <a:r>
              <a:rPr lang="en-US" dirty="0" smtClean="0"/>
              <a:t>=2 droplets stored per module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438400" y="3124200"/>
            <a:ext cx="1219200" cy="457200"/>
          </a:xfrm>
          <a:prstGeom prst="ellipse">
            <a:avLst/>
          </a:prstGeom>
          <a:solidFill>
            <a:srgbClr val="3366FF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6000" y="2743200"/>
            <a:ext cx="1219200" cy="457200"/>
          </a:xfrm>
          <a:prstGeom prst="ellipse">
            <a:avLst/>
          </a:prstGeom>
          <a:solidFill>
            <a:srgbClr val="3366FF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6941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Scheduler Runtime (k=4)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40705170"/>
              </p:ext>
            </p:extLst>
          </p:nvPr>
        </p:nvGraphicFramePr>
        <p:xfrm>
          <a:off x="762000" y="14478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2514600"/>
            <a:ext cx="553998" cy="3352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dirty="0" smtClean="0"/>
              <a:t>Scheduler Runtime (</a:t>
            </a:r>
            <a:r>
              <a:rPr lang="en-US" sz="2400" dirty="0" err="1" smtClean="0"/>
              <a:t>ms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0198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(4s_4r)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60198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(3s_4r)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60198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(3s_3r)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60198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(2s_3r)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60198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(2s_2r)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64008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In-vitro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60198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Protein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24400" y="6629400"/>
            <a:ext cx="2667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143000" y="6629400"/>
            <a:ext cx="2743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391400" y="64770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143000" y="64770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71600" y="24500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~15,000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590800" y="2438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~10,000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86200" y="2438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~5,000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181600" y="2438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~3,000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400800" y="24500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~1,500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162800" y="3352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198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810500" y="3581400"/>
            <a:ext cx="1905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62800" y="3048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154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772400" y="32766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315200" y="2209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~12,500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42" idx="1"/>
          </p:cNvCxnSpPr>
          <p:nvPr/>
        </p:nvCxnSpPr>
        <p:spPr>
          <a:xfrm>
            <a:off x="7696200" y="2634734"/>
            <a:ext cx="609600" cy="4894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96200" y="24500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~10,000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8458200" y="2743200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42" idx="1"/>
          </p:cNvCxnSpPr>
          <p:nvPr/>
        </p:nvCxnSpPr>
        <p:spPr>
          <a:xfrm>
            <a:off x="7696200" y="2514600"/>
            <a:ext cx="0" cy="12013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447800" y="2819400"/>
            <a:ext cx="533400" cy="1295400"/>
          </a:xfrm>
          <a:prstGeom prst="ellipse">
            <a:avLst/>
          </a:prstGeom>
          <a:solidFill>
            <a:srgbClr val="3366FF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743200" y="4572000"/>
            <a:ext cx="533400" cy="457200"/>
          </a:xfrm>
          <a:prstGeom prst="ellipse">
            <a:avLst/>
          </a:prstGeom>
          <a:solidFill>
            <a:srgbClr val="3366FF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038600" y="5029200"/>
            <a:ext cx="533400" cy="457200"/>
          </a:xfrm>
          <a:prstGeom prst="ellipse">
            <a:avLst/>
          </a:prstGeom>
          <a:solidFill>
            <a:srgbClr val="3366FF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257800" y="5410200"/>
            <a:ext cx="533400" cy="457200"/>
          </a:xfrm>
          <a:prstGeom prst="ellipse">
            <a:avLst/>
          </a:prstGeom>
          <a:solidFill>
            <a:srgbClr val="3366FF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553200" y="5562600"/>
            <a:ext cx="533400" cy="457200"/>
          </a:xfrm>
          <a:prstGeom prst="ellipse">
            <a:avLst/>
          </a:prstGeom>
          <a:solidFill>
            <a:srgbClr val="3366FF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772400" y="2743200"/>
            <a:ext cx="533400" cy="228600"/>
          </a:xfrm>
          <a:prstGeom prst="ellipse">
            <a:avLst/>
          </a:prstGeom>
          <a:solidFill>
            <a:srgbClr val="3366FF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595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Digital microfluidic biochip (DMFB) technology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DMFB synthesis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DMFB scheduling: problem formulation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Force-directed list scheduling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68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FDLS is a new polynomial-time scheduling heuristic for DFMB synthesis</a:t>
            </a:r>
          </a:p>
          <a:p>
            <a:endParaRPr lang="en-US" dirty="0" smtClean="0"/>
          </a:p>
          <a:p>
            <a:r>
              <a:rPr lang="en-US" dirty="0" smtClean="0"/>
              <a:t>FDLS generally produced better results than list scheduling (LS) and path scheduling (PS)</a:t>
            </a:r>
          </a:p>
          <a:p>
            <a:endParaRPr lang="en-US" dirty="0" smtClean="0"/>
          </a:p>
          <a:p>
            <a:r>
              <a:rPr lang="en-US" dirty="0" smtClean="0"/>
              <a:t>PS did perform better than FDLS for Protein, k=2</a:t>
            </a:r>
          </a:p>
          <a:p>
            <a:endParaRPr lang="en-US" dirty="0" smtClean="0"/>
          </a:p>
          <a:p>
            <a:r>
              <a:rPr lang="en-US" dirty="0" smtClean="0"/>
              <a:t>Schedule quality approached genetic algorithms GA-1 and GA-2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46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Electrowetting</a:t>
            </a:r>
            <a:r>
              <a:rPr lang="en-US" dirty="0" smtClean="0"/>
              <a:t> on Dielectric (</a:t>
            </a:r>
            <a:r>
              <a:rPr lang="en-US" dirty="0" err="1" smtClean="0"/>
              <a:t>EWoD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800" y="1552785"/>
            <a:ext cx="7505700" cy="1358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22120" y="2043905"/>
            <a:ext cx="102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20-80V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47090" y="2989031"/>
            <a:ext cx="5727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R.B. Fair, </a:t>
            </a:r>
            <a:r>
              <a:rPr lang="nl-NL" dirty="0" err="1" smtClean="0"/>
              <a:t>Microfluid</a:t>
            </a:r>
            <a:r>
              <a:rPr lang="nl-NL" dirty="0" smtClean="0"/>
              <a:t> </a:t>
            </a:r>
            <a:r>
              <a:rPr lang="nl-NL" dirty="0" err="1"/>
              <a:t>Nanofluid</a:t>
            </a:r>
            <a:r>
              <a:rPr lang="nl-NL" dirty="0"/>
              <a:t> (2007) 3:245–</a:t>
            </a:r>
            <a:r>
              <a:rPr lang="nl-NL" dirty="0" smtClean="0"/>
              <a:t>281, Fig. 3</a:t>
            </a:r>
            <a:endParaRPr lang="en-US" dirty="0"/>
          </a:p>
        </p:txBody>
      </p:sp>
      <p:pic>
        <p:nvPicPr>
          <p:cNvPr id="9" name="electrowetting.mp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895600" y="3733800"/>
            <a:ext cx="3440557" cy="25804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12800" y="6310170"/>
            <a:ext cx="750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6"/>
              </a:rPr>
              <a:t>http://microfluidics.ee.duke.edu/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949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</a:t>
            </a:r>
            <a:r>
              <a:rPr lang="en-US" dirty="0" err="1" smtClean="0"/>
              <a:t>Electrowetting</a:t>
            </a:r>
            <a:r>
              <a:rPr lang="en-US" dirty="0" smtClean="0"/>
              <a:t> Arrays</a:t>
            </a:r>
            <a:endParaRPr lang="en-US" dirty="0"/>
          </a:p>
        </p:txBody>
      </p:sp>
      <p:pic>
        <p:nvPicPr>
          <p:cNvPr id="4" name="Picture 3" descr="DMFB_Array_Cross_Section_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86868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71600" y="3581400"/>
            <a:ext cx="668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D. Grissom </a:t>
            </a:r>
            <a:r>
              <a:rPr lang="nl-NL" dirty="0" err="1" smtClean="0"/>
              <a:t>and</a:t>
            </a:r>
            <a:r>
              <a:rPr lang="nl-NL" dirty="0" smtClean="0"/>
              <a:t> P. </a:t>
            </a:r>
            <a:r>
              <a:rPr lang="nl-NL" dirty="0" err="1" smtClean="0"/>
              <a:t>Brisk</a:t>
            </a:r>
            <a:r>
              <a:rPr lang="nl-NL" dirty="0" smtClean="0"/>
              <a:t>, GLS-VLSI (2012) 103-106, Fig. 1</a:t>
            </a:r>
            <a:endParaRPr lang="en-US" dirty="0"/>
          </a:p>
        </p:txBody>
      </p:sp>
      <p:pic>
        <p:nvPicPr>
          <p:cNvPr id="5" name="droplet_200hz.mp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62000" y="4114800"/>
            <a:ext cx="2912599" cy="2184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400" y="4114800"/>
            <a:ext cx="3112420" cy="220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8200" y="6211669"/>
            <a:ext cx="3916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/>
              <a:t>K. </a:t>
            </a:r>
            <a:r>
              <a:rPr lang="nl-NL" dirty="0" err="1" smtClean="0"/>
              <a:t>Chakrabarty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J. Zeng , ACM JETC (2005) 1(3):186–223, Fig. 1(e)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310170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7"/>
              </a:rPr>
              <a:t>http://microfluidics.ee.duke.edu/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74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181100"/>
            <a:ext cx="3382297" cy="3276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38600" y="2717800"/>
            <a:ext cx="508000" cy="1028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2012-06-20_10-49-01_89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5405" y="88900"/>
            <a:ext cx="3767790" cy="66837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15406" y="5003800"/>
            <a:ext cx="3767790" cy="17688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78400" y="88900"/>
            <a:ext cx="4004795" cy="180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  <a:noFill/>
        </p:spPr>
        <p:txBody>
          <a:bodyPr/>
          <a:lstStyle/>
          <a:p>
            <a:r>
              <a:rPr lang="en-US" dirty="0" smtClean="0"/>
              <a:t>Active Matrix Control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07496" y="5435600"/>
            <a:ext cx="8801100" cy="1047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M+N inputs independently control </a:t>
            </a:r>
            <a:r>
              <a:rPr lang="en-US" dirty="0" err="1" smtClean="0"/>
              <a:t>MxN</a:t>
            </a:r>
            <a:r>
              <a:rPr lang="en-US" dirty="0" smtClean="0"/>
              <a:t> electrodes</a:t>
            </a:r>
          </a:p>
          <a:p>
            <a:r>
              <a:rPr lang="en-US" dirty="0" smtClean="0"/>
              <a:t>16x16 device fabricated and tested </a:t>
            </a:r>
            <a:r>
              <a:rPr lang="en-US" u="sng" dirty="0"/>
              <a:t>3</a:t>
            </a:r>
            <a:r>
              <a:rPr lang="en-US" u="sng" dirty="0" smtClean="0"/>
              <a:t> weeks ago </a:t>
            </a:r>
            <a:r>
              <a:rPr lang="en-US" dirty="0" smtClean="0"/>
              <a:t>by Dr. Philip D. Rack’s group at the University of Tennessee, Knoxville, and Oakridge National Laboratory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5335" y="4457700"/>
            <a:ext cx="4020166" cy="723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J.H</a:t>
            </a:r>
            <a:r>
              <a:rPr lang="en-US" dirty="0"/>
              <a:t>. Noh et al., Lab-on-a-Chip (2012) 2:353-</a:t>
            </a:r>
            <a:r>
              <a:rPr lang="en-US" dirty="0" smtClean="0"/>
              <a:t>369, Fig.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47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Active Matrix Addressing in Action</a:t>
            </a:r>
            <a:endParaRPr lang="en-US" dirty="0"/>
          </a:p>
        </p:txBody>
      </p:sp>
      <p:pic>
        <p:nvPicPr>
          <p:cNvPr id="4" name="AM_Drop_Motion.mo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41399" y="1625600"/>
            <a:ext cx="7450667" cy="447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028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“Blob” Motion</a:t>
            </a:r>
            <a:endParaRPr lang="en-US" dirty="0"/>
          </a:p>
        </p:txBody>
      </p:sp>
      <p:pic>
        <p:nvPicPr>
          <p:cNvPr id="9" name="Blob1.mo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41399" y="1625600"/>
            <a:ext cx="7450667" cy="447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82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“Oblong Blob” Motion</a:t>
            </a:r>
            <a:endParaRPr lang="en-US" dirty="0"/>
          </a:p>
        </p:txBody>
      </p:sp>
      <p:pic>
        <p:nvPicPr>
          <p:cNvPr id="7" name="Blob2.mo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41398" y="1625600"/>
            <a:ext cx="7450667" cy="447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5DD4-ADB5-4291-94AC-F34237D8565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287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3188</TotalTime>
  <Words>1028</Words>
  <Application>Microsoft Office PowerPoint</Application>
  <PresentationFormat>On-screen Show (4:3)</PresentationFormat>
  <Paragraphs>248</Paragraphs>
  <Slides>34</Slides>
  <Notes>7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Force-Directed List Scheduling for DMFBs</vt:lpstr>
      <vt:lpstr>Objective</vt:lpstr>
      <vt:lpstr>Outline</vt:lpstr>
      <vt:lpstr>Electrowetting on Dielectric (EWoD)</vt:lpstr>
      <vt:lpstr>2D Electrowetting Arrays</vt:lpstr>
      <vt:lpstr>Active Matrix Control</vt:lpstr>
      <vt:lpstr>Active Matrix Addressing in Action</vt:lpstr>
      <vt:lpstr>“Blob” Motion</vt:lpstr>
      <vt:lpstr>“Oblong Blob” Motion</vt:lpstr>
      <vt:lpstr>Outline</vt:lpstr>
      <vt:lpstr>Fundamental Operations</vt:lpstr>
      <vt:lpstr>DMFB Synthesis</vt:lpstr>
      <vt:lpstr>Linear State Machine Control Model</vt:lpstr>
      <vt:lpstr>Outline</vt:lpstr>
      <vt:lpstr>Inputs</vt:lpstr>
      <vt:lpstr>Work Modules: Resource Constraints</vt:lpstr>
      <vt:lpstr>Problem Formulation</vt:lpstr>
      <vt:lpstr>DMFB Scheduling Algorithms: Runtime vs. Solution Quality</vt:lpstr>
      <vt:lpstr>Outline</vt:lpstr>
      <vt:lpstr>List Scheduling</vt:lpstr>
      <vt:lpstr>Force-Directed List Scheduling</vt:lpstr>
      <vt:lpstr>Force Computation (1/2)</vt:lpstr>
      <vt:lpstr>Force Computation (2/2)</vt:lpstr>
      <vt:lpstr>Alternative Force Computation</vt:lpstr>
      <vt:lpstr>Outline</vt:lpstr>
      <vt:lpstr>Experimental Comparison</vt:lpstr>
      <vt:lpstr>Multiplexed In-vitro Diagnostic Benchmark</vt:lpstr>
      <vt:lpstr>Protein Benchmark</vt:lpstr>
      <vt:lpstr>Target Device</vt:lpstr>
      <vt:lpstr>In-vitro Results</vt:lpstr>
      <vt:lpstr>Protein Results</vt:lpstr>
      <vt:lpstr>Scheduler Runtime (k=4)</vt:lpstr>
      <vt:lpstr>Outline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Force-Directed List Scheduling for DMFBs</dc:title>
  <dc:creator>Kenny</dc:creator>
  <cp:lastModifiedBy>Danny G</cp:lastModifiedBy>
  <cp:revision>94</cp:revision>
  <dcterms:created xsi:type="dcterms:W3CDTF">2012-10-01T20:37:33Z</dcterms:created>
  <dcterms:modified xsi:type="dcterms:W3CDTF">2012-10-10T21:56:17Z</dcterms:modified>
</cp:coreProperties>
</file>