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jpeg" ContentType="image/jpeg"/>
  <Default Extension="mp4" ContentType="video/unknown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256" r:id="rId2"/>
    <p:sldId id="257" r:id="rId3"/>
    <p:sldId id="264" r:id="rId4"/>
    <p:sldId id="265" r:id="rId5"/>
    <p:sldId id="266" r:id="rId6"/>
    <p:sldId id="267" r:id="rId7"/>
    <p:sldId id="268" r:id="rId8"/>
    <p:sldId id="270" r:id="rId9"/>
    <p:sldId id="258" r:id="rId10"/>
    <p:sldId id="269" r:id="rId11"/>
    <p:sldId id="259" r:id="rId12"/>
    <p:sldId id="260" r:id="rId13"/>
    <p:sldId id="261" r:id="rId14"/>
    <p:sldId id="262" r:id="rId15"/>
    <p:sldId id="263" r:id="rId1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1898" autoAdjust="0"/>
  </p:normalViewPr>
  <p:slideViewPr>
    <p:cSldViewPr snapToGrid="0" snapToObjects="1">
      <p:cViewPr>
        <p:scale>
          <a:sx n="85" d="100"/>
          <a:sy n="85" d="100"/>
        </p:scale>
        <p:origin x="-2312" y="-4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esProps" Target="presProps.xml"/><Relationship Id="rId21" Type="http://schemas.openxmlformats.org/officeDocument/2006/relationships/viewProps" Target="viewProps.xml"/><Relationship Id="rId22" Type="http://schemas.openxmlformats.org/officeDocument/2006/relationships/theme" Target="theme/theme1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notesMaster" Target="notesMasters/notesMaster1.xml"/><Relationship Id="rId18" Type="http://schemas.openxmlformats.org/officeDocument/2006/relationships/handoutMaster" Target="handoutMasters/handoutMaster1.xml"/><Relationship Id="rId1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414E2B-CB74-634D-ACD4-CA93F5BC57E6}" type="datetimeFigureOut">
              <a:rPr lang="en-US" smtClean="0"/>
              <a:t>10/27/15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7EB33F-8EA0-6541-826C-01F5D7DA83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97762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740DBB-DF46-1D4E-8132-D69D27B7376F}" type="datetimeFigureOut">
              <a:rPr lang="en-US" smtClean="0"/>
              <a:t>10/27/15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C9679B-E7D0-F948-980D-E3E45196FA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274999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C9679B-E7D0-F948-980D-E3E45196FA5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7822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C9679B-E7D0-F948-980D-E3E45196FA5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5083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C9679B-E7D0-F948-980D-E3E45196FA5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5083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C9679B-E7D0-F948-980D-E3E45196FA5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0626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C9679B-E7D0-F948-980D-E3E45196FA5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07312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C9679B-E7D0-F948-980D-E3E45196FA5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42872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C9679B-E7D0-F948-980D-E3E45196FA5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05503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C9679B-E7D0-F948-980D-E3E45196FA5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38102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C9679B-E7D0-F948-980D-E3E45196FA5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46893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C9679B-E7D0-F948-980D-E3E45196FA5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357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C9679B-E7D0-F948-980D-E3E45196FA5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59301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C9679B-E7D0-F948-980D-E3E45196FA5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9244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C9679B-E7D0-F948-980D-E3E45196FA5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58384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C9679B-E7D0-F948-980D-E3E45196FA5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6791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C9679B-E7D0-F948-980D-E3E45196FA5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5162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AFDD1-A181-E44E-8C56-36C6E812D2B8}" type="datetime1">
              <a:rPr lang="en-US" smtClean="0"/>
              <a:t>10/27/15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DA871-2C46-1F45-9765-4F19AE6388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15504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7F7FF-FD3B-3142-9F1A-7822520D9798}" type="datetime1">
              <a:rPr lang="en-US" smtClean="0"/>
              <a:t>10/27/15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DA871-2C46-1F45-9765-4F19AE6388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6075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2DD7F-386B-C947-AD46-57C1F76BE8BA}" type="datetime1">
              <a:rPr lang="en-US" smtClean="0"/>
              <a:t>10/27/15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DA871-2C46-1F45-9765-4F19AE6388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3107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56760-E65D-5344-9EF1-BEC6155B02FB}" type="datetime1">
              <a:rPr lang="en-US" smtClean="0"/>
              <a:t>10/27/15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DA871-2C46-1F45-9765-4F19AE6388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1979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C2D10-025C-DB42-A66A-0F7B533DCD48}" type="datetime1">
              <a:rPr lang="en-US" smtClean="0"/>
              <a:t>10/27/15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DA871-2C46-1F45-9765-4F19AE6388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6975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DA1CC-D278-5845-8194-534202E10BFC}" type="datetime1">
              <a:rPr lang="en-US" smtClean="0"/>
              <a:t>10/27/15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DA871-2C46-1F45-9765-4F19AE6388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4429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D9D7F-AA5E-F243-8DCD-5D0B5C26DB10}" type="datetime1">
              <a:rPr lang="en-US" smtClean="0"/>
              <a:t>10/27/15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DA871-2C46-1F45-9765-4F19AE6388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5442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83FDCC-9171-4C45-A4E2-F0585C75A645}" type="datetime1">
              <a:rPr lang="en-US" smtClean="0"/>
              <a:t>10/27/15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DA871-2C46-1F45-9765-4F19AE6388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77541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BCCDE-14B6-7549-93F7-312C1DE8F20A}" type="datetime1">
              <a:rPr lang="en-US" smtClean="0"/>
              <a:t>10/27/15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DA871-2C46-1F45-9765-4F19AE6388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2632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86913-BDFC-BA44-A80E-2F545E0D6336}" type="datetime1">
              <a:rPr lang="en-US" smtClean="0"/>
              <a:t>10/27/15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DA871-2C46-1F45-9765-4F19AE6388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05258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A4924-FAF0-0643-B6BB-ACEBBFD21B3E}" type="datetime1">
              <a:rPr lang="en-US" smtClean="0"/>
              <a:t>10/27/15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DA871-2C46-1F45-9765-4F19AE6388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347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80C438-E912-804A-822F-D4309B41C398}" type="datetime1">
              <a:rPr lang="en-US" smtClean="0"/>
              <a:t>10/27/15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BDA871-2C46-1F45-9765-4F19AE6388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693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2.xml"/><Relationship Id="rId5" Type="http://schemas.openxmlformats.org/officeDocument/2006/relationships/image" Target="../media/image4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image" Target="../media/image16.png"/><Relationship Id="rId7" Type="http://schemas.openxmlformats.org/officeDocument/2006/relationships/image" Target="../media/image17.png"/><Relationship Id="rId8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58863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How Many Points Should Be Awarded for Interactive Textbook Reading Assignments?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5443306"/>
            <a:ext cx="6400800" cy="967847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Frank Vahid</a:t>
            </a:r>
            <a:r>
              <a:rPr lang="en-US" dirty="0" smtClean="0"/>
              <a:t> and Alex Edgcomb</a:t>
            </a:r>
          </a:p>
          <a:p>
            <a:r>
              <a:rPr lang="en-US" sz="1900" dirty="0" smtClean="0"/>
              <a:t>Dept. of Computer Science and Engineering</a:t>
            </a:r>
          </a:p>
          <a:p>
            <a:r>
              <a:rPr lang="en-US" sz="1900" dirty="0" smtClean="0"/>
              <a:t>University of California, Riverside</a:t>
            </a:r>
          </a:p>
          <a:p>
            <a:r>
              <a:rPr lang="en-US" sz="1900" dirty="0" smtClean="0"/>
              <a:t>Also with zyBooks.com</a:t>
            </a:r>
            <a:endParaRPr lang="en-US" sz="1900" dirty="0"/>
          </a:p>
        </p:txBody>
      </p:sp>
      <p:pic>
        <p:nvPicPr>
          <p:cNvPr id="6" name="Picture 5" descr="CTA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309" y="2510000"/>
            <a:ext cx="3260394" cy="2432042"/>
          </a:xfrm>
          <a:prstGeom prst="rect">
            <a:avLst/>
          </a:prstGeom>
        </p:spPr>
      </p:pic>
      <p:pic>
        <p:nvPicPr>
          <p:cNvPr id="7" name="Picture 6" descr="CEB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6511" y="2510000"/>
            <a:ext cx="2450862" cy="2775860"/>
          </a:xfrm>
          <a:prstGeom prst="rect">
            <a:avLst/>
          </a:prstGeom>
        </p:spPr>
      </p:pic>
      <p:pic>
        <p:nvPicPr>
          <p:cNvPr id="8" name="Picture 7" descr="DD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1182" y="2510000"/>
            <a:ext cx="2497140" cy="2826221"/>
          </a:xfrm>
          <a:prstGeom prst="rect">
            <a:avLst/>
          </a:prstGeom>
        </p:spPr>
      </p:pic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DA871-2C46-1F45-9765-4F19AE63888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4588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Multiple choice learning question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893480" y="3793453"/>
            <a:ext cx="179332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Right answer</a:t>
            </a:r>
          </a:p>
          <a:p>
            <a:r>
              <a:rPr lang="en-US" dirty="0"/>
              <a:t>e</a:t>
            </a:r>
            <a:r>
              <a:rPr lang="en-US" dirty="0" smtClean="0"/>
              <a:t>arns </a:t>
            </a:r>
            <a:r>
              <a:rPr lang="en-US" u="sng" dirty="0" smtClean="0"/>
              <a:t>completion</a:t>
            </a:r>
            <a:r>
              <a:rPr lang="en-US" dirty="0"/>
              <a:t>.</a:t>
            </a:r>
          </a:p>
          <a:p>
            <a:endParaRPr lang="en-US" dirty="0" smtClean="0"/>
          </a:p>
          <a:p>
            <a:r>
              <a:rPr lang="en-US" dirty="0" smtClean="0"/>
              <a:t>Right and wrong answers get explanations.</a:t>
            </a:r>
          </a:p>
        </p:txBody>
      </p:sp>
      <p:pic>
        <p:nvPicPr>
          <p:cNvPr id="3" name="Picture 2" descr="Screen Shot 2015-10-24 at 12.24.14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417638"/>
            <a:ext cx="5683624" cy="490369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274488" y="6447628"/>
            <a:ext cx="459048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>
                    <a:lumMod val="65000"/>
                  </a:schemeClr>
                </a:solidFill>
              </a:rPr>
              <a:t>Copyright © 2015 Frank Vahid and Alex Edgcomb, UC Riverside  / Also with </a:t>
            </a:r>
            <a:r>
              <a:rPr lang="en-US" sz="1000" dirty="0" err="1" smtClean="0">
                <a:solidFill>
                  <a:schemeClr val="bg1">
                    <a:lumMod val="65000"/>
                  </a:schemeClr>
                </a:solidFill>
              </a:rPr>
              <a:t>zyBooks</a:t>
            </a:r>
            <a:r>
              <a:rPr lang="en-US" sz="1000" dirty="0" smtClean="0">
                <a:solidFill>
                  <a:schemeClr val="bg1">
                    <a:lumMod val="65000"/>
                  </a:schemeClr>
                </a:solidFill>
              </a:rPr>
              <a:t>.</a:t>
            </a:r>
            <a:endParaRPr 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DA871-2C46-1F45-9765-4F19AE63888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89096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Short-answer learning question</a:t>
            </a:r>
            <a:endParaRPr lang="en-US" dirty="0"/>
          </a:p>
        </p:txBody>
      </p:sp>
      <p:pic>
        <p:nvPicPr>
          <p:cNvPr id="6" name="Picture 5" descr="Hin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8389" y="1417638"/>
            <a:ext cx="4838411" cy="2425834"/>
          </a:xfrm>
          <a:prstGeom prst="rect">
            <a:avLst/>
          </a:prstGeom>
        </p:spPr>
      </p:pic>
      <p:pic>
        <p:nvPicPr>
          <p:cNvPr id="7" name="Picture 6" descr="CorrectAnswer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908072"/>
            <a:ext cx="4751308" cy="247979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419519" y="2446266"/>
            <a:ext cx="24288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Wrong answer gets hint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208508" y="4968772"/>
            <a:ext cx="30034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Right answer gets explanation </a:t>
            </a:r>
            <a:endParaRPr lang="en-US" dirty="0"/>
          </a:p>
          <a:p>
            <a:r>
              <a:rPr lang="en-US" dirty="0" smtClean="0"/>
              <a:t>and earns </a:t>
            </a:r>
            <a:r>
              <a:rPr lang="en-US" u="sng" dirty="0" smtClean="0"/>
              <a:t>completion</a:t>
            </a:r>
            <a:endParaRPr lang="en-US" u="sng" dirty="0"/>
          </a:p>
        </p:txBody>
      </p:sp>
      <p:sp>
        <p:nvSpPr>
          <p:cNvPr id="10" name="TextBox 9"/>
          <p:cNvSpPr txBox="1"/>
          <p:nvPr/>
        </p:nvSpPr>
        <p:spPr>
          <a:xfrm>
            <a:off x="2274488" y="6447628"/>
            <a:ext cx="459048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>
                    <a:lumMod val="65000"/>
                  </a:schemeClr>
                </a:solidFill>
              </a:rPr>
              <a:t>Copyright © 2015 Frank Vahid and Alex Edgcomb, UC Riverside  / Also with </a:t>
            </a:r>
            <a:r>
              <a:rPr lang="en-US" sz="1000" dirty="0" err="1" smtClean="0">
                <a:solidFill>
                  <a:schemeClr val="bg1">
                    <a:lumMod val="65000"/>
                  </a:schemeClr>
                </a:solidFill>
              </a:rPr>
              <a:t>zyBooks</a:t>
            </a:r>
            <a:r>
              <a:rPr lang="en-US" sz="1000" dirty="0" smtClean="0">
                <a:solidFill>
                  <a:schemeClr val="bg1">
                    <a:lumMod val="65000"/>
                  </a:schemeClr>
                </a:solidFill>
              </a:rPr>
              <a:t>.</a:t>
            </a:r>
            <a:endParaRPr 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DA871-2C46-1F45-9765-4F19AE63888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7102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Instructors often wonder…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57200" y="2044135"/>
            <a:ext cx="802938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•"/>
            </a:pPr>
            <a:r>
              <a:rPr lang="en-US" sz="3200" dirty="0"/>
              <a:t>Will students read if awarded points</a:t>
            </a:r>
            <a:r>
              <a:rPr lang="en-US" sz="3200" dirty="0" smtClean="0"/>
              <a:t>?</a:t>
            </a:r>
          </a:p>
          <a:p>
            <a:pPr marL="285750" indent="-285750">
              <a:buFontTx/>
              <a:buChar char="•"/>
            </a:pPr>
            <a:endParaRPr lang="en-US" sz="3200" dirty="0"/>
          </a:p>
          <a:p>
            <a:pPr marL="285750" indent="-285750">
              <a:buFontTx/>
              <a:buChar char="•"/>
            </a:pPr>
            <a:r>
              <a:rPr lang="en-US" sz="3200" dirty="0" smtClean="0"/>
              <a:t>Will students “cheat” system to get points?</a:t>
            </a:r>
          </a:p>
          <a:p>
            <a:endParaRPr lang="en-US" sz="3200" dirty="0" smtClean="0"/>
          </a:p>
          <a:p>
            <a:pPr marL="285750" indent="-285750">
              <a:buFontTx/>
              <a:buChar char="•"/>
            </a:pPr>
            <a:r>
              <a:rPr lang="en-US" sz="3200" dirty="0" smtClean="0"/>
              <a:t>How many points should be awarded?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274488" y="6447628"/>
            <a:ext cx="459048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>
                    <a:lumMod val="65000"/>
                  </a:schemeClr>
                </a:solidFill>
              </a:rPr>
              <a:t>Copyright © 2015 Frank Vahid and Alex Edgcomb, UC Riverside  / Also with </a:t>
            </a:r>
            <a:r>
              <a:rPr lang="en-US" sz="1000" dirty="0" err="1" smtClean="0">
                <a:solidFill>
                  <a:schemeClr val="bg1">
                    <a:lumMod val="65000"/>
                  </a:schemeClr>
                </a:solidFill>
              </a:rPr>
              <a:t>zyBooks</a:t>
            </a:r>
            <a:r>
              <a:rPr lang="en-US" sz="1000" dirty="0" smtClean="0">
                <a:solidFill>
                  <a:schemeClr val="bg1">
                    <a:lumMod val="65000"/>
                  </a:schemeClr>
                </a:solidFill>
              </a:rPr>
              <a:t>.</a:t>
            </a:r>
            <a:endParaRPr 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DA871-2C46-1F45-9765-4F19AE63888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19603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Analysis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05360"/>
            <a:ext cx="8229600" cy="679185"/>
          </a:xfrm>
        </p:spPr>
        <p:txBody>
          <a:bodyPr>
            <a:normAutofit/>
          </a:bodyPr>
          <a:lstStyle/>
          <a:p>
            <a:r>
              <a:rPr lang="en-US" dirty="0" smtClean="0"/>
              <a:t>1,394 students across 7 </a:t>
            </a:r>
            <a:r>
              <a:rPr lang="en-US" dirty="0"/>
              <a:t>u</a:t>
            </a:r>
            <a:r>
              <a:rPr lang="en-US" dirty="0" smtClean="0"/>
              <a:t>niversities</a:t>
            </a:r>
            <a:endParaRPr lang="en-US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4709993"/>
              </p:ext>
            </p:extLst>
          </p:nvPr>
        </p:nvGraphicFramePr>
        <p:xfrm>
          <a:off x="1466428" y="1932153"/>
          <a:ext cx="6221846" cy="2346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000"/>
                <a:gridCol w="2032000"/>
                <a:gridCol w="2157846"/>
              </a:tblGrid>
              <a:tr h="32177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Points awarded*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Number of classes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Number of students</a:t>
                      </a:r>
                      <a:endParaRPr lang="en-US" sz="1600" dirty="0"/>
                    </a:p>
                  </a:txBody>
                  <a:tcPr/>
                </a:tc>
              </a:tr>
              <a:tr h="32177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0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2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250</a:t>
                      </a:r>
                      <a:endParaRPr lang="en-US" sz="1600" dirty="0"/>
                    </a:p>
                  </a:txBody>
                  <a:tcPr/>
                </a:tc>
              </a:tr>
              <a:tr h="32177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2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2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491</a:t>
                      </a:r>
                      <a:endParaRPr lang="en-US" sz="1600" dirty="0"/>
                    </a:p>
                  </a:txBody>
                  <a:tcPr/>
                </a:tc>
              </a:tr>
              <a:tr h="32177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5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380</a:t>
                      </a:r>
                      <a:endParaRPr lang="en-US" sz="1600" dirty="0"/>
                    </a:p>
                  </a:txBody>
                  <a:tcPr/>
                </a:tc>
              </a:tr>
              <a:tr h="32177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10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69</a:t>
                      </a:r>
                      <a:endParaRPr lang="en-US" sz="1600" dirty="0"/>
                    </a:p>
                  </a:txBody>
                  <a:tcPr/>
                </a:tc>
              </a:tr>
              <a:tr h="32177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17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90</a:t>
                      </a:r>
                      <a:endParaRPr lang="en-US" sz="1600" dirty="0"/>
                    </a:p>
                  </a:txBody>
                  <a:tcPr/>
                </a:tc>
              </a:tr>
              <a:tr h="32177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20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114</a:t>
                      </a:r>
                      <a:endParaRPr lang="en-US" sz="16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Content Placeholder 2"/>
          <p:cNvSpPr txBox="1">
            <a:spLocks/>
          </p:cNvSpPr>
          <p:nvPr/>
        </p:nvSpPr>
        <p:spPr>
          <a:xfrm>
            <a:off x="457200" y="4479388"/>
            <a:ext cx="8229600" cy="1677643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Each class:</a:t>
            </a:r>
          </a:p>
          <a:p>
            <a:pPr lvl="1"/>
            <a:r>
              <a:rPr lang="en-US" dirty="0" smtClean="0"/>
              <a:t>Required interactive textbook by zyBooks [1]</a:t>
            </a:r>
          </a:p>
          <a:p>
            <a:pPr lvl="1"/>
            <a:r>
              <a:rPr lang="en-US" dirty="0" smtClean="0"/>
              <a:t>Regularly assigned reading</a:t>
            </a:r>
          </a:p>
          <a:p>
            <a:pPr lvl="1"/>
            <a:r>
              <a:rPr lang="en-US" dirty="0" smtClean="0"/>
              <a:t>Assigned points proportional to completion; single deadline per assignment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57200" y="6157031"/>
            <a:ext cx="286929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[1] zyBooks. </a:t>
            </a:r>
            <a:r>
              <a:rPr lang="en-US" sz="1200" dirty="0" err="1" smtClean="0"/>
              <a:t>www.zybooks.com</a:t>
            </a:r>
            <a:r>
              <a:rPr lang="en-US" sz="1200" dirty="0" smtClean="0"/>
              <a:t>. Oct. 2015.</a:t>
            </a:r>
            <a:endParaRPr lang="en-US" sz="1200" dirty="0"/>
          </a:p>
        </p:txBody>
      </p:sp>
      <p:sp>
        <p:nvSpPr>
          <p:cNvPr id="7" name="TextBox 6"/>
          <p:cNvSpPr txBox="1"/>
          <p:nvPr/>
        </p:nvSpPr>
        <p:spPr>
          <a:xfrm>
            <a:off x="1466428" y="4210461"/>
            <a:ext cx="21147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* Out of 100 course points</a:t>
            </a:r>
            <a:endParaRPr lang="en-US" sz="1400" dirty="0"/>
          </a:p>
        </p:txBody>
      </p:sp>
      <p:sp>
        <p:nvSpPr>
          <p:cNvPr id="11" name="TextBox 10"/>
          <p:cNvSpPr txBox="1"/>
          <p:nvPr/>
        </p:nvSpPr>
        <p:spPr>
          <a:xfrm>
            <a:off x="2274488" y="6447628"/>
            <a:ext cx="459048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>
                    <a:lumMod val="65000"/>
                  </a:schemeClr>
                </a:solidFill>
              </a:rPr>
              <a:t>Copyright © 2015 Frank Vahid and Alex Edgcomb, UC Riverside  / Also with </a:t>
            </a:r>
            <a:r>
              <a:rPr lang="en-US" sz="1000" dirty="0" err="1" smtClean="0">
                <a:solidFill>
                  <a:schemeClr val="bg1">
                    <a:lumMod val="65000"/>
                  </a:schemeClr>
                </a:solidFill>
              </a:rPr>
              <a:t>zyBooks</a:t>
            </a:r>
            <a:r>
              <a:rPr lang="en-US" sz="1000" dirty="0" smtClean="0">
                <a:solidFill>
                  <a:schemeClr val="bg1">
                    <a:lumMod val="65000"/>
                  </a:schemeClr>
                </a:solidFill>
              </a:rPr>
              <a:t>.</a:t>
            </a:r>
            <a:endParaRPr 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DA871-2C46-1F45-9765-4F19AE63888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3681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517991" y="1367065"/>
            <a:ext cx="9797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w/ points</a:t>
            </a:r>
            <a:endParaRPr lang="en-US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5517991" y="2536035"/>
            <a:ext cx="10850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w/o points</a:t>
            </a:r>
            <a:endParaRPr lang="en-US" sz="1600" dirty="0"/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1593012"/>
              </p:ext>
            </p:extLst>
          </p:nvPr>
        </p:nvGraphicFramePr>
        <p:xfrm>
          <a:off x="992624" y="3595863"/>
          <a:ext cx="7041106" cy="22925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92071"/>
                <a:gridCol w="1565703"/>
                <a:gridCol w="1634778"/>
                <a:gridCol w="2348554"/>
              </a:tblGrid>
              <a:tr h="341825"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/>
                        <a:t>Points awarded</a:t>
                      </a:r>
                      <a:endParaRPr lang="en-US" sz="16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/>
                        <a:t>Completion</a:t>
                      </a:r>
                      <a:endParaRPr lang="en-US" sz="16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/>
                        <a:t>Earnestness</a:t>
                      </a:r>
                      <a:endParaRPr lang="en-US" sz="16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Earnestly</a:t>
                      </a:r>
                      <a:r>
                        <a:rPr lang="en-US" sz="1600" b="1" baseline="0" dirty="0" smtClean="0"/>
                        <a:t> </a:t>
                      </a:r>
                      <a:r>
                        <a:rPr lang="en-US" sz="1600" b="1" dirty="0" smtClean="0"/>
                        <a:t>completed</a:t>
                      </a:r>
                      <a:endParaRPr lang="en-US" sz="1600" b="1" dirty="0"/>
                    </a:p>
                  </a:txBody>
                  <a:tcPr/>
                </a:tc>
              </a:tr>
              <a:tr h="224444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0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53%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92%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50%</a:t>
                      </a:r>
                      <a:endParaRPr lang="en-US" sz="1400" dirty="0"/>
                    </a:p>
                  </a:txBody>
                  <a:tcPr/>
                </a:tc>
              </a:tr>
              <a:tr h="224444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90%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86%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77%</a:t>
                      </a:r>
                      <a:endParaRPr lang="en-US" sz="1400" dirty="0"/>
                    </a:p>
                  </a:txBody>
                  <a:tcPr/>
                </a:tc>
              </a:tr>
              <a:tr h="269332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/>
                        <a:t>5</a:t>
                      </a:r>
                      <a:endParaRPr lang="en-US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93%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89%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/>
                        <a:t>83%</a:t>
                      </a:r>
                      <a:endParaRPr lang="en-US" sz="1800" b="1" dirty="0"/>
                    </a:p>
                  </a:txBody>
                  <a:tcPr/>
                </a:tc>
              </a:tr>
              <a:tr h="269332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/>
                        <a:t>10</a:t>
                      </a:r>
                      <a:endParaRPr lang="en-US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94%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95%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/>
                        <a:t>89%</a:t>
                      </a:r>
                      <a:endParaRPr lang="en-US" sz="1800" b="1" dirty="0"/>
                    </a:p>
                  </a:txBody>
                  <a:tcPr/>
                </a:tc>
              </a:tr>
              <a:tr h="224444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17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88%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72%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64%</a:t>
                      </a:r>
                      <a:endParaRPr lang="en-US" sz="1400" dirty="0"/>
                    </a:p>
                  </a:txBody>
                  <a:tcPr/>
                </a:tc>
              </a:tr>
              <a:tr h="224444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20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94%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86%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80%</a:t>
                      </a:r>
                      <a:endParaRPr lang="en-US" sz="14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3" name="Rectangle 12"/>
          <p:cNvSpPr/>
          <p:nvPr/>
        </p:nvSpPr>
        <p:spPr>
          <a:xfrm>
            <a:off x="2044660" y="1372405"/>
            <a:ext cx="3251778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2044660" y="1558856"/>
            <a:ext cx="2859929" cy="44595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2044660" y="1766180"/>
            <a:ext cx="2400996" cy="483661"/>
          </a:xfrm>
          <a:prstGeom prst="rect">
            <a:avLst/>
          </a:prstGeom>
          <a:solidFill>
            <a:srgbClr val="008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4081255" y="1284813"/>
            <a:ext cx="12918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/>
              <a:t>Assigned</a:t>
            </a:r>
            <a:endParaRPr lang="en-US" sz="1600" dirty="0"/>
          </a:p>
        </p:txBody>
      </p:sp>
      <p:sp>
        <p:nvSpPr>
          <p:cNvPr id="11" name="TextBox 10"/>
          <p:cNvSpPr txBox="1"/>
          <p:nvPr/>
        </p:nvSpPr>
        <p:spPr>
          <a:xfrm>
            <a:off x="3667510" y="1473919"/>
            <a:ext cx="12918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/>
              <a:t>Completed</a:t>
            </a:r>
            <a:endParaRPr lang="en-US" sz="1600" dirty="0"/>
          </a:p>
        </p:txBody>
      </p:sp>
      <p:sp>
        <p:nvSpPr>
          <p:cNvPr id="12" name="TextBox 11"/>
          <p:cNvSpPr txBox="1"/>
          <p:nvPr/>
        </p:nvSpPr>
        <p:spPr>
          <a:xfrm>
            <a:off x="2416892" y="1713507"/>
            <a:ext cx="20365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/>
              <a:t>Earnestly completed</a:t>
            </a:r>
            <a:endParaRPr lang="en-US" sz="1600" dirty="0"/>
          </a:p>
        </p:txBody>
      </p:sp>
      <p:sp>
        <p:nvSpPr>
          <p:cNvPr id="16" name="TextBox 15"/>
          <p:cNvSpPr txBox="1"/>
          <p:nvPr/>
        </p:nvSpPr>
        <p:spPr>
          <a:xfrm>
            <a:off x="4216009" y="1666254"/>
            <a:ext cx="7640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/>
              <a:t>92%</a:t>
            </a:r>
            <a:endParaRPr lang="en-US" sz="1600" dirty="0"/>
          </a:p>
        </p:txBody>
      </p:sp>
      <p:sp>
        <p:nvSpPr>
          <p:cNvPr id="17" name="TextBox 16"/>
          <p:cNvSpPr txBox="1"/>
          <p:nvPr/>
        </p:nvSpPr>
        <p:spPr>
          <a:xfrm>
            <a:off x="3735188" y="1911288"/>
            <a:ext cx="7640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/>
              <a:t>79%</a:t>
            </a:r>
            <a:endParaRPr lang="en-US" sz="1600" dirty="0"/>
          </a:p>
        </p:txBody>
      </p:sp>
      <p:sp>
        <p:nvSpPr>
          <p:cNvPr id="23" name="Rectangle 22"/>
          <p:cNvSpPr/>
          <p:nvPr/>
        </p:nvSpPr>
        <p:spPr>
          <a:xfrm>
            <a:off x="2065684" y="2554011"/>
            <a:ext cx="3251778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2065685" y="2740462"/>
            <a:ext cx="1601826" cy="44595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2065684" y="2944583"/>
            <a:ext cx="1514243" cy="483661"/>
          </a:xfrm>
          <a:prstGeom prst="rect">
            <a:avLst/>
          </a:prstGeom>
          <a:solidFill>
            <a:srgbClr val="008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4057456" y="2541124"/>
            <a:ext cx="12918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/>
              <a:t>Assigned</a:t>
            </a:r>
            <a:endParaRPr lang="en-US" sz="1600" dirty="0"/>
          </a:p>
        </p:txBody>
      </p:sp>
      <p:sp>
        <p:nvSpPr>
          <p:cNvPr id="27" name="TextBox 26"/>
          <p:cNvSpPr txBox="1"/>
          <p:nvPr/>
        </p:nvSpPr>
        <p:spPr>
          <a:xfrm>
            <a:off x="1969698" y="2655525"/>
            <a:ext cx="12918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/>
              <a:t>Completed</a:t>
            </a:r>
            <a:endParaRPr lang="en-US" sz="1600" dirty="0"/>
          </a:p>
        </p:txBody>
      </p:sp>
      <p:sp>
        <p:nvSpPr>
          <p:cNvPr id="28" name="TextBox 27"/>
          <p:cNvSpPr txBox="1"/>
          <p:nvPr/>
        </p:nvSpPr>
        <p:spPr>
          <a:xfrm>
            <a:off x="2043789" y="2882212"/>
            <a:ext cx="114202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Earnestly</a:t>
            </a:r>
          </a:p>
          <a:p>
            <a:pPr algn="ctr"/>
            <a:r>
              <a:rPr lang="en-US" sz="1600" dirty="0" smtClean="0"/>
              <a:t>completed</a:t>
            </a:r>
            <a:endParaRPr lang="en-US" sz="1600" dirty="0"/>
          </a:p>
        </p:txBody>
      </p:sp>
      <p:sp>
        <p:nvSpPr>
          <p:cNvPr id="29" name="TextBox 28"/>
          <p:cNvSpPr txBox="1"/>
          <p:nvPr/>
        </p:nvSpPr>
        <p:spPr>
          <a:xfrm>
            <a:off x="2993013" y="2656685"/>
            <a:ext cx="7640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/>
              <a:t>53%</a:t>
            </a:r>
            <a:endParaRPr lang="en-US" sz="1600" dirty="0"/>
          </a:p>
        </p:txBody>
      </p:sp>
      <p:sp>
        <p:nvSpPr>
          <p:cNvPr id="30" name="TextBox 29"/>
          <p:cNvSpPr txBox="1"/>
          <p:nvPr/>
        </p:nvSpPr>
        <p:spPr>
          <a:xfrm>
            <a:off x="2903439" y="3089690"/>
            <a:ext cx="7640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/>
              <a:t>50%</a:t>
            </a:r>
            <a:endParaRPr lang="en-US" sz="1600" dirty="0"/>
          </a:p>
        </p:txBody>
      </p:sp>
      <p:sp>
        <p:nvSpPr>
          <p:cNvPr id="32" name="TextBox 31"/>
          <p:cNvSpPr txBox="1"/>
          <p:nvPr/>
        </p:nvSpPr>
        <p:spPr>
          <a:xfrm>
            <a:off x="7926077" y="5211583"/>
            <a:ext cx="11276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smtClean="0"/>
              <a:t>Unusual circumstance</a:t>
            </a:r>
            <a:endParaRPr lang="en-US" sz="1200" i="1" dirty="0"/>
          </a:p>
        </p:txBody>
      </p:sp>
      <p:sp>
        <p:nvSpPr>
          <p:cNvPr id="31" name="TextBox 30"/>
          <p:cNvSpPr txBox="1"/>
          <p:nvPr/>
        </p:nvSpPr>
        <p:spPr>
          <a:xfrm>
            <a:off x="2274488" y="6447628"/>
            <a:ext cx="459048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>
                    <a:lumMod val="65000"/>
                  </a:schemeClr>
                </a:solidFill>
              </a:rPr>
              <a:t>Copyright © 2015 Frank Vahid and Alex Edgcomb, UC Riverside  / Also with </a:t>
            </a:r>
            <a:r>
              <a:rPr lang="en-US" sz="1000" dirty="0" err="1" smtClean="0">
                <a:solidFill>
                  <a:schemeClr val="bg1">
                    <a:lumMod val="65000"/>
                  </a:schemeClr>
                </a:solidFill>
              </a:rPr>
              <a:t>zyBooks</a:t>
            </a:r>
            <a:r>
              <a:rPr lang="en-US" sz="1000" dirty="0" smtClean="0">
                <a:solidFill>
                  <a:schemeClr val="bg1">
                    <a:lumMod val="65000"/>
                  </a:schemeClr>
                </a:solidFill>
              </a:rPr>
              <a:t>.</a:t>
            </a:r>
            <a:endParaRPr 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DA871-2C46-1F45-9765-4F19AE63888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5107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3" grpId="0" animBg="1"/>
      <p:bldP spid="14" grpId="0" animBg="1"/>
      <p:bldP spid="15" grpId="1" animBg="1"/>
      <p:bldP spid="10" grpId="0"/>
      <p:bldP spid="11" grpId="0"/>
      <p:bldP spid="12" grpId="1"/>
      <p:bldP spid="16" grpId="0"/>
      <p:bldP spid="17" grpId="1"/>
      <p:bldP spid="24" grpId="0" animBg="1"/>
      <p:bldP spid="25" grpId="0" animBg="1"/>
      <p:bldP spid="27" grpId="0"/>
      <p:bldP spid="28" grpId="0"/>
      <p:bldP spid="29" grpId="0"/>
      <p:bldP spid="30" grpId="0"/>
      <p:bldP spid="3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9241"/>
            <a:ext cx="8229600" cy="1143000"/>
          </a:xfrm>
        </p:spPr>
        <p:txBody>
          <a:bodyPr/>
          <a:lstStyle/>
          <a:p>
            <a:r>
              <a:rPr lang="en-US" dirty="0" smtClean="0"/>
              <a:t>Conclusion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2235" y="966338"/>
            <a:ext cx="8714031" cy="4525963"/>
          </a:xfrm>
        </p:spPr>
        <p:txBody>
          <a:bodyPr/>
          <a:lstStyle/>
          <a:p>
            <a:r>
              <a:rPr lang="en-US" sz="2800" dirty="0" smtClean="0"/>
              <a:t>Will students read? </a:t>
            </a:r>
            <a:r>
              <a:rPr lang="en-US" sz="2800" i="1" dirty="0" smtClean="0"/>
              <a:t>Yes</a:t>
            </a:r>
            <a:r>
              <a:rPr lang="en-US" sz="2800" dirty="0" smtClean="0"/>
              <a:t>. How many point? </a:t>
            </a:r>
            <a:r>
              <a:rPr lang="en-US" sz="2800" i="1" dirty="0" smtClean="0"/>
              <a:t>5-10</a:t>
            </a:r>
          </a:p>
          <a:p>
            <a:r>
              <a:rPr lang="en-US" sz="2800" dirty="0" smtClean="0"/>
              <a:t>Will students cheat? </a:t>
            </a:r>
            <a:r>
              <a:rPr lang="en-US" sz="2800" i="1" dirty="0" smtClean="0"/>
              <a:t>Most will be earnest. </a:t>
            </a:r>
          </a:p>
          <a:p>
            <a:pPr lvl="1"/>
            <a:r>
              <a:rPr lang="en-US" sz="1600" dirty="0" smtClean="0"/>
              <a:t>1,394 students across 7 universities</a:t>
            </a:r>
          </a:p>
          <a:p>
            <a:pPr lvl="1"/>
            <a:r>
              <a:rPr lang="en-US" sz="1600" dirty="0" smtClean="0"/>
              <a:t>In reality, %’s higher if exclude drops/withdraws</a:t>
            </a:r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r>
              <a:rPr lang="en-US" sz="2800" dirty="0"/>
              <a:t>Just by switching to </a:t>
            </a:r>
            <a:r>
              <a:rPr lang="en-US" sz="2800" dirty="0" smtClean="0"/>
              <a:t>interactive book</a:t>
            </a:r>
            <a:r>
              <a:rPr lang="en-US" sz="2800" dirty="0"/>
              <a:t>:</a:t>
            </a:r>
            <a:r>
              <a:rPr lang="en-US" sz="2800" dirty="0" smtClean="0"/>
              <a:t> </a:t>
            </a:r>
            <a:r>
              <a:rPr lang="en-US" sz="2800" dirty="0"/>
              <a:t>I</a:t>
            </a:r>
            <a:r>
              <a:rPr lang="en-US" sz="2800" dirty="0" smtClean="0"/>
              <a:t>mprovements </a:t>
            </a:r>
            <a:r>
              <a:rPr lang="en-US" sz="1200" dirty="0" smtClean="0"/>
              <a:t>[2]</a:t>
            </a:r>
          </a:p>
          <a:p>
            <a:pPr lvl="1"/>
            <a:r>
              <a:rPr lang="en-US" sz="1600" dirty="0"/>
              <a:t>1,945 </a:t>
            </a:r>
            <a:r>
              <a:rPr lang="en-US" sz="1600" dirty="0" smtClean="0"/>
              <a:t>students across 3 universities</a:t>
            </a:r>
            <a:endParaRPr lang="en-US" sz="1600" dirty="0"/>
          </a:p>
          <a:p>
            <a:pPr lvl="1"/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2274488" y="6447628"/>
            <a:ext cx="459048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>
                    <a:lumMod val="65000"/>
                  </a:schemeClr>
                </a:solidFill>
              </a:rPr>
              <a:t>Copyright © 2015 Frank Vahid and Alex Edgcomb, UC Riverside  / Also with </a:t>
            </a:r>
            <a:r>
              <a:rPr lang="en-US" sz="1000" dirty="0" err="1" smtClean="0">
                <a:solidFill>
                  <a:schemeClr val="bg1">
                    <a:lumMod val="65000"/>
                  </a:schemeClr>
                </a:solidFill>
              </a:rPr>
              <a:t>zyBooks</a:t>
            </a:r>
            <a:r>
              <a:rPr lang="en-US" sz="1000" dirty="0" smtClean="0">
                <a:solidFill>
                  <a:schemeClr val="bg1">
                    <a:lumMod val="65000"/>
                  </a:schemeClr>
                </a:solidFill>
              </a:rPr>
              <a:t>.</a:t>
            </a:r>
            <a:endParaRPr 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7314106"/>
              </p:ext>
            </p:extLst>
          </p:nvPr>
        </p:nvGraphicFramePr>
        <p:xfrm>
          <a:off x="457200" y="2706542"/>
          <a:ext cx="8229600" cy="1280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71200"/>
                <a:gridCol w="1819076"/>
                <a:gridCol w="1670346"/>
                <a:gridCol w="2668978"/>
              </a:tblGrid>
              <a:tr h="341825">
                <a:tc>
                  <a:txBody>
                    <a:bodyPr/>
                    <a:lstStyle/>
                    <a:p>
                      <a:pPr algn="ctr"/>
                      <a:r>
                        <a:rPr lang="en-US" sz="2200" b="0" dirty="0" smtClean="0"/>
                        <a:t>Points awarded</a:t>
                      </a:r>
                      <a:endParaRPr lang="en-US" sz="2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0" dirty="0" smtClean="0"/>
                        <a:t>Completion</a:t>
                      </a:r>
                      <a:endParaRPr lang="en-US" sz="2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0" dirty="0" smtClean="0"/>
                        <a:t>Earnestness</a:t>
                      </a:r>
                      <a:endParaRPr lang="en-US" sz="2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 smtClean="0"/>
                        <a:t>Earnestly</a:t>
                      </a:r>
                      <a:r>
                        <a:rPr lang="en-US" sz="2200" b="1" baseline="0" dirty="0" smtClean="0"/>
                        <a:t> </a:t>
                      </a:r>
                      <a:r>
                        <a:rPr lang="en-US" sz="2200" b="1" dirty="0" smtClean="0"/>
                        <a:t>completed</a:t>
                      </a:r>
                      <a:endParaRPr lang="en-US" sz="2200" b="1" dirty="0"/>
                    </a:p>
                  </a:txBody>
                  <a:tcPr/>
                </a:tc>
              </a:tr>
              <a:tr h="269332"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 smtClean="0"/>
                        <a:t>5</a:t>
                      </a:r>
                      <a:endParaRPr lang="en-US" sz="2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/>
                        <a:t>93%</a:t>
                      </a:r>
                      <a:endParaRPr 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/>
                        <a:t>89%</a:t>
                      </a:r>
                      <a:endParaRPr 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 smtClean="0"/>
                        <a:t>83%</a:t>
                      </a:r>
                      <a:endParaRPr lang="en-US" sz="2200" b="1" dirty="0"/>
                    </a:p>
                  </a:txBody>
                  <a:tcPr/>
                </a:tc>
              </a:tr>
              <a:tr h="269332"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 smtClean="0"/>
                        <a:t>10</a:t>
                      </a:r>
                      <a:endParaRPr lang="en-US" sz="2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/>
                        <a:t>94%</a:t>
                      </a:r>
                      <a:endParaRPr 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/>
                        <a:t>95%</a:t>
                      </a:r>
                      <a:endParaRPr 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 smtClean="0"/>
                        <a:t>89%</a:t>
                      </a:r>
                      <a:endParaRPr lang="en-US" sz="2200" b="1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7" name="Content Placeholder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25706342"/>
              </p:ext>
            </p:extLst>
          </p:nvPr>
        </p:nvGraphicFramePr>
        <p:xfrm>
          <a:off x="457200" y="4684578"/>
          <a:ext cx="8229599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24419"/>
                <a:gridCol w="1058311"/>
                <a:gridCol w="1154086"/>
                <a:gridCol w="1476318"/>
                <a:gridCol w="2216465"/>
              </a:tblGrid>
              <a:tr h="370840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Exams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Projects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Class score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Class letter grade</a:t>
                      </a:r>
                      <a:endParaRPr lang="en-US" sz="1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b="0" dirty="0" smtClean="0"/>
                        <a:t>Improvement %</a:t>
                      </a:r>
                      <a:endParaRPr lang="en-US" sz="18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/>
                        <a:t>13.6%</a:t>
                      </a:r>
                      <a:endParaRPr lang="en-US" sz="18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/>
                        <a:t>7.4%</a:t>
                      </a:r>
                      <a:endParaRPr lang="en-US" sz="18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/>
                        <a:t>14.3%</a:t>
                      </a:r>
                      <a:endParaRPr lang="en-US" sz="18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/>
                        <a:t>12.6%</a:t>
                      </a:r>
                      <a:endParaRPr lang="en-US" sz="1800" b="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457200" y="6064698"/>
            <a:ext cx="82296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 smtClean="0"/>
              <a:t>[2] A</a:t>
            </a:r>
            <a:r>
              <a:rPr lang="en-US" sz="1000" dirty="0"/>
              <a:t>. Edgcomb, F. Vahid, R. </a:t>
            </a:r>
            <a:r>
              <a:rPr lang="en-US" sz="1000" dirty="0" err="1"/>
              <a:t>Lysecky</a:t>
            </a:r>
            <a:r>
              <a:rPr lang="en-US" sz="1000" dirty="0"/>
              <a:t>, A. Knoesen, R. </a:t>
            </a:r>
            <a:r>
              <a:rPr lang="en-US" sz="1000" dirty="0" err="1"/>
              <a:t>Amirtharajah</a:t>
            </a:r>
            <a:r>
              <a:rPr lang="en-US" sz="1000" dirty="0"/>
              <a:t>, and M.L. </a:t>
            </a:r>
            <a:r>
              <a:rPr lang="en-US" sz="1000" dirty="0" err="1"/>
              <a:t>Dorf</a:t>
            </a:r>
            <a:r>
              <a:rPr lang="en-US" sz="1000" dirty="0"/>
              <a:t>. Student Performance Improvement using Interactive Textbooks: A Three-University Cross-Semester Analysis, Proceedings of ASEE Annual Conference, 2015. (Best paper award winner)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045772" y="5629065"/>
            <a:ext cx="70323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We are grateful for support </a:t>
            </a:r>
            <a:r>
              <a:rPr lang="en-US" b="1" dirty="0"/>
              <a:t>of this </a:t>
            </a:r>
            <a:r>
              <a:rPr lang="en-US" b="1" dirty="0" smtClean="0"/>
              <a:t>research by the NSF and Google. </a:t>
            </a:r>
            <a:endParaRPr lang="en-US" b="1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DA871-2C46-1F45-9765-4F19AE63888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1906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Interactive textbook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819507" y="6387864"/>
            <a:ext cx="350044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>
                    <a:lumMod val="65000"/>
                  </a:schemeClr>
                </a:solidFill>
              </a:rPr>
              <a:t>Copyright © 2015 Frank Vahid and Alex Edgcomb, UC Riverside.</a:t>
            </a:r>
            <a:endParaRPr 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DA871-2C46-1F45-9765-4F19AE638881}" type="slidenum">
              <a:rPr lang="en-US" smtClean="0"/>
              <a:t>2</a:t>
            </a:fld>
            <a:endParaRPr lang="en-US"/>
          </a:p>
        </p:txBody>
      </p:sp>
      <p:pic>
        <p:nvPicPr>
          <p:cNvPr id="5" name="zyBookDemo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9450" y="1299881"/>
            <a:ext cx="8217349" cy="5135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6965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Interactive textbook – Less text 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819507" y="6387864"/>
            <a:ext cx="350044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>
                    <a:lumMod val="65000"/>
                  </a:schemeClr>
                </a:solidFill>
              </a:rPr>
              <a:t>Copyright © 2015 Frank Vahid and Alex Edgcomb, UC Riverside.</a:t>
            </a:r>
            <a:endParaRPr 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7" name="Picture 6" descr="Screen Shot 2015-10-21 at 2.34.00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2637" y="1278069"/>
            <a:ext cx="4187306" cy="2199032"/>
          </a:xfrm>
          <a:prstGeom prst="rect">
            <a:avLst/>
          </a:prstGeom>
        </p:spPr>
      </p:pic>
      <p:pic>
        <p:nvPicPr>
          <p:cNvPr id="8" name="Picture 7" descr="Screen Shot 2015-10-21 at 2.34.15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2637" y="3470946"/>
            <a:ext cx="4187306" cy="2910834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DA871-2C46-1F45-9765-4F19AE63888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9159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Interactive textbook – Simulators 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819507" y="6387864"/>
            <a:ext cx="350044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>
                    <a:lumMod val="65000"/>
                  </a:schemeClr>
                </a:solidFill>
              </a:rPr>
              <a:t>Copyright © 2015 Frank Vahid and Alex Edgcomb, UC Riverside.</a:t>
            </a:r>
            <a:endParaRPr 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519928"/>
            <a:ext cx="8229600" cy="4673369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DA871-2C46-1F45-9765-4F19AE63888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00544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Interactive textbook – Animations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819507" y="6387864"/>
            <a:ext cx="350044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>
                    <a:lumMod val="65000"/>
                  </a:schemeClr>
                </a:solidFill>
              </a:rPr>
              <a:t>Copyright © 2015 Frank Vahid and Alex Edgcomb, UC Riverside.</a:t>
            </a:r>
            <a:endParaRPr 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1445" y="1151090"/>
            <a:ext cx="6401281" cy="5272236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DA871-2C46-1F45-9765-4F19AE63888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2320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3883" y="274638"/>
            <a:ext cx="8621058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Interactive textbook – Learning questions</a:t>
            </a:r>
            <a:endParaRPr lang="en-US" sz="3600" dirty="0"/>
          </a:p>
        </p:txBody>
      </p:sp>
      <p:sp>
        <p:nvSpPr>
          <p:cNvPr id="4" name="TextBox 3"/>
          <p:cNvSpPr txBox="1"/>
          <p:nvPr/>
        </p:nvSpPr>
        <p:spPr>
          <a:xfrm>
            <a:off x="2819507" y="6387864"/>
            <a:ext cx="350044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>
                    <a:lumMod val="65000"/>
                  </a:schemeClr>
                </a:solidFill>
              </a:rPr>
              <a:t>Copyright © 2015 Frank Vahid and Alex Edgcomb, UC Riverside.</a:t>
            </a:r>
            <a:endParaRPr 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6280" y="1253526"/>
            <a:ext cx="5399528" cy="5111454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DA871-2C46-1F45-9765-4F19AE63888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3845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4874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Interactive textbook – Instructor can assign points for participation activities (reading)</a:t>
            </a:r>
            <a:endParaRPr lang="en-US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2819507" y="6387864"/>
            <a:ext cx="350044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>
                    <a:lumMod val="65000"/>
                  </a:schemeClr>
                </a:solidFill>
              </a:rPr>
              <a:t>Copyright © 2015 Frank Vahid and Alex Edgcomb, UC Riverside.</a:t>
            </a:r>
            <a:endParaRPr 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2565103"/>
            <a:ext cx="5600550" cy="3822761"/>
          </a:xfrm>
          <a:prstGeom prst="rect">
            <a:avLst/>
          </a:prstGeom>
        </p:spPr>
      </p:pic>
      <p:pic>
        <p:nvPicPr>
          <p:cNvPr id="8" name="Picture 7" descr="Screen Shot 2015-10-21 at 2.46.19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4955" y="1578985"/>
            <a:ext cx="3021845" cy="2723175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 flipV="1">
            <a:off x="4747901" y="2311268"/>
            <a:ext cx="823732" cy="44623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DA871-2C46-1F45-9765-4F19AE63888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0910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DA871-2C46-1F45-9765-4F19AE638881}" type="slidenum">
              <a:rPr lang="en-US" smtClean="0"/>
              <a:t>8</a:t>
            </a:fld>
            <a:endParaRPr lang="en-US"/>
          </a:p>
        </p:txBody>
      </p:sp>
      <p:pic>
        <p:nvPicPr>
          <p:cNvPr id="5" name="Picture 4" descr="Screen Shot 2015-10-24 at 1.32.37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700" y="495300"/>
            <a:ext cx="6578600" cy="585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1311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Concise text, learning questions</a:t>
            </a:r>
            <a:endParaRPr lang="en-US" dirty="0"/>
          </a:p>
        </p:txBody>
      </p:sp>
      <p:pic>
        <p:nvPicPr>
          <p:cNvPr id="7" name="Picture 6" descr="T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14" y="2123717"/>
            <a:ext cx="3215273" cy="4287031"/>
          </a:xfrm>
          <a:prstGeom prst="rect">
            <a:avLst/>
          </a:prstGeom>
        </p:spPr>
      </p:pic>
      <p:pic>
        <p:nvPicPr>
          <p:cNvPr id="8" name="Picture 7" descr="T1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955"/>
          <a:stretch/>
        </p:blipFill>
        <p:spPr>
          <a:xfrm>
            <a:off x="1075014" y="1429694"/>
            <a:ext cx="3215273" cy="893015"/>
          </a:xfrm>
          <a:prstGeom prst="rect">
            <a:avLst/>
          </a:prstGeom>
        </p:spPr>
      </p:pic>
      <p:pic>
        <p:nvPicPr>
          <p:cNvPr id="9" name="Picture 8" descr="1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2633" y="1417638"/>
            <a:ext cx="2946440" cy="1019491"/>
          </a:xfrm>
          <a:prstGeom prst="rect">
            <a:avLst/>
          </a:prstGeom>
        </p:spPr>
      </p:pic>
      <p:pic>
        <p:nvPicPr>
          <p:cNvPr id="10" name="Picture 9" descr="2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2634" y="2421208"/>
            <a:ext cx="2946440" cy="1152620"/>
          </a:xfrm>
          <a:prstGeom prst="rect">
            <a:avLst/>
          </a:prstGeom>
        </p:spPr>
      </p:pic>
      <p:pic>
        <p:nvPicPr>
          <p:cNvPr id="11" name="Picture 10" descr="3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2634" y="3516619"/>
            <a:ext cx="2946439" cy="1660782"/>
          </a:xfrm>
          <a:prstGeom prst="rect">
            <a:avLst/>
          </a:prstGeom>
        </p:spPr>
      </p:pic>
      <p:pic>
        <p:nvPicPr>
          <p:cNvPr id="12" name="Picture 11" descr="4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2633" y="4454862"/>
            <a:ext cx="2946440" cy="1947457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274488" y="6447628"/>
            <a:ext cx="459048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>
                    <a:lumMod val="65000"/>
                  </a:schemeClr>
                </a:solidFill>
              </a:rPr>
              <a:t>Copyright © 2015 Frank Vahid and Alex Edgcomb, UC Riverside  / Also with </a:t>
            </a:r>
            <a:r>
              <a:rPr lang="en-US" sz="1000" dirty="0" err="1" smtClean="0">
                <a:solidFill>
                  <a:schemeClr val="bg1">
                    <a:lumMod val="65000"/>
                  </a:schemeClr>
                </a:solidFill>
              </a:rPr>
              <a:t>zyBooks</a:t>
            </a:r>
            <a:r>
              <a:rPr lang="en-US" sz="1000" dirty="0" smtClean="0">
                <a:solidFill>
                  <a:schemeClr val="bg1">
                    <a:lumMod val="65000"/>
                  </a:schemeClr>
                </a:solidFill>
              </a:rPr>
              <a:t>.</a:t>
            </a:r>
            <a:endParaRPr 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DA871-2C46-1F45-9765-4F19AE63888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33857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359</TotalTime>
  <Words>657</Words>
  <Application>Microsoft Macintosh PowerPoint</Application>
  <PresentationFormat>On-screen Show (4:3)</PresentationFormat>
  <Paragraphs>175</Paragraphs>
  <Slides>15</Slides>
  <Notes>15</Notes>
  <HiddenSlides>4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Office Theme</vt:lpstr>
      <vt:lpstr>How Many Points Should Be Awarded for Interactive Textbook Reading Assignments?</vt:lpstr>
      <vt:lpstr>Interactive textbook</vt:lpstr>
      <vt:lpstr>Interactive textbook – Less text </vt:lpstr>
      <vt:lpstr>Interactive textbook – Simulators </vt:lpstr>
      <vt:lpstr>Interactive textbook – Animations</vt:lpstr>
      <vt:lpstr>Interactive textbook – Learning questions</vt:lpstr>
      <vt:lpstr>Interactive textbook – Instructor can assign points for participation activities (reading)</vt:lpstr>
      <vt:lpstr>PowerPoint Presentation</vt:lpstr>
      <vt:lpstr>Concise text, learning questions</vt:lpstr>
      <vt:lpstr>Multiple choice learning question</vt:lpstr>
      <vt:lpstr>Short-answer learning question</vt:lpstr>
      <vt:lpstr>Instructors often wonder…</vt:lpstr>
      <vt:lpstr>Analysis</vt:lpstr>
      <vt:lpstr>Results</vt:lpstr>
      <vt:lpstr>Conclusion</vt:lpstr>
    </vt:vector>
  </TitlesOfParts>
  <Company>UC Riverside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How Many Points Should Be Awarded for Interactive Textbook Reading Assignments?</dc:title>
  <dc:creator>Alex Edgcomb</dc:creator>
  <cp:lastModifiedBy>Alex Edgcomb</cp:lastModifiedBy>
  <cp:revision>60</cp:revision>
  <dcterms:created xsi:type="dcterms:W3CDTF">2015-10-20T17:31:30Z</dcterms:created>
  <dcterms:modified xsi:type="dcterms:W3CDTF">2015-10-27T17:00:38Z</dcterms:modified>
</cp:coreProperties>
</file>