
<file path=[Content_Types].xml><?xml version="1.0" encoding="utf-8"?>
<Types xmlns="http://schemas.openxmlformats.org/package/2006/content-types">
  <Default Extension="xml" ContentType="application/xml"/>
  <Default Extension="mp4" ContentType="video/unknown"/>
  <Default Extension="bin" ContentType="application/vnd.openxmlformats-officedocument.presentationml.printerSettings"/>
  <Default Extension="png" ContentType="image/png"/>
  <Default Extension="jpe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71" r:id="rId3"/>
    <p:sldId id="269" r:id="rId4"/>
    <p:sldId id="282" r:id="rId5"/>
    <p:sldId id="278" r:id="rId6"/>
    <p:sldId id="272" r:id="rId7"/>
    <p:sldId id="273" r:id="rId8"/>
    <p:sldId id="279" r:id="rId9"/>
    <p:sldId id="274" r:id="rId10"/>
    <p:sldId id="275" r:id="rId11"/>
    <p:sldId id="280" r:id="rId12"/>
    <p:sldId id="276" r:id="rId13"/>
    <p:sldId id="27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292" autoAdjust="0"/>
  </p:normalViewPr>
  <p:slideViewPr>
    <p:cSldViewPr snapToGrid="0" snapToObjects="1">
      <p:cViewPr varScale="1">
        <p:scale>
          <a:sx n="97" d="100"/>
          <a:sy n="97" d="100"/>
        </p:scale>
        <p:origin x="-1232"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FF3DB6-8059-C04D-82BA-93CD16EBBD43}" type="datetimeFigureOut">
              <a:rPr lang="en-US" smtClean="0"/>
              <a:t>6/15/15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8CF861-17A3-B14A-8B47-494ADA38CC4F}" type="slidenum">
              <a:rPr lang="en-US" smtClean="0"/>
              <a:t>‹#›</a:t>
            </a:fld>
            <a:endParaRPr lang="en-US"/>
          </a:p>
        </p:txBody>
      </p:sp>
    </p:spTree>
    <p:extLst>
      <p:ext uri="{BB962C8B-B14F-4D97-AF65-F5344CB8AC3E}">
        <p14:creationId xmlns:p14="http://schemas.microsoft.com/office/powerpoint/2010/main" val="12506551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Hello.</a:t>
            </a:r>
            <a:r>
              <a:rPr lang="en-US" baseline="0" dirty="0" smtClean="0"/>
              <a:t> I’m Alex Edgcomb, a research specialist at UC Riverside, and researcher and content developer at zyBooks.</a:t>
            </a:r>
            <a:endParaRPr lang="en-US" dirty="0" smtClean="0"/>
          </a:p>
        </p:txBody>
      </p:sp>
      <p:sp>
        <p:nvSpPr>
          <p:cNvPr id="4" name="Slide Number Placeholder 3"/>
          <p:cNvSpPr>
            <a:spLocks noGrp="1"/>
          </p:cNvSpPr>
          <p:nvPr>
            <p:ph type="sldNum" sz="quarter" idx="10"/>
          </p:nvPr>
        </p:nvSpPr>
        <p:spPr/>
        <p:txBody>
          <a:bodyPr/>
          <a:lstStyle/>
          <a:p>
            <a:fld id="{458CF861-17A3-B14A-8B47-494ADA38CC4F}" type="slidenum">
              <a:rPr lang="en-US" smtClean="0"/>
              <a:t>1</a:t>
            </a:fld>
            <a:endParaRPr lang="en-US"/>
          </a:p>
        </p:txBody>
      </p:sp>
    </p:spTree>
    <p:extLst>
      <p:ext uri="{BB962C8B-B14F-4D97-AF65-F5344CB8AC3E}">
        <p14:creationId xmlns:p14="http://schemas.microsoft.com/office/powerpoint/2010/main" val="1680354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ran a similar experiment for learning questions</a:t>
            </a:r>
            <a:r>
              <a:rPr lang="en-US" baseline="0" dirty="0" smtClean="0"/>
              <a:t> with 25 upper-division students in embedded systems. Each student created 6 questions and rated 7 professor-made questions and 7 student-made questions.</a:t>
            </a:r>
            <a:endParaRPr lang="en-US" dirty="0" smtClean="0"/>
          </a:p>
        </p:txBody>
      </p:sp>
      <p:sp>
        <p:nvSpPr>
          <p:cNvPr id="4" name="Slide Number Placeholder 3"/>
          <p:cNvSpPr>
            <a:spLocks noGrp="1"/>
          </p:cNvSpPr>
          <p:nvPr>
            <p:ph type="sldNum" sz="quarter" idx="10"/>
          </p:nvPr>
        </p:nvSpPr>
        <p:spPr/>
        <p:txBody>
          <a:bodyPr/>
          <a:lstStyle/>
          <a:p>
            <a:fld id="{458CF861-17A3-B14A-8B47-494ADA38CC4F}" type="slidenum">
              <a:rPr lang="en-US" smtClean="0"/>
              <a:t>10</a:t>
            </a:fld>
            <a:endParaRPr lang="en-US"/>
          </a:p>
        </p:txBody>
      </p:sp>
    </p:spTree>
    <p:extLst>
      <p:ext uri="{BB962C8B-B14F-4D97-AF65-F5344CB8AC3E}">
        <p14:creationId xmlns:p14="http://schemas.microsoft.com/office/powerpoint/2010/main" val="3780574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students did not create good-quality</a:t>
            </a:r>
            <a:r>
              <a:rPr lang="en-US" baseline="0" dirty="0" smtClean="0"/>
              <a:t> questions. Here are two examples, both of which were rated by a professor as 1 out of 5. Both questions are conceptually confused. The first question’s usage of “must” leads to a wrong meaning. Also, the first question’s answer are not mutually exclusive. The second question also has issues with wording being imprecise and the explanation is wrong.</a:t>
            </a:r>
            <a:endParaRPr lang="en-US" dirty="0"/>
          </a:p>
        </p:txBody>
      </p:sp>
      <p:sp>
        <p:nvSpPr>
          <p:cNvPr id="4" name="Slide Number Placeholder 3"/>
          <p:cNvSpPr>
            <a:spLocks noGrp="1"/>
          </p:cNvSpPr>
          <p:nvPr>
            <p:ph type="sldNum" sz="quarter" idx="10"/>
          </p:nvPr>
        </p:nvSpPr>
        <p:spPr/>
        <p:txBody>
          <a:bodyPr/>
          <a:lstStyle/>
          <a:p>
            <a:fld id="{458CF861-17A3-B14A-8B47-494ADA38CC4F}" type="slidenum">
              <a:rPr lang="en-US" smtClean="0"/>
              <a:t>11</a:t>
            </a:fld>
            <a:endParaRPr lang="en-US"/>
          </a:p>
        </p:txBody>
      </p:sp>
    </p:spTree>
    <p:extLst>
      <p:ext uri="{BB962C8B-B14F-4D97-AF65-F5344CB8AC3E}">
        <p14:creationId xmlns:p14="http://schemas.microsoft.com/office/powerpoint/2010/main" val="3578288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Some students</a:t>
            </a:r>
            <a:r>
              <a:rPr lang="en-US" baseline="0" dirty="0" smtClean="0"/>
              <a:t> can reliably rate learning questions. The professor and student ratings had a medium correlation of 0.46.</a:t>
            </a:r>
            <a:endParaRPr lang="en-US" dirty="0"/>
          </a:p>
        </p:txBody>
      </p:sp>
      <p:sp>
        <p:nvSpPr>
          <p:cNvPr id="4" name="Slide Number Placeholder 3"/>
          <p:cNvSpPr>
            <a:spLocks noGrp="1"/>
          </p:cNvSpPr>
          <p:nvPr>
            <p:ph type="sldNum" sz="quarter" idx="10"/>
          </p:nvPr>
        </p:nvSpPr>
        <p:spPr/>
        <p:txBody>
          <a:bodyPr/>
          <a:lstStyle/>
          <a:p>
            <a:fld id="{458CF861-17A3-B14A-8B47-494ADA38CC4F}" type="slidenum">
              <a:rPr lang="en-US" smtClean="0"/>
              <a:t>12</a:t>
            </a:fld>
            <a:endParaRPr lang="en-US"/>
          </a:p>
        </p:txBody>
      </p:sp>
    </p:spTree>
    <p:extLst>
      <p:ext uri="{BB962C8B-B14F-4D97-AF65-F5344CB8AC3E}">
        <p14:creationId xmlns:p14="http://schemas.microsoft.com/office/powerpoint/2010/main" val="2429889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web is</a:t>
            </a:r>
            <a:r>
              <a:rPr lang="en-US" baseline="0" dirty="0" smtClean="0"/>
              <a:t> a new publishing platform that enables crowdsourcing. We believe the real power is the interactivity. Students could reliably rate animations and questions, as well as, create good animations. But students did not create good-quality questions. Crowdsourcing of interactive content is promising. Future work includes investigating crowdsourced instructor-created questions.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gratefully</a:t>
            </a:r>
            <a:r>
              <a:rPr lang="en-US" baseline="0" dirty="0" smtClean="0"/>
              <a:t> acknowledge the NSF for their support. Thank you.</a:t>
            </a:r>
            <a:endParaRPr lang="en-US" dirty="0" smtClean="0"/>
          </a:p>
        </p:txBody>
      </p:sp>
      <p:sp>
        <p:nvSpPr>
          <p:cNvPr id="4" name="Slide Number Placeholder 3"/>
          <p:cNvSpPr>
            <a:spLocks noGrp="1"/>
          </p:cNvSpPr>
          <p:nvPr>
            <p:ph type="sldNum" sz="quarter" idx="10"/>
          </p:nvPr>
        </p:nvSpPr>
        <p:spPr/>
        <p:txBody>
          <a:bodyPr/>
          <a:lstStyle/>
          <a:p>
            <a:fld id="{458CF861-17A3-B14A-8B47-494ADA38CC4F}" type="slidenum">
              <a:rPr lang="en-US" smtClean="0"/>
              <a:t>13</a:t>
            </a:fld>
            <a:endParaRPr lang="en-US"/>
          </a:p>
        </p:txBody>
      </p:sp>
    </p:spTree>
    <p:extLst>
      <p:ext uri="{BB962C8B-B14F-4D97-AF65-F5344CB8AC3E}">
        <p14:creationId xmlns:p14="http://schemas.microsoft.com/office/powerpoint/2010/main" val="3737761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Web-based publishing enables crowd sourced contributions, such as</a:t>
            </a:r>
            <a:r>
              <a:rPr lang="en-US" dirty="0" smtClean="0"/>
              <a:t> Wikipedia,</a:t>
            </a:r>
          </a:p>
          <a:p>
            <a:r>
              <a:rPr lang="en-US" dirty="0" smtClean="0"/>
              <a:t>However almost all crowd sourced items utilize static content: text and possible figures, or video lectures.</a:t>
            </a:r>
          </a:p>
          <a:p>
            <a:r>
              <a:rPr lang="en-US" baseline="0" dirty="0" smtClean="0"/>
              <a:t>We</a:t>
            </a:r>
            <a:r>
              <a:rPr lang="en-US" dirty="0" smtClean="0"/>
              <a:t> believe interactive items, like animations and, learning questions are extremely powerful learning mechanisms enabled by the web, and they need to be utilized.</a:t>
            </a:r>
            <a:endParaRPr lang="en-US" baseline="0" dirty="0" smtClean="0"/>
          </a:p>
        </p:txBody>
      </p:sp>
      <p:sp>
        <p:nvSpPr>
          <p:cNvPr id="4" name="Slide Number Placeholder 3"/>
          <p:cNvSpPr>
            <a:spLocks noGrp="1"/>
          </p:cNvSpPr>
          <p:nvPr>
            <p:ph type="sldNum" sz="quarter" idx="10"/>
          </p:nvPr>
        </p:nvSpPr>
        <p:spPr/>
        <p:txBody>
          <a:bodyPr/>
          <a:lstStyle/>
          <a:p>
            <a:fld id="{458CF861-17A3-B14A-8B47-494ADA38CC4F}" type="slidenum">
              <a:rPr lang="en-US" smtClean="0"/>
              <a:t>2</a:t>
            </a:fld>
            <a:endParaRPr lang="en-US"/>
          </a:p>
        </p:txBody>
      </p:sp>
    </p:spTree>
    <p:extLst>
      <p:ext uri="{BB962C8B-B14F-4D97-AF65-F5344CB8AC3E}">
        <p14:creationId xmlns:p14="http://schemas.microsoft.com/office/powerpoint/2010/main" val="109721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Let’s take the example of explaining memory architecture. Text is not ideal, as memory architecture is inherently visual.</a:t>
            </a:r>
            <a:endParaRPr lang="en-US" dirty="0" smtClean="0"/>
          </a:p>
        </p:txBody>
      </p:sp>
      <p:sp>
        <p:nvSpPr>
          <p:cNvPr id="4" name="Slide Number Placeholder 3"/>
          <p:cNvSpPr>
            <a:spLocks noGrp="1"/>
          </p:cNvSpPr>
          <p:nvPr>
            <p:ph type="sldNum" sz="quarter" idx="10"/>
          </p:nvPr>
        </p:nvSpPr>
        <p:spPr/>
        <p:txBody>
          <a:bodyPr/>
          <a:lstStyle/>
          <a:p>
            <a:fld id="{458CF861-17A3-B14A-8B47-494ADA38CC4F}" type="slidenum">
              <a:rPr lang="en-US" smtClean="0"/>
              <a:t>3</a:t>
            </a:fld>
            <a:endParaRPr lang="en-US"/>
          </a:p>
        </p:txBody>
      </p:sp>
    </p:spTree>
    <p:extLst>
      <p:ext uri="{BB962C8B-B14F-4D97-AF65-F5344CB8AC3E}">
        <p14:creationId xmlns:p14="http://schemas.microsoft.com/office/powerpoint/2010/main" val="4202291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multiple</a:t>
            </a:r>
            <a:r>
              <a:rPr lang="en-US" baseline="0" dirty="0" smtClean="0"/>
              <a:t> step figure with captions is better, but does not capture the dynamics.</a:t>
            </a:r>
            <a:endParaRPr lang="en-US" dirty="0"/>
          </a:p>
        </p:txBody>
      </p:sp>
      <p:sp>
        <p:nvSpPr>
          <p:cNvPr id="4" name="Slide Number Placeholder 3"/>
          <p:cNvSpPr>
            <a:spLocks noGrp="1"/>
          </p:cNvSpPr>
          <p:nvPr>
            <p:ph type="sldNum" sz="quarter" idx="10"/>
          </p:nvPr>
        </p:nvSpPr>
        <p:spPr/>
        <p:txBody>
          <a:bodyPr/>
          <a:lstStyle/>
          <a:p>
            <a:fld id="{458CF861-17A3-B14A-8B47-494ADA38CC4F}" type="slidenum">
              <a:rPr lang="en-US" smtClean="0"/>
              <a:t>4</a:t>
            </a:fld>
            <a:endParaRPr lang="en-US"/>
          </a:p>
        </p:txBody>
      </p:sp>
    </p:spTree>
    <p:extLst>
      <p:ext uri="{BB962C8B-B14F-4D97-AF65-F5344CB8AC3E}">
        <p14:creationId xmlns:p14="http://schemas.microsoft.com/office/powerpoint/2010/main" val="55621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Animations may be the missing link in education. An animation is a series of moving objects that show a dynamic concept. Until recently, there hasn’t been an easy way to make animations. </a:t>
            </a:r>
            <a:r>
              <a:rPr lang="en-US" dirty="0" err="1" smtClean="0"/>
              <a:t>Powerpoint</a:t>
            </a:r>
            <a:r>
              <a:rPr lang="en-US" dirty="0" smtClean="0"/>
              <a:t> slides exist, but are off on their own. Professional animation tools exist but few people have access. However, an animation can convey a lot of information quickly. Professor Vahid,</a:t>
            </a:r>
            <a:r>
              <a:rPr lang="en-US" baseline="0" dirty="0" smtClean="0"/>
              <a:t> a co-author on this work, </a:t>
            </a:r>
            <a:r>
              <a:rPr lang="en-US" dirty="0" smtClean="0"/>
              <a:t>likes to say that if an image is worth 1000 words; an animation is worth 5000.</a:t>
            </a:r>
          </a:p>
        </p:txBody>
      </p:sp>
      <p:sp>
        <p:nvSpPr>
          <p:cNvPr id="4" name="Slide Number Placeholder 3"/>
          <p:cNvSpPr>
            <a:spLocks noGrp="1"/>
          </p:cNvSpPr>
          <p:nvPr>
            <p:ph type="sldNum" sz="quarter" idx="10"/>
          </p:nvPr>
        </p:nvSpPr>
        <p:spPr/>
        <p:txBody>
          <a:bodyPr/>
          <a:lstStyle/>
          <a:p>
            <a:fld id="{458CF861-17A3-B14A-8B47-494ADA38CC4F}" type="slidenum">
              <a:rPr lang="en-US" smtClean="0"/>
              <a:t>5</a:t>
            </a:fld>
            <a:endParaRPr lang="en-US"/>
          </a:p>
        </p:txBody>
      </p:sp>
    </p:spTree>
    <p:extLst>
      <p:ext uri="{BB962C8B-B14F-4D97-AF65-F5344CB8AC3E}">
        <p14:creationId xmlns:p14="http://schemas.microsoft.com/office/powerpoint/2010/main" val="2560971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asked can we</a:t>
            </a:r>
            <a:r>
              <a:rPr lang="en-US" baseline="0" dirty="0" smtClean="0"/>
              <a:t> crowdsource animations? Specifically, can students create good-quality animations? And can students reliably rate animations, so good-quality animations percolate upward?</a:t>
            </a:r>
          </a:p>
          <a:p>
            <a:endParaRPr lang="en-US" baseline="0" dirty="0" smtClean="0"/>
          </a:p>
          <a:p>
            <a:r>
              <a:rPr lang="en-US" baseline="0" dirty="0" smtClean="0"/>
              <a:t>We conducted a study with 587 CS0 students, split into 3 groups. The first group created animations, a second group rated a random subset of those animations, and a third group rated the top 19 student-made animations and 1 professional made animation.</a:t>
            </a:r>
          </a:p>
        </p:txBody>
      </p:sp>
      <p:sp>
        <p:nvSpPr>
          <p:cNvPr id="4" name="Slide Number Placeholder 3"/>
          <p:cNvSpPr>
            <a:spLocks noGrp="1"/>
          </p:cNvSpPr>
          <p:nvPr>
            <p:ph type="sldNum" sz="quarter" idx="10"/>
          </p:nvPr>
        </p:nvSpPr>
        <p:spPr/>
        <p:txBody>
          <a:bodyPr/>
          <a:lstStyle/>
          <a:p>
            <a:fld id="{458CF861-17A3-B14A-8B47-494ADA38CC4F}" type="slidenum">
              <a:rPr lang="en-US" smtClean="0"/>
              <a:t>6</a:t>
            </a:fld>
            <a:endParaRPr lang="en-US"/>
          </a:p>
        </p:txBody>
      </p:sp>
    </p:spTree>
    <p:extLst>
      <p:ext uri="{BB962C8B-B14F-4D97-AF65-F5344CB8AC3E}">
        <p14:creationId xmlns:p14="http://schemas.microsoft.com/office/powerpoint/2010/main" val="210375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Some students created</a:t>
            </a:r>
            <a:r>
              <a:rPr lang="en-US" baseline="0" dirty="0" smtClean="0"/>
              <a:t> good-quality animations. </a:t>
            </a:r>
            <a:r>
              <a:rPr lang="en-US" dirty="0" smtClean="0"/>
              <a:t>The CS0</a:t>
            </a:r>
            <a:r>
              <a:rPr lang="en-US" baseline="0" dirty="0" smtClean="0"/>
              <a:t> students were asked to explain the concept of swap.</a:t>
            </a:r>
            <a:endParaRPr lang="en-US" dirty="0"/>
          </a:p>
        </p:txBody>
      </p:sp>
      <p:sp>
        <p:nvSpPr>
          <p:cNvPr id="4" name="Slide Number Placeholder 3"/>
          <p:cNvSpPr>
            <a:spLocks noGrp="1"/>
          </p:cNvSpPr>
          <p:nvPr>
            <p:ph type="sldNum" sz="quarter" idx="10"/>
          </p:nvPr>
        </p:nvSpPr>
        <p:spPr/>
        <p:txBody>
          <a:bodyPr/>
          <a:lstStyle/>
          <a:p>
            <a:fld id="{458CF861-17A3-B14A-8B47-494ADA38CC4F}" type="slidenum">
              <a:rPr lang="en-US" smtClean="0"/>
              <a:t>7</a:t>
            </a:fld>
            <a:endParaRPr lang="en-US"/>
          </a:p>
        </p:txBody>
      </p:sp>
    </p:spTree>
    <p:extLst>
      <p:ext uri="{BB962C8B-B14F-4D97-AF65-F5344CB8AC3E}">
        <p14:creationId xmlns:p14="http://schemas.microsoft.com/office/powerpoint/2010/main" val="182429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Some</a:t>
            </a:r>
            <a:r>
              <a:rPr lang="en-US" baseline="0" dirty="0" smtClean="0"/>
              <a:t> students can reliably rate animations. Each data point is an animation. The x-axis is the professor’s ratings. The y-axis is the average student’s ratings. The two are strongly correlated with an </a:t>
            </a:r>
            <a:r>
              <a:rPr lang="en-US" baseline="0" dirty="0" err="1" smtClean="0"/>
              <a:t>r-value</a:t>
            </a:r>
            <a:r>
              <a:rPr lang="en-US" baseline="0" dirty="0" smtClean="0"/>
              <a:t> of 0.74.</a:t>
            </a:r>
            <a:endParaRPr lang="en-US" dirty="0" smtClean="0"/>
          </a:p>
        </p:txBody>
      </p:sp>
      <p:sp>
        <p:nvSpPr>
          <p:cNvPr id="4" name="Slide Number Placeholder 3"/>
          <p:cNvSpPr>
            <a:spLocks noGrp="1"/>
          </p:cNvSpPr>
          <p:nvPr>
            <p:ph type="sldNum" sz="quarter" idx="10"/>
          </p:nvPr>
        </p:nvSpPr>
        <p:spPr/>
        <p:txBody>
          <a:bodyPr/>
          <a:lstStyle/>
          <a:p>
            <a:fld id="{458CF861-17A3-B14A-8B47-494ADA38CC4F}" type="slidenum">
              <a:rPr lang="en-US" smtClean="0"/>
              <a:t>8</a:t>
            </a:fld>
            <a:endParaRPr lang="en-US"/>
          </a:p>
        </p:txBody>
      </p:sp>
    </p:spTree>
    <p:extLst>
      <p:ext uri="{BB962C8B-B14F-4D97-AF65-F5344CB8AC3E}">
        <p14:creationId xmlns:p14="http://schemas.microsoft.com/office/powerpoint/2010/main" val="365090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Learning questions replace text, providing a more engaging learning experience and safe place to practice. Learning questions are not quizzes or homework. There are many types of learning questions. One is a short answer type. A student enters a solution. If correct, then an explanation is shown. Otherwise, a hint is given. True / false is another type. A student selects an answer and is given an explanation.</a:t>
            </a:r>
            <a:endParaRPr lang="en-US" dirty="0" smtClean="0"/>
          </a:p>
        </p:txBody>
      </p:sp>
      <p:sp>
        <p:nvSpPr>
          <p:cNvPr id="4" name="Slide Number Placeholder 3"/>
          <p:cNvSpPr>
            <a:spLocks noGrp="1"/>
          </p:cNvSpPr>
          <p:nvPr>
            <p:ph type="sldNum" sz="quarter" idx="10"/>
          </p:nvPr>
        </p:nvSpPr>
        <p:spPr/>
        <p:txBody>
          <a:bodyPr/>
          <a:lstStyle/>
          <a:p>
            <a:fld id="{458CF861-17A3-B14A-8B47-494ADA38CC4F}" type="slidenum">
              <a:rPr lang="en-US" smtClean="0"/>
              <a:t>9</a:t>
            </a:fld>
            <a:endParaRPr lang="en-US"/>
          </a:p>
        </p:txBody>
      </p:sp>
    </p:spTree>
    <p:extLst>
      <p:ext uri="{BB962C8B-B14F-4D97-AF65-F5344CB8AC3E}">
        <p14:creationId xmlns:p14="http://schemas.microsoft.com/office/powerpoint/2010/main" val="216865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620072-048E-3740-9C98-786217CB7B47}" type="datetimeFigureOut">
              <a:rPr lang="en-US" smtClean="0"/>
              <a:t>6/15/15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6CA75-64E2-1C44-9384-23C60418A9C5}" type="slidenum">
              <a:rPr lang="en-US" smtClean="0"/>
              <a:t>‹#›</a:t>
            </a:fld>
            <a:endParaRPr lang="en-US"/>
          </a:p>
        </p:txBody>
      </p:sp>
    </p:spTree>
    <p:extLst>
      <p:ext uri="{BB962C8B-B14F-4D97-AF65-F5344CB8AC3E}">
        <p14:creationId xmlns:p14="http://schemas.microsoft.com/office/powerpoint/2010/main" val="814103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620072-048E-3740-9C98-786217CB7B47}" type="datetimeFigureOut">
              <a:rPr lang="en-US" smtClean="0"/>
              <a:t>6/15/15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6CA75-64E2-1C44-9384-23C60418A9C5}" type="slidenum">
              <a:rPr lang="en-US" smtClean="0"/>
              <a:t>‹#›</a:t>
            </a:fld>
            <a:endParaRPr lang="en-US"/>
          </a:p>
        </p:txBody>
      </p:sp>
    </p:spTree>
    <p:extLst>
      <p:ext uri="{BB962C8B-B14F-4D97-AF65-F5344CB8AC3E}">
        <p14:creationId xmlns:p14="http://schemas.microsoft.com/office/powerpoint/2010/main" val="306301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620072-048E-3740-9C98-786217CB7B47}" type="datetimeFigureOut">
              <a:rPr lang="en-US" smtClean="0"/>
              <a:t>6/15/15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6CA75-64E2-1C44-9384-23C60418A9C5}" type="slidenum">
              <a:rPr lang="en-US" smtClean="0"/>
              <a:t>‹#›</a:t>
            </a:fld>
            <a:endParaRPr lang="en-US"/>
          </a:p>
        </p:txBody>
      </p:sp>
    </p:spTree>
    <p:extLst>
      <p:ext uri="{BB962C8B-B14F-4D97-AF65-F5344CB8AC3E}">
        <p14:creationId xmlns:p14="http://schemas.microsoft.com/office/powerpoint/2010/main" val="1445229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620072-048E-3740-9C98-786217CB7B47}" type="datetimeFigureOut">
              <a:rPr lang="en-US" smtClean="0"/>
              <a:t>6/15/15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6CA75-64E2-1C44-9384-23C60418A9C5}" type="slidenum">
              <a:rPr lang="en-US" smtClean="0"/>
              <a:t>‹#›</a:t>
            </a:fld>
            <a:endParaRPr lang="en-US"/>
          </a:p>
        </p:txBody>
      </p:sp>
    </p:spTree>
    <p:extLst>
      <p:ext uri="{BB962C8B-B14F-4D97-AF65-F5344CB8AC3E}">
        <p14:creationId xmlns:p14="http://schemas.microsoft.com/office/powerpoint/2010/main" val="777706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620072-048E-3740-9C98-786217CB7B47}" type="datetimeFigureOut">
              <a:rPr lang="en-US" smtClean="0"/>
              <a:t>6/15/15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6CA75-64E2-1C44-9384-23C60418A9C5}" type="slidenum">
              <a:rPr lang="en-US" smtClean="0"/>
              <a:t>‹#›</a:t>
            </a:fld>
            <a:endParaRPr lang="en-US"/>
          </a:p>
        </p:txBody>
      </p:sp>
    </p:spTree>
    <p:extLst>
      <p:ext uri="{BB962C8B-B14F-4D97-AF65-F5344CB8AC3E}">
        <p14:creationId xmlns:p14="http://schemas.microsoft.com/office/powerpoint/2010/main" val="71397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620072-048E-3740-9C98-786217CB7B47}" type="datetimeFigureOut">
              <a:rPr lang="en-US" smtClean="0"/>
              <a:t>6/15/15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6CA75-64E2-1C44-9384-23C60418A9C5}" type="slidenum">
              <a:rPr lang="en-US" smtClean="0"/>
              <a:t>‹#›</a:t>
            </a:fld>
            <a:endParaRPr lang="en-US"/>
          </a:p>
        </p:txBody>
      </p:sp>
    </p:spTree>
    <p:extLst>
      <p:ext uri="{BB962C8B-B14F-4D97-AF65-F5344CB8AC3E}">
        <p14:creationId xmlns:p14="http://schemas.microsoft.com/office/powerpoint/2010/main" val="3954303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620072-048E-3740-9C98-786217CB7B47}" type="datetimeFigureOut">
              <a:rPr lang="en-US" smtClean="0"/>
              <a:t>6/15/15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6CA75-64E2-1C44-9384-23C60418A9C5}" type="slidenum">
              <a:rPr lang="en-US" smtClean="0"/>
              <a:t>‹#›</a:t>
            </a:fld>
            <a:endParaRPr lang="en-US"/>
          </a:p>
        </p:txBody>
      </p:sp>
    </p:spTree>
    <p:extLst>
      <p:ext uri="{BB962C8B-B14F-4D97-AF65-F5344CB8AC3E}">
        <p14:creationId xmlns:p14="http://schemas.microsoft.com/office/powerpoint/2010/main" val="685812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620072-048E-3740-9C98-786217CB7B47}" type="datetimeFigureOut">
              <a:rPr lang="en-US" smtClean="0"/>
              <a:t>6/15/15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6CA75-64E2-1C44-9384-23C60418A9C5}" type="slidenum">
              <a:rPr lang="en-US" smtClean="0"/>
              <a:t>‹#›</a:t>
            </a:fld>
            <a:endParaRPr lang="en-US"/>
          </a:p>
        </p:txBody>
      </p:sp>
    </p:spTree>
    <p:extLst>
      <p:ext uri="{BB962C8B-B14F-4D97-AF65-F5344CB8AC3E}">
        <p14:creationId xmlns:p14="http://schemas.microsoft.com/office/powerpoint/2010/main" val="3939430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620072-048E-3740-9C98-786217CB7B47}" type="datetimeFigureOut">
              <a:rPr lang="en-US" smtClean="0"/>
              <a:t>6/15/15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6CA75-64E2-1C44-9384-23C60418A9C5}" type="slidenum">
              <a:rPr lang="en-US" smtClean="0"/>
              <a:t>‹#›</a:t>
            </a:fld>
            <a:endParaRPr lang="en-US"/>
          </a:p>
        </p:txBody>
      </p:sp>
    </p:spTree>
    <p:extLst>
      <p:ext uri="{BB962C8B-B14F-4D97-AF65-F5344CB8AC3E}">
        <p14:creationId xmlns:p14="http://schemas.microsoft.com/office/powerpoint/2010/main" val="543826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620072-048E-3740-9C98-786217CB7B47}" type="datetimeFigureOut">
              <a:rPr lang="en-US" smtClean="0"/>
              <a:t>6/15/15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6CA75-64E2-1C44-9384-23C60418A9C5}" type="slidenum">
              <a:rPr lang="en-US" smtClean="0"/>
              <a:t>‹#›</a:t>
            </a:fld>
            <a:endParaRPr lang="en-US"/>
          </a:p>
        </p:txBody>
      </p:sp>
    </p:spTree>
    <p:extLst>
      <p:ext uri="{BB962C8B-B14F-4D97-AF65-F5344CB8AC3E}">
        <p14:creationId xmlns:p14="http://schemas.microsoft.com/office/powerpoint/2010/main" val="2203696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620072-048E-3740-9C98-786217CB7B47}" type="datetimeFigureOut">
              <a:rPr lang="en-US" smtClean="0"/>
              <a:t>6/15/15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6CA75-64E2-1C44-9384-23C60418A9C5}" type="slidenum">
              <a:rPr lang="en-US" smtClean="0"/>
              <a:t>‹#›</a:t>
            </a:fld>
            <a:endParaRPr lang="en-US"/>
          </a:p>
        </p:txBody>
      </p:sp>
    </p:spTree>
    <p:extLst>
      <p:ext uri="{BB962C8B-B14F-4D97-AF65-F5344CB8AC3E}">
        <p14:creationId xmlns:p14="http://schemas.microsoft.com/office/powerpoint/2010/main" val="31497411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620072-048E-3740-9C98-786217CB7B47}" type="datetimeFigureOut">
              <a:rPr lang="en-US" smtClean="0"/>
              <a:t>6/15/15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6CA75-64E2-1C44-9384-23C60418A9C5}" type="slidenum">
              <a:rPr lang="en-US" smtClean="0"/>
              <a:t>‹#›</a:t>
            </a:fld>
            <a:endParaRPr lang="en-US"/>
          </a:p>
        </p:txBody>
      </p:sp>
    </p:spTree>
    <p:extLst>
      <p:ext uri="{BB962C8B-B14F-4D97-AF65-F5344CB8AC3E}">
        <p14:creationId xmlns:p14="http://schemas.microsoft.com/office/powerpoint/2010/main" val="2348977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xml"/><Relationship Id="rId5" Type="http://schemas.openxmlformats.org/officeDocument/2006/relationships/image" Target="../media/image7.png"/><Relationship Id="rId1" Type="http://schemas.microsoft.com/office/2007/relationships/media" Target="../media/media1.mp4"/><Relationship Id="rId2" Type="http://schemas.openxmlformats.org/officeDocument/2006/relationships/video" Target="../media/media1.mp4"/></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7.xml"/><Relationship Id="rId5" Type="http://schemas.openxmlformats.org/officeDocument/2006/relationships/image" Target="../media/image7.png"/><Relationship Id="rId1" Type="http://schemas.microsoft.com/office/2007/relationships/media" Target="../media/media2.mp4"/><Relationship Id="rId2" Type="http://schemas.openxmlformats.org/officeDocument/2006/relationships/video" Target="../media/media2.mp4"/></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tags" Target="../tags/tag3.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85755"/>
            <a:ext cx="7772400" cy="1470025"/>
          </a:xfrm>
        </p:spPr>
        <p:txBody>
          <a:bodyPr>
            <a:normAutofit fontScale="90000"/>
          </a:bodyPr>
          <a:lstStyle/>
          <a:p>
            <a:r>
              <a:rPr lang="en-US" dirty="0" smtClean="0"/>
              <a:t>Does Student Crowdsourcing of Practice Questions and Animations Lead to Good Quality Materials?</a:t>
            </a:r>
            <a:endParaRPr lang="en-US" dirty="0"/>
          </a:p>
        </p:txBody>
      </p:sp>
      <p:sp>
        <p:nvSpPr>
          <p:cNvPr id="3" name="Subtitle 2"/>
          <p:cNvSpPr>
            <a:spLocks noGrp="1"/>
          </p:cNvSpPr>
          <p:nvPr>
            <p:ph type="subTitle" idx="1"/>
          </p:nvPr>
        </p:nvSpPr>
        <p:spPr>
          <a:xfrm>
            <a:off x="980146" y="4446858"/>
            <a:ext cx="7097932" cy="1752600"/>
          </a:xfrm>
        </p:spPr>
        <p:txBody>
          <a:bodyPr>
            <a:normAutofit fontScale="85000" lnSpcReduction="10000"/>
          </a:bodyPr>
          <a:lstStyle/>
          <a:p>
            <a:r>
              <a:rPr lang="en-US" b="1" dirty="0" smtClean="0"/>
              <a:t>Alex Edgcomb</a:t>
            </a:r>
            <a:r>
              <a:rPr lang="en-US" dirty="0" smtClean="0"/>
              <a:t>, Joshua Yuen, and Frank Vahid</a:t>
            </a:r>
          </a:p>
          <a:p>
            <a:r>
              <a:rPr lang="en-US" sz="2300" dirty="0" smtClean="0"/>
              <a:t>University of California, Riverside</a:t>
            </a:r>
          </a:p>
          <a:p>
            <a:r>
              <a:rPr lang="en-US" sz="2300" dirty="0" smtClean="0"/>
              <a:t>Dept. of Engineering and Computer Science</a:t>
            </a:r>
          </a:p>
          <a:p>
            <a:r>
              <a:rPr lang="en-US" sz="2300" dirty="0" smtClean="0"/>
              <a:t>Also with </a:t>
            </a:r>
            <a:r>
              <a:rPr lang="en-US" sz="2300" dirty="0" err="1" smtClean="0"/>
              <a:t>zybooks.com</a:t>
            </a:r>
            <a:endParaRPr lang="en-US" sz="2300" dirty="0"/>
          </a:p>
        </p:txBody>
      </p:sp>
      <p:pic>
        <p:nvPicPr>
          <p:cNvPr id="4" name="Picture 3" descr="goodQues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706287"/>
            <a:ext cx="4542612" cy="1336594"/>
          </a:xfrm>
          <a:prstGeom prst="rect">
            <a:avLst/>
          </a:prstGeom>
        </p:spPr>
      </p:pic>
      <p:sp>
        <p:nvSpPr>
          <p:cNvPr id="7" name="TextBox 6"/>
          <p:cNvSpPr txBox="1"/>
          <p:nvPr/>
        </p:nvSpPr>
        <p:spPr>
          <a:xfrm>
            <a:off x="3255632" y="6387864"/>
            <a:ext cx="2628181" cy="246221"/>
          </a:xfrm>
          <a:prstGeom prst="rect">
            <a:avLst/>
          </a:prstGeom>
          <a:noFill/>
        </p:spPr>
        <p:txBody>
          <a:bodyPr wrap="none" rtlCol="0">
            <a:spAutoFit/>
          </a:bodyPr>
          <a:lstStyle/>
          <a:p>
            <a:pPr algn="ctr"/>
            <a:r>
              <a:rPr lang="en-US" sz="1000" dirty="0" smtClean="0">
                <a:solidFill>
                  <a:schemeClr val="bg1">
                    <a:lumMod val="65000"/>
                  </a:schemeClr>
                </a:solidFill>
              </a:rPr>
              <a:t>Copyright © 2015 Alex Edgcomb, UC Riverside.</a:t>
            </a:r>
            <a:endParaRPr lang="en-US" sz="1000" dirty="0">
              <a:solidFill>
                <a:schemeClr val="bg1">
                  <a:lumMod val="65000"/>
                </a:schemeClr>
              </a:solidFill>
            </a:endParaRPr>
          </a:p>
        </p:txBody>
      </p:sp>
      <p:sp>
        <p:nvSpPr>
          <p:cNvPr id="8" name="TextBox 7"/>
          <p:cNvSpPr txBox="1"/>
          <p:nvPr/>
        </p:nvSpPr>
        <p:spPr>
          <a:xfrm>
            <a:off x="8078078" y="6295531"/>
            <a:ext cx="760244" cy="338554"/>
          </a:xfrm>
          <a:prstGeom prst="rect">
            <a:avLst/>
          </a:prstGeom>
          <a:noFill/>
        </p:spPr>
        <p:txBody>
          <a:bodyPr wrap="none" rtlCol="0">
            <a:spAutoFit/>
          </a:bodyPr>
          <a:lstStyle/>
          <a:p>
            <a:fld id="{E16AC3CC-27C6-894F-BF59-2A825474BFBD}" type="slidenum">
              <a:rPr lang="en-US" sz="1600" smtClean="0">
                <a:solidFill>
                  <a:srgbClr val="A6A6A6"/>
                </a:solidFill>
              </a:rPr>
              <a:t>1</a:t>
            </a:fld>
            <a:r>
              <a:rPr lang="en-US" sz="1600" dirty="0" smtClean="0">
                <a:solidFill>
                  <a:srgbClr val="A6A6A6"/>
                </a:solidFill>
              </a:rPr>
              <a:t> of 13</a:t>
            </a:r>
            <a:endParaRPr lang="en-US" sz="1600" dirty="0">
              <a:solidFill>
                <a:srgbClr val="A6A6A6"/>
              </a:solidFill>
            </a:endParaRPr>
          </a:p>
        </p:txBody>
      </p:sp>
      <p:pic>
        <p:nvPicPr>
          <p:cNvPr id="10" name="Picture 9" descr="memoryAnimation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0137" y="2145320"/>
            <a:ext cx="1770229" cy="2301538"/>
          </a:xfrm>
          <a:prstGeom prst="rect">
            <a:avLst/>
          </a:prstGeom>
        </p:spPr>
      </p:pic>
    </p:spTree>
    <p:extLst>
      <p:ext uri="{BB962C8B-B14F-4D97-AF65-F5344CB8AC3E}">
        <p14:creationId xmlns:p14="http://schemas.microsoft.com/office/powerpoint/2010/main" val="3727766155"/>
      </p:ext>
    </p:extLst>
  </p:cSld>
  <p:clrMapOvr>
    <a:masterClrMapping/>
  </p:clrMapOvr>
  <mc:AlternateContent xmlns:mc="http://schemas.openxmlformats.org/markup-compatibility/2006" xmlns:p14="http://schemas.microsoft.com/office/powerpoint/2010/main">
    <mc:Choice Requires="p14">
      <p:transition spd="slow" p14:dur="2000" advTm="12860"/>
    </mc:Choice>
    <mc:Fallback xmlns="">
      <p:transition xmlns:p14="http://schemas.microsoft.com/office/powerpoint/2010/main" spd="slow" advTm="1286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Crowdsource </a:t>
            </a:r>
            <a:r>
              <a:rPr lang="en-US" dirty="0"/>
              <a:t>learning </a:t>
            </a:r>
            <a:r>
              <a:rPr lang="en-US" dirty="0" smtClean="0"/>
              <a:t>questions?</a:t>
            </a:r>
            <a:endParaRPr lang="en-US" dirty="0"/>
          </a:p>
        </p:txBody>
      </p:sp>
      <p:sp>
        <p:nvSpPr>
          <p:cNvPr id="3" name="Content Placeholder 2"/>
          <p:cNvSpPr>
            <a:spLocks noGrp="1"/>
          </p:cNvSpPr>
          <p:nvPr>
            <p:ph idx="1"/>
          </p:nvPr>
        </p:nvSpPr>
        <p:spPr/>
        <p:txBody>
          <a:bodyPr>
            <a:normAutofit/>
          </a:bodyPr>
          <a:lstStyle/>
          <a:p>
            <a:r>
              <a:rPr lang="en-US" dirty="0"/>
              <a:t>Can students:</a:t>
            </a:r>
          </a:p>
          <a:p>
            <a:pPr lvl="1"/>
            <a:r>
              <a:rPr lang="en-US" dirty="0"/>
              <a:t>Create?                              Rate? </a:t>
            </a:r>
            <a:endParaRPr lang="en-US" dirty="0" smtClean="0"/>
          </a:p>
          <a:p>
            <a:pPr lvl="1"/>
            <a:endParaRPr lang="en-US" dirty="0"/>
          </a:p>
          <a:p>
            <a:pPr lvl="1"/>
            <a:endParaRPr lang="en-US" dirty="0"/>
          </a:p>
          <a:p>
            <a:r>
              <a:rPr lang="en-US" dirty="0" smtClean="0"/>
              <a:t>Study</a:t>
            </a:r>
          </a:p>
          <a:p>
            <a:pPr lvl="1"/>
            <a:r>
              <a:rPr lang="en-US" dirty="0" smtClean="0"/>
              <a:t>25 upper-div students in embedded systems course. Each:</a:t>
            </a:r>
          </a:p>
          <a:p>
            <a:pPr lvl="2"/>
            <a:r>
              <a:rPr lang="en-US" dirty="0" smtClean="0"/>
              <a:t>Created 6 questions</a:t>
            </a:r>
          </a:p>
          <a:p>
            <a:pPr lvl="2"/>
            <a:r>
              <a:rPr lang="en-US" dirty="0" smtClean="0"/>
              <a:t>Rated 7 professor</a:t>
            </a:r>
            <a:r>
              <a:rPr lang="en-US" dirty="0"/>
              <a:t> </a:t>
            </a:r>
            <a:r>
              <a:rPr lang="en-US" dirty="0" smtClean="0"/>
              <a:t>&amp; 7 student questions</a:t>
            </a:r>
            <a:endParaRPr lang="en-US" dirty="0"/>
          </a:p>
        </p:txBody>
      </p:sp>
      <p:sp>
        <p:nvSpPr>
          <p:cNvPr id="5" name="TextBox 4"/>
          <p:cNvSpPr txBox="1"/>
          <p:nvPr/>
        </p:nvSpPr>
        <p:spPr>
          <a:xfrm>
            <a:off x="8078078" y="6295531"/>
            <a:ext cx="864239" cy="338554"/>
          </a:xfrm>
          <a:prstGeom prst="rect">
            <a:avLst/>
          </a:prstGeom>
          <a:noFill/>
        </p:spPr>
        <p:txBody>
          <a:bodyPr wrap="none" rtlCol="0">
            <a:spAutoFit/>
          </a:bodyPr>
          <a:lstStyle/>
          <a:p>
            <a:fld id="{E16AC3CC-27C6-894F-BF59-2A825474BFBD}" type="slidenum">
              <a:rPr lang="en-US" sz="1600" smtClean="0">
                <a:solidFill>
                  <a:srgbClr val="A6A6A6"/>
                </a:solidFill>
              </a:rPr>
              <a:t>10</a:t>
            </a:fld>
            <a:r>
              <a:rPr lang="en-US" sz="1600" dirty="0" smtClean="0">
                <a:solidFill>
                  <a:srgbClr val="A6A6A6"/>
                </a:solidFill>
              </a:rPr>
              <a:t> of 13</a:t>
            </a:r>
            <a:endParaRPr lang="en-US" sz="1600" dirty="0">
              <a:solidFill>
                <a:srgbClr val="A6A6A6"/>
              </a:solidFill>
            </a:endParaRPr>
          </a:p>
        </p:txBody>
      </p:sp>
      <p:sp>
        <p:nvSpPr>
          <p:cNvPr id="6" name="TextBox 5"/>
          <p:cNvSpPr txBox="1"/>
          <p:nvPr/>
        </p:nvSpPr>
        <p:spPr>
          <a:xfrm>
            <a:off x="3255632" y="6387864"/>
            <a:ext cx="2628181" cy="246221"/>
          </a:xfrm>
          <a:prstGeom prst="rect">
            <a:avLst/>
          </a:prstGeom>
          <a:noFill/>
        </p:spPr>
        <p:txBody>
          <a:bodyPr wrap="none" rtlCol="0">
            <a:spAutoFit/>
          </a:bodyPr>
          <a:lstStyle/>
          <a:p>
            <a:pPr algn="ctr"/>
            <a:r>
              <a:rPr lang="en-US" sz="1000" dirty="0" smtClean="0">
                <a:solidFill>
                  <a:schemeClr val="bg1">
                    <a:lumMod val="65000"/>
                  </a:schemeClr>
                </a:solidFill>
              </a:rPr>
              <a:t>Copyright © 2015 Alex Edgcomb, UC Riverside.</a:t>
            </a:r>
            <a:endParaRPr lang="en-US" sz="1000" dirty="0">
              <a:solidFill>
                <a:schemeClr val="bg1">
                  <a:lumMod val="65000"/>
                </a:schemeClr>
              </a:solidFill>
            </a:endParaRPr>
          </a:p>
        </p:txBody>
      </p:sp>
      <p:pic>
        <p:nvPicPr>
          <p:cNvPr id="7" name="Picture 6"/>
          <p:cNvPicPr>
            <a:picLocks noChangeAspect="1"/>
          </p:cNvPicPr>
          <p:nvPr/>
        </p:nvPicPr>
        <p:blipFill rotWithShape="1">
          <a:blip r:embed="rId3"/>
          <a:srcRect t="7914" b="63805"/>
          <a:stretch/>
        </p:blipFill>
        <p:spPr>
          <a:xfrm>
            <a:off x="1331627" y="2720554"/>
            <a:ext cx="2820576" cy="966334"/>
          </a:xfrm>
          <a:prstGeom prst="rect">
            <a:avLst/>
          </a:prstGeom>
        </p:spPr>
      </p:pic>
      <p:grpSp>
        <p:nvGrpSpPr>
          <p:cNvPr id="8" name="Group 7"/>
          <p:cNvGrpSpPr/>
          <p:nvPr/>
        </p:nvGrpSpPr>
        <p:grpSpPr>
          <a:xfrm>
            <a:off x="4909974" y="2600985"/>
            <a:ext cx="3211468" cy="536855"/>
            <a:chOff x="4909974" y="2600985"/>
            <a:chExt cx="3211468" cy="536855"/>
          </a:xfrm>
        </p:grpSpPr>
        <p:sp>
          <p:nvSpPr>
            <p:cNvPr id="9" name="5-Point Star 8"/>
            <p:cNvSpPr/>
            <p:nvPr/>
          </p:nvSpPr>
          <p:spPr>
            <a:xfrm>
              <a:off x="4909974" y="2600985"/>
              <a:ext cx="589196" cy="536855"/>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5-Point Star 9"/>
            <p:cNvSpPr/>
            <p:nvPr/>
          </p:nvSpPr>
          <p:spPr>
            <a:xfrm>
              <a:off x="5565542" y="2600985"/>
              <a:ext cx="589196" cy="536855"/>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5-Point Star 10"/>
            <p:cNvSpPr/>
            <p:nvPr/>
          </p:nvSpPr>
          <p:spPr>
            <a:xfrm>
              <a:off x="6221110" y="2600985"/>
              <a:ext cx="589196" cy="536855"/>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5-Point Star 11"/>
            <p:cNvSpPr/>
            <p:nvPr/>
          </p:nvSpPr>
          <p:spPr>
            <a:xfrm>
              <a:off x="6876678" y="2600985"/>
              <a:ext cx="589196" cy="536855"/>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5-Point Star 12"/>
            <p:cNvSpPr/>
            <p:nvPr/>
          </p:nvSpPr>
          <p:spPr>
            <a:xfrm>
              <a:off x="7532246" y="2600985"/>
              <a:ext cx="589196" cy="536855"/>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66796485"/>
      </p:ext>
    </p:extLst>
  </p:cSld>
  <p:clrMapOvr>
    <a:masterClrMapping/>
  </p:clrMapOvr>
  <mc:AlternateContent xmlns:mc="http://schemas.openxmlformats.org/markup-compatibility/2006" xmlns:p14="http://schemas.microsoft.com/office/powerpoint/2010/main">
    <mc:Choice Requires="p14">
      <p:transition spd="slow" p14:dur="2000" advTm="24135"/>
    </mc:Choice>
    <mc:Fallback xmlns="">
      <p:transition xmlns:p14="http://schemas.microsoft.com/office/powerpoint/2010/main" spd="slow" advTm="24135"/>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dQues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67" y="3940668"/>
            <a:ext cx="7594600" cy="1733550"/>
          </a:xfrm>
          <a:prstGeom prst="rect">
            <a:avLst/>
          </a:prstGeom>
        </p:spPr>
      </p:pic>
      <p:sp>
        <p:nvSpPr>
          <p:cNvPr id="2" name="Title 1"/>
          <p:cNvSpPr>
            <a:spLocks noGrp="1"/>
          </p:cNvSpPr>
          <p:nvPr>
            <p:ph type="title"/>
          </p:nvPr>
        </p:nvSpPr>
        <p:spPr>
          <a:xfrm>
            <a:off x="234683" y="274638"/>
            <a:ext cx="8707634" cy="1143000"/>
          </a:xfrm>
        </p:spPr>
        <p:txBody>
          <a:bodyPr>
            <a:normAutofit fontScale="90000"/>
          </a:bodyPr>
          <a:lstStyle/>
          <a:p>
            <a:r>
              <a:rPr lang="en-US" dirty="0" smtClean="0"/>
              <a:t>Students did not create good questions</a:t>
            </a:r>
            <a:endParaRPr lang="en-US" dirty="0"/>
          </a:p>
        </p:txBody>
      </p:sp>
      <p:pic>
        <p:nvPicPr>
          <p:cNvPr id="5" name="Picture 4" descr="badQuestion.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974969" y="1490893"/>
            <a:ext cx="5711831" cy="1833198"/>
          </a:xfrm>
          <a:prstGeom prst="rect">
            <a:avLst/>
          </a:prstGeom>
        </p:spPr>
      </p:pic>
      <p:sp>
        <p:nvSpPr>
          <p:cNvPr id="6" name="TextBox 5"/>
          <p:cNvSpPr txBox="1"/>
          <p:nvPr/>
        </p:nvSpPr>
        <p:spPr>
          <a:xfrm>
            <a:off x="6665467" y="5167503"/>
            <a:ext cx="2315019" cy="1200329"/>
          </a:xfrm>
          <a:prstGeom prst="rect">
            <a:avLst/>
          </a:prstGeom>
          <a:solidFill>
            <a:schemeClr val="bg1"/>
          </a:solidFill>
        </p:spPr>
        <p:txBody>
          <a:bodyPr wrap="none" rtlCol="0">
            <a:spAutoFit/>
          </a:bodyPr>
          <a:lstStyle/>
          <a:p>
            <a:r>
              <a:rPr lang="en-US" dirty="0" smtClean="0"/>
              <a:t>Prof-rated 1 out of 5.</a:t>
            </a:r>
          </a:p>
          <a:p>
            <a:r>
              <a:rPr lang="en-US" dirty="0" smtClean="0">
                <a:solidFill>
                  <a:srgbClr val="FF0000"/>
                </a:solidFill>
              </a:rPr>
              <a:t>Conceptually confused</a:t>
            </a:r>
          </a:p>
          <a:p>
            <a:r>
              <a:rPr lang="en-US" dirty="0" smtClean="0">
                <a:solidFill>
                  <a:srgbClr val="FF0000"/>
                </a:solidFill>
              </a:rPr>
              <a:t>Wording not precise</a:t>
            </a:r>
          </a:p>
          <a:p>
            <a:r>
              <a:rPr lang="en-US" dirty="0" smtClean="0">
                <a:solidFill>
                  <a:srgbClr val="FF0000"/>
                </a:solidFill>
              </a:rPr>
              <a:t>Explanation wrong</a:t>
            </a:r>
            <a:endParaRPr lang="en-US" dirty="0">
              <a:solidFill>
                <a:srgbClr val="FF0000"/>
              </a:solidFill>
            </a:endParaRPr>
          </a:p>
        </p:txBody>
      </p:sp>
      <p:sp>
        <p:nvSpPr>
          <p:cNvPr id="9" name="TextBox 8"/>
          <p:cNvSpPr txBox="1"/>
          <p:nvPr/>
        </p:nvSpPr>
        <p:spPr>
          <a:xfrm>
            <a:off x="8078078" y="6295531"/>
            <a:ext cx="864239" cy="338554"/>
          </a:xfrm>
          <a:prstGeom prst="rect">
            <a:avLst/>
          </a:prstGeom>
          <a:noFill/>
        </p:spPr>
        <p:txBody>
          <a:bodyPr wrap="none" rtlCol="0">
            <a:spAutoFit/>
          </a:bodyPr>
          <a:lstStyle/>
          <a:p>
            <a:fld id="{E16AC3CC-27C6-894F-BF59-2A825474BFBD}" type="slidenum">
              <a:rPr lang="en-US" sz="1600" smtClean="0">
                <a:solidFill>
                  <a:srgbClr val="A6A6A6"/>
                </a:solidFill>
              </a:rPr>
              <a:t>11</a:t>
            </a:fld>
            <a:r>
              <a:rPr lang="en-US" sz="1600" dirty="0" smtClean="0">
                <a:solidFill>
                  <a:srgbClr val="A6A6A6"/>
                </a:solidFill>
              </a:rPr>
              <a:t> of 13</a:t>
            </a:r>
            <a:endParaRPr lang="en-US" sz="1600" dirty="0">
              <a:solidFill>
                <a:srgbClr val="A6A6A6"/>
              </a:solidFill>
            </a:endParaRPr>
          </a:p>
        </p:txBody>
      </p:sp>
      <p:sp>
        <p:nvSpPr>
          <p:cNvPr id="7" name="TextBox 6"/>
          <p:cNvSpPr txBox="1"/>
          <p:nvPr/>
        </p:nvSpPr>
        <p:spPr>
          <a:xfrm>
            <a:off x="457200" y="2302892"/>
            <a:ext cx="4029018" cy="1200329"/>
          </a:xfrm>
          <a:prstGeom prst="rect">
            <a:avLst/>
          </a:prstGeom>
          <a:noFill/>
        </p:spPr>
        <p:txBody>
          <a:bodyPr wrap="none" rtlCol="0">
            <a:spAutoFit/>
          </a:bodyPr>
          <a:lstStyle/>
          <a:p>
            <a:r>
              <a:rPr lang="en-US" dirty="0" smtClean="0"/>
              <a:t>Prof-rated 1 out of 5</a:t>
            </a:r>
          </a:p>
          <a:p>
            <a:r>
              <a:rPr lang="en-US" dirty="0" smtClean="0">
                <a:solidFill>
                  <a:srgbClr val="FF0000"/>
                </a:solidFill>
              </a:rPr>
              <a:t>Conceptually confused</a:t>
            </a:r>
          </a:p>
          <a:p>
            <a:r>
              <a:rPr lang="en-US" dirty="0" smtClean="0">
                <a:solidFill>
                  <a:srgbClr val="FF0000"/>
                </a:solidFill>
              </a:rPr>
              <a:t>Usage of “must” leads to wrong meaning</a:t>
            </a:r>
          </a:p>
          <a:p>
            <a:r>
              <a:rPr lang="en-US" dirty="0" smtClean="0">
                <a:solidFill>
                  <a:srgbClr val="FF0000"/>
                </a:solidFill>
              </a:rPr>
              <a:t>Answers not mutually exclusive</a:t>
            </a:r>
            <a:endParaRPr lang="en-US" dirty="0">
              <a:solidFill>
                <a:srgbClr val="FF0000"/>
              </a:solidFill>
            </a:endParaRPr>
          </a:p>
        </p:txBody>
      </p:sp>
      <p:sp>
        <p:nvSpPr>
          <p:cNvPr id="10" name="TextBox 9"/>
          <p:cNvSpPr txBox="1"/>
          <p:nvPr/>
        </p:nvSpPr>
        <p:spPr>
          <a:xfrm>
            <a:off x="3255632" y="6387864"/>
            <a:ext cx="2628181" cy="246221"/>
          </a:xfrm>
          <a:prstGeom prst="rect">
            <a:avLst/>
          </a:prstGeom>
          <a:noFill/>
        </p:spPr>
        <p:txBody>
          <a:bodyPr wrap="none" rtlCol="0">
            <a:spAutoFit/>
          </a:bodyPr>
          <a:lstStyle/>
          <a:p>
            <a:pPr algn="ctr"/>
            <a:r>
              <a:rPr lang="en-US" sz="1000" dirty="0" smtClean="0">
                <a:solidFill>
                  <a:schemeClr val="bg1">
                    <a:lumMod val="65000"/>
                  </a:schemeClr>
                </a:solidFill>
              </a:rPr>
              <a:t>Copyright © 2015 Alex Edgcomb, UC Riverside.</a:t>
            </a:r>
            <a:endParaRPr lang="en-US" sz="1000" dirty="0">
              <a:solidFill>
                <a:schemeClr val="bg1">
                  <a:lumMod val="65000"/>
                </a:schemeClr>
              </a:solidFill>
            </a:endParaRPr>
          </a:p>
        </p:txBody>
      </p:sp>
    </p:spTree>
    <p:extLst>
      <p:ext uri="{BB962C8B-B14F-4D97-AF65-F5344CB8AC3E}">
        <p14:creationId xmlns:p14="http://schemas.microsoft.com/office/powerpoint/2010/main" val="3907027595"/>
      </p:ext>
    </p:extLst>
  </p:cSld>
  <p:clrMapOvr>
    <a:masterClrMapping/>
  </p:clrMapOvr>
  <mc:AlternateContent xmlns:mc="http://schemas.openxmlformats.org/markup-compatibility/2006" xmlns:p14="http://schemas.microsoft.com/office/powerpoint/2010/main">
    <mc:Choice Requires="p14">
      <p:transition spd="slow" p14:dur="2000" advTm="39971"/>
    </mc:Choice>
    <mc:Fallback xmlns="">
      <p:transition xmlns:p14="http://schemas.microsoft.com/office/powerpoint/2010/main" spd="slow" advTm="39971"/>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students can reliably rate learning questions</a:t>
            </a:r>
            <a:endParaRPr lang="en-US" dirty="0"/>
          </a:p>
        </p:txBody>
      </p:sp>
      <p:pic>
        <p:nvPicPr>
          <p:cNvPr id="4" name="Chart 1"/>
          <p:cNvPicPr>
            <a:picLocks noChangeArrowheads="1"/>
          </p:cNvPicPr>
          <p:nvPr/>
        </p:nvPicPr>
        <p:blipFill>
          <a:blip r:embed="rId3">
            <a:extLst>
              <a:ext uri="{28A0092B-C50C-407E-A947-70E740481C1C}">
                <a14:useLocalDpi xmlns:a14="http://schemas.microsoft.com/office/drawing/2010/main" val="0"/>
              </a:ext>
            </a:extLst>
          </a:blip>
          <a:srcRect t="2038" b="2038"/>
          <a:stretch>
            <a:fillRect/>
          </a:stretch>
        </p:blipFill>
        <p:spPr bwMode="auto">
          <a:xfrm>
            <a:off x="457200" y="164314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194089" y="2994955"/>
            <a:ext cx="2917385" cy="954107"/>
          </a:xfrm>
          <a:prstGeom prst="rect">
            <a:avLst/>
          </a:prstGeom>
          <a:noFill/>
        </p:spPr>
        <p:txBody>
          <a:bodyPr wrap="square" rtlCol="0">
            <a:spAutoFit/>
          </a:bodyPr>
          <a:lstStyle/>
          <a:p>
            <a:r>
              <a:rPr lang="en-US" sz="2800" dirty="0" err="1" smtClean="0"/>
              <a:t>r-</a:t>
            </a:r>
            <a:r>
              <a:rPr lang="en-US" sz="2800" dirty="0" err="1"/>
              <a:t>value</a:t>
            </a:r>
            <a:r>
              <a:rPr lang="en-US" sz="2800" dirty="0"/>
              <a:t> </a:t>
            </a:r>
            <a:r>
              <a:rPr lang="en-US" sz="2800" dirty="0" smtClean="0"/>
              <a:t>= 0.46</a:t>
            </a:r>
          </a:p>
          <a:p>
            <a:r>
              <a:rPr lang="en-US" sz="2800" dirty="0" smtClean="0"/>
              <a:t>p</a:t>
            </a:r>
            <a:r>
              <a:rPr lang="en-US" sz="2800" dirty="0"/>
              <a:t>-value = 0.20</a:t>
            </a:r>
            <a:r>
              <a:rPr lang="en-US" sz="2800" dirty="0" smtClean="0">
                <a:effectLst/>
              </a:rPr>
              <a:t> </a:t>
            </a:r>
            <a:endParaRPr lang="en-US" sz="2800" dirty="0"/>
          </a:p>
        </p:txBody>
      </p:sp>
      <p:sp>
        <p:nvSpPr>
          <p:cNvPr id="7" name="TextBox 6"/>
          <p:cNvSpPr txBox="1"/>
          <p:nvPr/>
        </p:nvSpPr>
        <p:spPr>
          <a:xfrm>
            <a:off x="8078078" y="6295531"/>
            <a:ext cx="864239" cy="338554"/>
          </a:xfrm>
          <a:prstGeom prst="rect">
            <a:avLst/>
          </a:prstGeom>
          <a:noFill/>
        </p:spPr>
        <p:txBody>
          <a:bodyPr wrap="none" rtlCol="0">
            <a:spAutoFit/>
          </a:bodyPr>
          <a:lstStyle/>
          <a:p>
            <a:fld id="{E16AC3CC-27C6-894F-BF59-2A825474BFBD}" type="slidenum">
              <a:rPr lang="en-US" sz="1600" smtClean="0">
                <a:solidFill>
                  <a:srgbClr val="A6A6A6"/>
                </a:solidFill>
              </a:rPr>
              <a:t>12</a:t>
            </a:fld>
            <a:r>
              <a:rPr lang="en-US" sz="1600" dirty="0" smtClean="0">
                <a:solidFill>
                  <a:srgbClr val="A6A6A6"/>
                </a:solidFill>
              </a:rPr>
              <a:t> of 13</a:t>
            </a:r>
            <a:endParaRPr lang="en-US" sz="1600" dirty="0">
              <a:solidFill>
                <a:srgbClr val="A6A6A6"/>
              </a:solidFill>
            </a:endParaRPr>
          </a:p>
        </p:txBody>
      </p:sp>
      <p:sp>
        <p:nvSpPr>
          <p:cNvPr id="8" name="TextBox 7"/>
          <p:cNvSpPr txBox="1"/>
          <p:nvPr/>
        </p:nvSpPr>
        <p:spPr>
          <a:xfrm>
            <a:off x="3255632" y="6387864"/>
            <a:ext cx="2628181" cy="246221"/>
          </a:xfrm>
          <a:prstGeom prst="rect">
            <a:avLst/>
          </a:prstGeom>
          <a:noFill/>
        </p:spPr>
        <p:txBody>
          <a:bodyPr wrap="none" rtlCol="0">
            <a:spAutoFit/>
          </a:bodyPr>
          <a:lstStyle/>
          <a:p>
            <a:pPr algn="ctr"/>
            <a:r>
              <a:rPr lang="en-US" sz="1000" dirty="0" smtClean="0">
                <a:solidFill>
                  <a:schemeClr val="bg1">
                    <a:lumMod val="65000"/>
                  </a:schemeClr>
                </a:solidFill>
              </a:rPr>
              <a:t>Copyright © 2015 Alex Edgcomb, UC Riverside.</a:t>
            </a:r>
            <a:endParaRPr lang="en-US" sz="1000" dirty="0">
              <a:solidFill>
                <a:schemeClr val="bg1">
                  <a:lumMod val="65000"/>
                </a:schemeClr>
              </a:solidFill>
            </a:endParaRPr>
          </a:p>
        </p:txBody>
      </p:sp>
      <p:sp>
        <p:nvSpPr>
          <p:cNvPr id="9" name="TextBox 8"/>
          <p:cNvSpPr txBox="1"/>
          <p:nvPr/>
        </p:nvSpPr>
        <p:spPr>
          <a:xfrm rot="16200000">
            <a:off x="-890628" y="3390497"/>
            <a:ext cx="3218876" cy="523220"/>
          </a:xfrm>
          <a:prstGeom prst="rect">
            <a:avLst/>
          </a:prstGeom>
          <a:solidFill>
            <a:schemeClr val="bg1"/>
          </a:solidFill>
        </p:spPr>
        <p:txBody>
          <a:bodyPr wrap="square" rtlCol="0">
            <a:spAutoFit/>
          </a:bodyPr>
          <a:lstStyle/>
          <a:p>
            <a:pPr algn="ctr"/>
            <a:r>
              <a:rPr lang="en-US" sz="2800" dirty="0" smtClean="0"/>
              <a:t>Student ratings</a:t>
            </a:r>
          </a:p>
        </p:txBody>
      </p:sp>
      <p:sp>
        <p:nvSpPr>
          <p:cNvPr id="10" name="TextBox 9"/>
          <p:cNvSpPr txBox="1"/>
          <p:nvPr/>
        </p:nvSpPr>
        <p:spPr>
          <a:xfrm>
            <a:off x="3690146" y="5641363"/>
            <a:ext cx="2505814" cy="523220"/>
          </a:xfrm>
          <a:prstGeom prst="rect">
            <a:avLst/>
          </a:prstGeom>
          <a:solidFill>
            <a:srgbClr val="FFFFFF"/>
          </a:solidFill>
        </p:spPr>
        <p:txBody>
          <a:bodyPr wrap="none" rtlCol="0">
            <a:spAutoFit/>
          </a:bodyPr>
          <a:lstStyle/>
          <a:p>
            <a:r>
              <a:rPr lang="en-US" sz="2800" dirty="0" smtClean="0"/>
              <a:t>Professor rating</a:t>
            </a:r>
            <a:endParaRPr lang="en-US" sz="2800" dirty="0"/>
          </a:p>
        </p:txBody>
      </p:sp>
    </p:spTree>
    <p:extLst>
      <p:ext uri="{BB962C8B-B14F-4D97-AF65-F5344CB8AC3E}">
        <p14:creationId xmlns:p14="http://schemas.microsoft.com/office/powerpoint/2010/main" val="2613687503"/>
      </p:ext>
    </p:extLst>
  </p:cSld>
  <p:clrMapOvr>
    <a:masterClrMapping/>
  </p:clrMapOvr>
  <mc:AlternateContent xmlns:mc="http://schemas.openxmlformats.org/markup-compatibility/2006" xmlns:p14="http://schemas.microsoft.com/office/powerpoint/2010/main">
    <mc:Choice Requires="p14">
      <p:transition spd="slow" p14:dur="2000" advTm="29566"/>
    </mc:Choice>
    <mc:Fallback xmlns="">
      <p:transition xmlns:p14="http://schemas.microsoft.com/office/powerpoint/2010/main" spd="slow" advTm="29566"/>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1600201"/>
            <a:ext cx="8229600" cy="3977318"/>
          </a:xfrm>
        </p:spPr>
        <p:txBody>
          <a:bodyPr>
            <a:normAutofit fontScale="92500" lnSpcReduction="20000"/>
          </a:bodyPr>
          <a:lstStyle/>
          <a:p>
            <a:r>
              <a:rPr lang="en-US" dirty="0" smtClean="0"/>
              <a:t>Web: New publishing</a:t>
            </a:r>
          </a:p>
          <a:p>
            <a:pPr lvl="1"/>
            <a:r>
              <a:rPr lang="en-US" dirty="0"/>
              <a:t>Enables crowdsourcing</a:t>
            </a:r>
          </a:p>
          <a:p>
            <a:pPr lvl="1"/>
            <a:r>
              <a:rPr lang="en-US" dirty="0" smtClean="0"/>
              <a:t>Real power – Interactivity </a:t>
            </a:r>
          </a:p>
          <a:p>
            <a:r>
              <a:rPr lang="en-US" dirty="0" smtClean="0"/>
              <a:t>Students could</a:t>
            </a:r>
          </a:p>
          <a:p>
            <a:pPr lvl="1"/>
            <a:r>
              <a:rPr lang="en-US" dirty="0"/>
              <a:t>R</a:t>
            </a:r>
            <a:r>
              <a:rPr lang="en-US" dirty="0" smtClean="0"/>
              <a:t>eliably rate animations / questions</a:t>
            </a:r>
          </a:p>
          <a:p>
            <a:pPr lvl="1"/>
            <a:r>
              <a:rPr lang="en-US" dirty="0"/>
              <a:t>C</a:t>
            </a:r>
            <a:r>
              <a:rPr lang="en-US" dirty="0" smtClean="0"/>
              <a:t>reate good animations</a:t>
            </a:r>
          </a:p>
          <a:p>
            <a:pPr lvl="1"/>
            <a:r>
              <a:rPr lang="en-US" i="1" dirty="0"/>
              <a:t>N</a:t>
            </a:r>
            <a:r>
              <a:rPr lang="en-US" i="1" dirty="0" smtClean="0"/>
              <a:t>ot</a:t>
            </a:r>
            <a:r>
              <a:rPr lang="en-US" dirty="0" smtClean="0"/>
              <a:t> create good questions</a:t>
            </a:r>
          </a:p>
          <a:p>
            <a:r>
              <a:rPr lang="en-US" dirty="0" smtClean="0"/>
              <a:t>Crowdsourcing interactive content promising</a:t>
            </a:r>
          </a:p>
          <a:p>
            <a:pPr lvl="1"/>
            <a:r>
              <a:rPr lang="en-US" dirty="0" smtClean="0"/>
              <a:t>Future: Instructors</a:t>
            </a:r>
          </a:p>
          <a:p>
            <a:pPr marL="457200" lvl="1" indent="0">
              <a:buNone/>
            </a:pPr>
            <a:endParaRPr lang="en-US" dirty="0"/>
          </a:p>
        </p:txBody>
      </p:sp>
      <p:sp>
        <p:nvSpPr>
          <p:cNvPr id="5" name="TextBox 4"/>
          <p:cNvSpPr txBox="1"/>
          <p:nvPr/>
        </p:nvSpPr>
        <p:spPr>
          <a:xfrm>
            <a:off x="8078078" y="6295531"/>
            <a:ext cx="864239" cy="338554"/>
          </a:xfrm>
          <a:prstGeom prst="rect">
            <a:avLst/>
          </a:prstGeom>
          <a:noFill/>
        </p:spPr>
        <p:txBody>
          <a:bodyPr wrap="none" rtlCol="0">
            <a:spAutoFit/>
          </a:bodyPr>
          <a:lstStyle/>
          <a:p>
            <a:fld id="{E16AC3CC-27C6-894F-BF59-2A825474BFBD}" type="slidenum">
              <a:rPr lang="en-US" sz="1600" smtClean="0">
                <a:solidFill>
                  <a:srgbClr val="A6A6A6"/>
                </a:solidFill>
              </a:rPr>
              <a:t>13</a:t>
            </a:fld>
            <a:r>
              <a:rPr lang="en-US" sz="1600" dirty="0" smtClean="0">
                <a:solidFill>
                  <a:srgbClr val="A6A6A6"/>
                </a:solidFill>
              </a:rPr>
              <a:t> of 13</a:t>
            </a:r>
            <a:endParaRPr lang="en-US" sz="1600" dirty="0">
              <a:solidFill>
                <a:srgbClr val="A6A6A6"/>
              </a:solidFill>
            </a:endParaRPr>
          </a:p>
        </p:txBody>
      </p:sp>
      <p:sp>
        <p:nvSpPr>
          <p:cNvPr id="6" name="Rectangle 5"/>
          <p:cNvSpPr/>
          <p:nvPr/>
        </p:nvSpPr>
        <p:spPr>
          <a:xfrm>
            <a:off x="1905071" y="5761729"/>
            <a:ext cx="5521947" cy="369332"/>
          </a:xfrm>
          <a:prstGeom prst="rect">
            <a:avLst/>
          </a:prstGeom>
        </p:spPr>
        <p:txBody>
          <a:bodyPr wrap="square">
            <a:spAutoFit/>
          </a:bodyPr>
          <a:lstStyle/>
          <a:p>
            <a:pPr algn="ctr"/>
            <a:r>
              <a:rPr lang="en-US" i="1" dirty="0"/>
              <a:t>Gratefully acknowledge NSF: SBIR 1315094 / 1430537</a:t>
            </a:r>
          </a:p>
        </p:txBody>
      </p:sp>
      <p:sp>
        <p:nvSpPr>
          <p:cNvPr id="7" name="TextBox 6"/>
          <p:cNvSpPr txBox="1"/>
          <p:nvPr/>
        </p:nvSpPr>
        <p:spPr>
          <a:xfrm>
            <a:off x="3255632" y="6387864"/>
            <a:ext cx="2628181" cy="246221"/>
          </a:xfrm>
          <a:prstGeom prst="rect">
            <a:avLst/>
          </a:prstGeom>
          <a:noFill/>
        </p:spPr>
        <p:txBody>
          <a:bodyPr wrap="none" rtlCol="0">
            <a:spAutoFit/>
          </a:bodyPr>
          <a:lstStyle/>
          <a:p>
            <a:pPr algn="ctr"/>
            <a:r>
              <a:rPr lang="en-US" sz="1000" dirty="0" smtClean="0">
                <a:solidFill>
                  <a:schemeClr val="bg1">
                    <a:lumMod val="65000"/>
                  </a:schemeClr>
                </a:solidFill>
              </a:rPr>
              <a:t>Copyright © 2015 Alex Edgcomb, UC Riverside.</a:t>
            </a:r>
            <a:endParaRPr lang="en-US" sz="1000" dirty="0">
              <a:solidFill>
                <a:schemeClr val="bg1">
                  <a:lumMod val="65000"/>
                </a:schemeClr>
              </a:solidFill>
            </a:endParaRPr>
          </a:p>
        </p:txBody>
      </p:sp>
    </p:spTree>
    <p:extLst>
      <p:ext uri="{BB962C8B-B14F-4D97-AF65-F5344CB8AC3E}">
        <p14:creationId xmlns:p14="http://schemas.microsoft.com/office/powerpoint/2010/main" val="2211464822"/>
      </p:ext>
    </p:extLst>
  </p:cSld>
  <p:clrMapOvr>
    <a:masterClrMapping/>
  </p:clrMapOvr>
  <mc:AlternateContent xmlns:mc="http://schemas.openxmlformats.org/markup-compatibility/2006" xmlns:p14="http://schemas.microsoft.com/office/powerpoint/2010/main">
    <mc:Choice Requires="p14">
      <p:transition spd="slow" p14:dur="2000" advTm="28917"/>
    </mc:Choice>
    <mc:Fallback xmlns="">
      <p:transition xmlns:p14="http://schemas.microsoft.com/office/powerpoint/2010/main" spd="slow" advTm="28917"/>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Crowdsourcing interactive material</a:t>
            </a:r>
          </a:p>
        </p:txBody>
      </p:sp>
      <p:sp>
        <p:nvSpPr>
          <p:cNvPr id="5" name="TextBox 4"/>
          <p:cNvSpPr txBox="1"/>
          <p:nvPr/>
        </p:nvSpPr>
        <p:spPr>
          <a:xfrm>
            <a:off x="8078078" y="6295531"/>
            <a:ext cx="760244" cy="338554"/>
          </a:xfrm>
          <a:prstGeom prst="rect">
            <a:avLst/>
          </a:prstGeom>
          <a:noFill/>
        </p:spPr>
        <p:txBody>
          <a:bodyPr wrap="none" rtlCol="0">
            <a:spAutoFit/>
          </a:bodyPr>
          <a:lstStyle/>
          <a:p>
            <a:fld id="{E16AC3CC-27C6-894F-BF59-2A825474BFBD}" type="slidenum">
              <a:rPr lang="en-US" sz="1600" smtClean="0">
                <a:solidFill>
                  <a:srgbClr val="A6A6A6"/>
                </a:solidFill>
              </a:rPr>
              <a:t>2</a:t>
            </a:fld>
            <a:r>
              <a:rPr lang="en-US" sz="1600" dirty="0" smtClean="0">
                <a:solidFill>
                  <a:srgbClr val="A6A6A6"/>
                </a:solidFill>
              </a:rPr>
              <a:t> of 13</a:t>
            </a:r>
            <a:endParaRPr lang="en-US" sz="1600" dirty="0">
              <a:solidFill>
                <a:srgbClr val="A6A6A6"/>
              </a:solidFill>
            </a:endParaRPr>
          </a:p>
        </p:txBody>
      </p:sp>
      <p:sp>
        <p:nvSpPr>
          <p:cNvPr id="9" name="TextBox 8"/>
          <p:cNvSpPr txBox="1"/>
          <p:nvPr/>
        </p:nvSpPr>
        <p:spPr>
          <a:xfrm>
            <a:off x="4117473" y="1952240"/>
            <a:ext cx="4720849" cy="3539431"/>
          </a:xfrm>
          <a:prstGeom prst="rect">
            <a:avLst/>
          </a:prstGeom>
          <a:noFill/>
        </p:spPr>
        <p:txBody>
          <a:bodyPr wrap="square" rtlCol="0">
            <a:spAutoFit/>
          </a:bodyPr>
          <a:lstStyle/>
          <a:p>
            <a:pPr marL="285750" indent="-285750">
              <a:buFont typeface="Arial"/>
              <a:buChar char="•"/>
            </a:pPr>
            <a:r>
              <a:rPr lang="en-US" sz="2800" dirty="0" smtClean="0"/>
              <a:t>Web: Enables</a:t>
            </a:r>
            <a:endParaRPr lang="en-US" sz="2800" dirty="0"/>
          </a:p>
          <a:p>
            <a:pPr marL="742950" lvl="1" indent="-285750">
              <a:buFont typeface="Arial"/>
              <a:buChar char="•"/>
            </a:pPr>
            <a:endParaRPr lang="en-US" sz="2800" dirty="0" smtClean="0"/>
          </a:p>
          <a:p>
            <a:pPr marL="742950" lvl="1" indent="-285750">
              <a:buFont typeface="Arial"/>
              <a:buChar char="•"/>
            </a:pPr>
            <a:endParaRPr lang="en-US" sz="2800" dirty="0" smtClean="0"/>
          </a:p>
          <a:p>
            <a:pPr marL="742950" lvl="1" indent="-285750">
              <a:buFont typeface="Arial"/>
              <a:buChar char="•"/>
            </a:pPr>
            <a:endParaRPr lang="en-US" sz="2800" dirty="0"/>
          </a:p>
          <a:p>
            <a:pPr marL="742950" lvl="1" indent="-285750">
              <a:buFont typeface="Arial"/>
              <a:buChar char="•"/>
            </a:pPr>
            <a:endParaRPr lang="en-US" sz="2800" dirty="0" smtClean="0"/>
          </a:p>
          <a:p>
            <a:pPr marL="742950" lvl="1" indent="-285750">
              <a:buFont typeface="Arial"/>
              <a:buChar char="•"/>
            </a:pPr>
            <a:endParaRPr lang="en-US" sz="2800" dirty="0"/>
          </a:p>
          <a:p>
            <a:pPr lvl="1"/>
            <a:r>
              <a:rPr lang="en-US" sz="2800" dirty="0" smtClean="0">
                <a:solidFill>
                  <a:srgbClr val="FF0000"/>
                </a:solidFill>
              </a:rPr>
              <a:t>-  But static</a:t>
            </a:r>
          </a:p>
          <a:p>
            <a:pPr lvl="1"/>
            <a:r>
              <a:rPr lang="en-US" sz="2800" dirty="0" smtClean="0">
                <a:solidFill>
                  <a:schemeClr val="accent3">
                    <a:lumMod val="75000"/>
                  </a:schemeClr>
                </a:solidFill>
              </a:rPr>
              <a:t>+ Interactive more powerful</a:t>
            </a:r>
          </a:p>
        </p:txBody>
      </p:sp>
      <p:grpSp>
        <p:nvGrpSpPr>
          <p:cNvPr id="12" name="Group 11"/>
          <p:cNvGrpSpPr/>
          <p:nvPr/>
        </p:nvGrpSpPr>
        <p:grpSpPr>
          <a:xfrm>
            <a:off x="510672" y="1962259"/>
            <a:ext cx="3606801" cy="3595527"/>
            <a:chOff x="457200" y="1698366"/>
            <a:chExt cx="3606801" cy="3595527"/>
          </a:xfrm>
        </p:grpSpPr>
        <p:sp>
          <p:nvSpPr>
            <p:cNvPr id="10" name="TextBox 9"/>
            <p:cNvSpPr txBox="1"/>
            <p:nvPr/>
          </p:nvSpPr>
          <p:spPr>
            <a:xfrm>
              <a:off x="1513225" y="4924561"/>
              <a:ext cx="1490988" cy="369332"/>
            </a:xfrm>
            <a:prstGeom prst="rect">
              <a:avLst/>
            </a:prstGeom>
            <a:noFill/>
          </p:spPr>
          <p:txBody>
            <a:bodyPr wrap="none" rtlCol="0">
              <a:spAutoFit/>
            </a:bodyPr>
            <a:lstStyle/>
            <a:p>
              <a:pPr algn="ctr"/>
              <a:r>
                <a:rPr lang="en-US" dirty="0" err="1" smtClean="0"/>
                <a:t>Wikipedia.org</a:t>
              </a:r>
              <a:endParaRPr lang="en-US" dirty="0"/>
            </a:p>
          </p:txBody>
        </p:sp>
        <p:pic>
          <p:nvPicPr>
            <p:cNvPr id="11" name="Picture 10" descr="Wikipedia-logo-v2_2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98366"/>
              <a:ext cx="3606801" cy="3291206"/>
            </a:xfrm>
            <a:prstGeom prst="rect">
              <a:avLst/>
            </a:prstGeom>
          </p:spPr>
        </p:pic>
      </p:grpSp>
      <p:sp>
        <p:nvSpPr>
          <p:cNvPr id="13" name="TextBox 12"/>
          <p:cNvSpPr txBox="1"/>
          <p:nvPr/>
        </p:nvSpPr>
        <p:spPr>
          <a:xfrm>
            <a:off x="3255632" y="6387864"/>
            <a:ext cx="2628181" cy="246221"/>
          </a:xfrm>
          <a:prstGeom prst="rect">
            <a:avLst/>
          </a:prstGeom>
          <a:noFill/>
        </p:spPr>
        <p:txBody>
          <a:bodyPr wrap="none" rtlCol="0">
            <a:spAutoFit/>
          </a:bodyPr>
          <a:lstStyle/>
          <a:p>
            <a:pPr algn="ctr"/>
            <a:r>
              <a:rPr lang="en-US" sz="1000" dirty="0" smtClean="0">
                <a:solidFill>
                  <a:schemeClr val="bg1">
                    <a:lumMod val="65000"/>
                  </a:schemeClr>
                </a:solidFill>
              </a:rPr>
              <a:t>Copyright © 2015 Alex Edgcomb, UC Riverside.</a:t>
            </a:r>
            <a:endParaRPr lang="en-US" sz="1000" dirty="0">
              <a:solidFill>
                <a:schemeClr val="bg1">
                  <a:lumMod val="65000"/>
                </a:schemeClr>
              </a:solidFill>
            </a:endParaRPr>
          </a:p>
        </p:txBody>
      </p:sp>
      <p:pic>
        <p:nvPicPr>
          <p:cNvPr id="3" name="Picture 2" descr="peop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1522" y="2499116"/>
            <a:ext cx="1983309" cy="1859353"/>
          </a:xfrm>
          <a:prstGeom prst="rect">
            <a:avLst/>
          </a:prstGeom>
        </p:spPr>
      </p:pic>
    </p:spTree>
    <p:extLst>
      <p:ext uri="{BB962C8B-B14F-4D97-AF65-F5344CB8AC3E}">
        <p14:creationId xmlns:p14="http://schemas.microsoft.com/office/powerpoint/2010/main" val="988307429"/>
      </p:ext>
    </p:extLst>
  </p:cSld>
  <p:clrMapOvr>
    <a:masterClrMapping/>
  </p:clrMapOvr>
  <mc:AlternateContent xmlns:mc="http://schemas.openxmlformats.org/markup-compatibility/2006" xmlns:p14="http://schemas.microsoft.com/office/powerpoint/2010/main">
    <mc:Choice Requires="p14">
      <p:transition spd="slow" p14:dur="2000" advTm="28183"/>
    </mc:Choice>
    <mc:Fallback xmlns="">
      <p:transition xmlns:p14="http://schemas.microsoft.com/office/powerpoint/2010/main" spd="slow" advTm="28183"/>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Memory architecture: Text</a:t>
            </a:r>
            <a:endParaRPr lang="en-US" dirty="0"/>
          </a:p>
        </p:txBody>
      </p:sp>
      <p:sp>
        <p:nvSpPr>
          <p:cNvPr id="3" name="Content Placeholder 2"/>
          <p:cNvSpPr>
            <a:spLocks noGrp="1"/>
          </p:cNvSpPr>
          <p:nvPr>
            <p:ph idx="1"/>
          </p:nvPr>
        </p:nvSpPr>
        <p:spPr>
          <a:xfrm>
            <a:off x="457200" y="1600200"/>
            <a:ext cx="8229600" cy="4525963"/>
          </a:xfrm>
        </p:spPr>
        <p:txBody>
          <a:bodyPr>
            <a:normAutofit fontScale="85000" lnSpcReduction="20000"/>
          </a:bodyPr>
          <a:lstStyle/>
          <a:p>
            <a:pPr marL="0" indent="0">
              <a:buNone/>
            </a:pPr>
            <a:r>
              <a:rPr lang="en-US" dirty="0" smtClean="0"/>
              <a:t>A disk can store many programs. Memory can store fewer programs than a disk. Cache (located on the processor) can store even fewer. A disk connects to memory, and memory connects to the cache on a processor.</a:t>
            </a:r>
          </a:p>
          <a:p>
            <a:pPr marL="0" indent="0">
              <a:buNone/>
            </a:pPr>
            <a:r>
              <a:rPr lang="en-US" dirty="0" smtClean="0"/>
              <a:t>For example, if the user runs a program </a:t>
            </a:r>
            <a:r>
              <a:rPr lang="en-US" dirty="0" err="1" smtClean="0"/>
              <a:t>ProgA</a:t>
            </a:r>
            <a:r>
              <a:rPr lang="en-US" dirty="0" smtClean="0"/>
              <a:t>, then </a:t>
            </a:r>
            <a:r>
              <a:rPr lang="en-US" dirty="0" err="1" smtClean="0"/>
              <a:t>ProgA</a:t>
            </a:r>
            <a:r>
              <a:rPr lang="en-US" dirty="0" smtClean="0"/>
              <a:t> is copied from the disk to memory, from memory to cache, then </a:t>
            </a:r>
            <a:r>
              <a:rPr lang="en-US" dirty="0" err="1" smtClean="0"/>
              <a:t>ProgA</a:t>
            </a:r>
            <a:r>
              <a:rPr lang="en-US" dirty="0" smtClean="0"/>
              <a:t> is executed. If the user then runs </a:t>
            </a:r>
            <a:r>
              <a:rPr lang="en-US" dirty="0" err="1" smtClean="0"/>
              <a:t>ProgB</a:t>
            </a:r>
            <a:r>
              <a:rPr lang="en-US" dirty="0" smtClean="0"/>
              <a:t>, then </a:t>
            </a:r>
            <a:r>
              <a:rPr lang="en-US" dirty="0" err="1" smtClean="0"/>
              <a:t>ProgB</a:t>
            </a:r>
            <a:r>
              <a:rPr lang="en-US" dirty="0" smtClean="0"/>
              <a:t> is </a:t>
            </a:r>
            <a:r>
              <a:rPr lang="en-US" dirty="0"/>
              <a:t>copied from the disk to memory, from memory to cache, then </a:t>
            </a:r>
            <a:r>
              <a:rPr lang="en-US" dirty="0" smtClean="0"/>
              <a:t>executed. If the user then runs </a:t>
            </a:r>
            <a:r>
              <a:rPr lang="en-US" dirty="0" err="1" smtClean="0"/>
              <a:t>ProgA</a:t>
            </a:r>
            <a:r>
              <a:rPr lang="en-US" dirty="0" smtClean="0"/>
              <a:t> again, then </a:t>
            </a:r>
            <a:r>
              <a:rPr lang="en-US" dirty="0" err="1" smtClean="0"/>
              <a:t>ProgA</a:t>
            </a:r>
            <a:r>
              <a:rPr lang="en-US" dirty="0" smtClean="0"/>
              <a:t> is copied from memory to cache, then executed.</a:t>
            </a:r>
          </a:p>
        </p:txBody>
      </p:sp>
      <p:sp>
        <p:nvSpPr>
          <p:cNvPr id="5" name="TextBox 4"/>
          <p:cNvSpPr txBox="1"/>
          <p:nvPr/>
        </p:nvSpPr>
        <p:spPr>
          <a:xfrm>
            <a:off x="8078078" y="6295531"/>
            <a:ext cx="760244" cy="338554"/>
          </a:xfrm>
          <a:prstGeom prst="rect">
            <a:avLst/>
          </a:prstGeom>
          <a:noFill/>
        </p:spPr>
        <p:txBody>
          <a:bodyPr wrap="none" rtlCol="0">
            <a:spAutoFit/>
          </a:bodyPr>
          <a:lstStyle/>
          <a:p>
            <a:fld id="{E16AC3CC-27C6-894F-BF59-2A825474BFBD}" type="slidenum">
              <a:rPr lang="en-US" sz="1600" smtClean="0">
                <a:solidFill>
                  <a:srgbClr val="A6A6A6"/>
                </a:solidFill>
              </a:rPr>
              <a:t>3</a:t>
            </a:fld>
            <a:r>
              <a:rPr lang="en-US" sz="1600" dirty="0" smtClean="0">
                <a:solidFill>
                  <a:srgbClr val="A6A6A6"/>
                </a:solidFill>
              </a:rPr>
              <a:t> of 13</a:t>
            </a:r>
            <a:endParaRPr lang="en-US" sz="1600" dirty="0">
              <a:solidFill>
                <a:srgbClr val="A6A6A6"/>
              </a:solidFill>
            </a:endParaRPr>
          </a:p>
        </p:txBody>
      </p:sp>
      <p:sp>
        <p:nvSpPr>
          <p:cNvPr id="9" name="TextBox 8"/>
          <p:cNvSpPr txBox="1"/>
          <p:nvPr/>
        </p:nvSpPr>
        <p:spPr>
          <a:xfrm rot="19796632">
            <a:off x="903643" y="2327524"/>
            <a:ext cx="7292043" cy="2400657"/>
          </a:xfrm>
          <a:prstGeom prst="rect">
            <a:avLst/>
          </a:prstGeom>
          <a:noFill/>
        </p:spPr>
        <p:txBody>
          <a:bodyPr wrap="none" rtlCol="0">
            <a:spAutoFit/>
          </a:bodyPr>
          <a:lstStyle/>
          <a:p>
            <a:r>
              <a:rPr lang="en-US" sz="15000" dirty="0" smtClean="0">
                <a:solidFill>
                  <a:srgbClr val="FF0000"/>
                </a:solidFill>
                <a:cs typeface="Arial Narrow"/>
              </a:rPr>
              <a:t>Not ideal</a:t>
            </a:r>
            <a:endParaRPr lang="en-US" sz="15000" dirty="0">
              <a:solidFill>
                <a:srgbClr val="FF0000"/>
              </a:solidFill>
              <a:cs typeface="Arial Narrow"/>
            </a:endParaRPr>
          </a:p>
        </p:txBody>
      </p:sp>
      <p:sp>
        <p:nvSpPr>
          <p:cNvPr id="7" name="TextBox 6"/>
          <p:cNvSpPr txBox="1"/>
          <p:nvPr/>
        </p:nvSpPr>
        <p:spPr>
          <a:xfrm>
            <a:off x="3255632" y="6387864"/>
            <a:ext cx="2628181" cy="246221"/>
          </a:xfrm>
          <a:prstGeom prst="rect">
            <a:avLst/>
          </a:prstGeom>
          <a:noFill/>
        </p:spPr>
        <p:txBody>
          <a:bodyPr wrap="none" rtlCol="0">
            <a:spAutoFit/>
          </a:bodyPr>
          <a:lstStyle/>
          <a:p>
            <a:pPr algn="ctr"/>
            <a:r>
              <a:rPr lang="en-US" sz="1000" dirty="0" smtClean="0">
                <a:solidFill>
                  <a:schemeClr val="bg1">
                    <a:lumMod val="65000"/>
                  </a:schemeClr>
                </a:solidFill>
              </a:rPr>
              <a:t>Copyright © 2015 Alex Edgcomb, UC Riverside.</a:t>
            </a:r>
            <a:endParaRPr lang="en-US" sz="1000" dirty="0">
              <a:solidFill>
                <a:schemeClr val="bg1">
                  <a:lumMod val="65000"/>
                </a:schemeClr>
              </a:solidFill>
            </a:endParaRPr>
          </a:p>
        </p:txBody>
      </p:sp>
    </p:spTree>
    <p:custDataLst>
      <p:tags r:id="rId1"/>
    </p:custDataLst>
    <p:extLst>
      <p:ext uri="{BB962C8B-B14F-4D97-AF65-F5344CB8AC3E}">
        <p14:creationId xmlns:p14="http://schemas.microsoft.com/office/powerpoint/2010/main" val="166241096"/>
      </p:ext>
    </p:extLst>
  </p:cSld>
  <p:clrMapOvr>
    <a:masterClrMapping/>
  </p:clrMapOvr>
  <mc:AlternateContent xmlns:mc="http://schemas.openxmlformats.org/markup-compatibility/2006" xmlns:p14="http://schemas.microsoft.com/office/powerpoint/2010/main">
    <mc:Choice Requires="p14">
      <p:transition spd="slow" p14:dur="2000" advTm="16845"/>
    </mc:Choice>
    <mc:Fallback xmlns="">
      <p:transition xmlns:p14="http://schemas.microsoft.com/office/powerpoint/2010/main" spd="slow" advTm="1684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BFBFBF"/>
                                      </p:to>
                                    </p:animClr>
                                  </p:childTnLst>
                                </p:cTn>
                              </p:par>
                              <p:par>
                                <p:cTn id="7" presetID="3" presetClass="emph" presetSubtype="2" fill="hold" grpId="0" nodeType="withEffect">
                                  <p:stCondLst>
                                    <p:cond delay="0"/>
                                  </p:stCondLst>
                                  <p:childTnLst>
                                    <p:animClr clrSpc="rgb" dir="cw">
                                      <p:cBhvr override="childStyle">
                                        <p:cTn id="8" dur="500" fill="hold"/>
                                        <p:tgtEl>
                                          <p:spTgt spid="3">
                                            <p:txEl>
                                              <p:pRg st="1" end="1"/>
                                            </p:txEl>
                                          </p:spTgt>
                                        </p:tgtEl>
                                        <p:attrNameLst>
                                          <p:attrName>style.color</p:attrName>
                                        </p:attrNameLst>
                                      </p:cBhvr>
                                      <p:to>
                                        <a:srgbClr val="BFBFBF"/>
                                      </p:to>
                                    </p:animClr>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architecture: </a:t>
            </a:r>
            <a:r>
              <a:rPr lang="en-US" dirty="0" smtClean="0"/>
              <a:t>Figure</a:t>
            </a:r>
            <a:endParaRPr lang="en-US" dirty="0"/>
          </a:p>
        </p:txBody>
      </p:sp>
      <p:grpSp>
        <p:nvGrpSpPr>
          <p:cNvPr id="17" name="Group 16"/>
          <p:cNvGrpSpPr/>
          <p:nvPr/>
        </p:nvGrpSpPr>
        <p:grpSpPr>
          <a:xfrm>
            <a:off x="457200" y="1658361"/>
            <a:ext cx="2282226" cy="2967204"/>
            <a:chOff x="457200" y="1820420"/>
            <a:chExt cx="2052314" cy="2564422"/>
          </a:xfrm>
        </p:grpSpPr>
        <p:pic>
          <p:nvPicPr>
            <p:cNvPr id="8" name="Picture 7" descr="memoryAnimation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820420"/>
              <a:ext cx="2052314" cy="2564422"/>
            </a:xfrm>
            <a:prstGeom prst="rect">
              <a:avLst/>
            </a:prstGeom>
          </p:spPr>
        </p:pic>
        <p:sp>
          <p:nvSpPr>
            <p:cNvPr id="11" name="TextBox 10"/>
            <p:cNvSpPr txBox="1"/>
            <p:nvPr/>
          </p:nvSpPr>
          <p:spPr>
            <a:xfrm>
              <a:off x="681789" y="2900947"/>
              <a:ext cx="435223" cy="369332"/>
            </a:xfrm>
            <a:prstGeom prst="rect">
              <a:avLst/>
            </a:prstGeom>
            <a:noFill/>
          </p:spPr>
          <p:txBody>
            <a:bodyPr wrap="none" rtlCol="0">
              <a:spAutoFit/>
            </a:bodyPr>
            <a:lstStyle/>
            <a:p>
              <a:r>
                <a:rPr lang="en-US" dirty="0" smtClean="0"/>
                <a:t>(a) </a:t>
              </a:r>
              <a:endParaRPr lang="en-US" dirty="0"/>
            </a:p>
          </p:txBody>
        </p:sp>
      </p:grpSp>
      <p:grpSp>
        <p:nvGrpSpPr>
          <p:cNvPr id="16" name="Group 15"/>
          <p:cNvGrpSpPr/>
          <p:nvPr/>
        </p:nvGrpSpPr>
        <p:grpSpPr>
          <a:xfrm>
            <a:off x="3388011" y="1657142"/>
            <a:ext cx="2152798" cy="2962715"/>
            <a:chOff x="3604883" y="1832059"/>
            <a:chExt cx="1935925" cy="2560542"/>
          </a:xfrm>
        </p:grpSpPr>
        <p:pic>
          <p:nvPicPr>
            <p:cNvPr id="9" name="Picture 8" descr="memoryAnimation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4883" y="1832059"/>
              <a:ext cx="1935925" cy="2560542"/>
            </a:xfrm>
            <a:prstGeom prst="rect">
              <a:avLst/>
            </a:prstGeom>
          </p:spPr>
        </p:pic>
        <p:sp>
          <p:nvSpPr>
            <p:cNvPr id="12" name="TextBox 11"/>
            <p:cNvSpPr txBox="1"/>
            <p:nvPr/>
          </p:nvSpPr>
          <p:spPr>
            <a:xfrm>
              <a:off x="3788610" y="2868681"/>
              <a:ext cx="445930" cy="369332"/>
            </a:xfrm>
            <a:prstGeom prst="rect">
              <a:avLst/>
            </a:prstGeom>
            <a:noFill/>
          </p:spPr>
          <p:txBody>
            <a:bodyPr wrap="none" rtlCol="0">
              <a:spAutoFit/>
            </a:bodyPr>
            <a:lstStyle/>
            <a:p>
              <a:r>
                <a:rPr lang="en-US" dirty="0" smtClean="0"/>
                <a:t>(b) </a:t>
              </a:r>
              <a:endParaRPr lang="en-US" dirty="0"/>
            </a:p>
          </p:txBody>
        </p:sp>
      </p:grpSp>
      <p:grpSp>
        <p:nvGrpSpPr>
          <p:cNvPr id="15" name="Group 14"/>
          <p:cNvGrpSpPr/>
          <p:nvPr/>
        </p:nvGrpSpPr>
        <p:grpSpPr>
          <a:xfrm>
            <a:off x="6337370" y="1671828"/>
            <a:ext cx="2152798" cy="2953737"/>
            <a:chOff x="6750875" y="1832059"/>
            <a:chExt cx="1935925" cy="2552783"/>
          </a:xfrm>
        </p:grpSpPr>
        <p:pic>
          <p:nvPicPr>
            <p:cNvPr id="10" name="Picture 9" descr="memoryAnimation3.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0875" y="1832059"/>
              <a:ext cx="1935925" cy="2552783"/>
            </a:xfrm>
            <a:prstGeom prst="rect">
              <a:avLst/>
            </a:prstGeom>
          </p:spPr>
        </p:pic>
        <p:sp>
          <p:nvSpPr>
            <p:cNvPr id="13" name="TextBox 12"/>
            <p:cNvSpPr txBox="1"/>
            <p:nvPr/>
          </p:nvSpPr>
          <p:spPr>
            <a:xfrm>
              <a:off x="6943557" y="2868681"/>
              <a:ext cx="422261" cy="369332"/>
            </a:xfrm>
            <a:prstGeom prst="rect">
              <a:avLst/>
            </a:prstGeom>
            <a:noFill/>
          </p:spPr>
          <p:txBody>
            <a:bodyPr wrap="none" rtlCol="0">
              <a:spAutoFit/>
            </a:bodyPr>
            <a:lstStyle/>
            <a:p>
              <a:r>
                <a:rPr lang="en-US" dirty="0" smtClean="0"/>
                <a:t>(c) </a:t>
              </a:r>
              <a:endParaRPr lang="en-US" dirty="0"/>
            </a:p>
          </p:txBody>
        </p:sp>
      </p:grpSp>
      <p:sp>
        <p:nvSpPr>
          <p:cNvPr id="14" name="TextBox 13"/>
          <p:cNvSpPr txBox="1"/>
          <p:nvPr/>
        </p:nvSpPr>
        <p:spPr>
          <a:xfrm>
            <a:off x="550779" y="4885032"/>
            <a:ext cx="8020144" cy="923330"/>
          </a:xfrm>
          <a:prstGeom prst="rect">
            <a:avLst/>
          </a:prstGeom>
          <a:noFill/>
        </p:spPr>
        <p:txBody>
          <a:bodyPr wrap="none" rtlCol="0">
            <a:spAutoFit/>
          </a:bodyPr>
          <a:lstStyle/>
          <a:p>
            <a:pPr marL="342900" indent="-342900">
              <a:buAutoNum type="alphaLcParenBoth"/>
            </a:pPr>
            <a:r>
              <a:rPr lang="en-US" dirty="0" smtClean="0"/>
              <a:t>User runs </a:t>
            </a:r>
            <a:r>
              <a:rPr lang="en-US" dirty="0" err="1" smtClean="0"/>
              <a:t>ProgA</a:t>
            </a:r>
            <a:r>
              <a:rPr lang="en-US" dirty="0" smtClean="0"/>
              <a:t>. </a:t>
            </a:r>
            <a:r>
              <a:rPr lang="en-US" dirty="0" err="1" smtClean="0"/>
              <a:t>ProgA</a:t>
            </a:r>
            <a:r>
              <a:rPr lang="en-US" dirty="0" smtClean="0"/>
              <a:t> is copied from Disk to Memory to Cache, then executed.</a:t>
            </a:r>
          </a:p>
          <a:p>
            <a:pPr marL="342900" indent="-342900">
              <a:buAutoNum type="alphaLcParenBoth"/>
            </a:pPr>
            <a:r>
              <a:rPr lang="en-US" dirty="0" smtClean="0"/>
              <a:t>User runs </a:t>
            </a:r>
            <a:r>
              <a:rPr lang="en-US" dirty="0" err="1" smtClean="0"/>
              <a:t>ProgB</a:t>
            </a:r>
            <a:r>
              <a:rPr lang="en-US" dirty="0" smtClean="0"/>
              <a:t>. </a:t>
            </a:r>
            <a:r>
              <a:rPr lang="en-US" dirty="0" err="1" smtClean="0"/>
              <a:t>ProgB</a:t>
            </a:r>
            <a:r>
              <a:rPr lang="en-US" dirty="0" smtClean="0"/>
              <a:t> is </a:t>
            </a:r>
            <a:r>
              <a:rPr lang="en-US" dirty="0"/>
              <a:t>copied </a:t>
            </a:r>
            <a:r>
              <a:rPr lang="en-US" dirty="0" smtClean="0"/>
              <a:t>from Disk to Memory to Cache</a:t>
            </a:r>
            <a:r>
              <a:rPr lang="en-US" dirty="0"/>
              <a:t>, then executed</a:t>
            </a:r>
            <a:r>
              <a:rPr lang="en-US" dirty="0" smtClean="0"/>
              <a:t>.</a:t>
            </a:r>
          </a:p>
          <a:p>
            <a:pPr marL="342900" indent="-342900">
              <a:buAutoNum type="alphaLcParenBoth"/>
            </a:pPr>
            <a:r>
              <a:rPr lang="en-US" dirty="0" smtClean="0"/>
              <a:t>User runs </a:t>
            </a:r>
            <a:r>
              <a:rPr lang="en-US" dirty="0" err="1" smtClean="0"/>
              <a:t>ProgA</a:t>
            </a:r>
            <a:r>
              <a:rPr lang="en-US" dirty="0" smtClean="0"/>
              <a:t> again. </a:t>
            </a:r>
            <a:r>
              <a:rPr lang="en-US" dirty="0" err="1" smtClean="0"/>
              <a:t>ProgA</a:t>
            </a:r>
            <a:r>
              <a:rPr lang="en-US" dirty="0" smtClean="0"/>
              <a:t> is </a:t>
            </a:r>
            <a:r>
              <a:rPr lang="en-US" dirty="0"/>
              <a:t>copied </a:t>
            </a:r>
            <a:r>
              <a:rPr lang="en-US" dirty="0" smtClean="0"/>
              <a:t>from Memory to Cache</a:t>
            </a:r>
            <a:r>
              <a:rPr lang="en-US" dirty="0"/>
              <a:t>, then executed</a:t>
            </a:r>
            <a:r>
              <a:rPr lang="en-US" dirty="0" smtClean="0"/>
              <a:t>.</a:t>
            </a:r>
            <a:endParaRPr lang="en-US" dirty="0"/>
          </a:p>
        </p:txBody>
      </p:sp>
      <p:sp>
        <p:nvSpPr>
          <p:cNvPr id="19" name="TextBox 18"/>
          <p:cNvSpPr txBox="1"/>
          <p:nvPr/>
        </p:nvSpPr>
        <p:spPr>
          <a:xfrm>
            <a:off x="8078078" y="6295531"/>
            <a:ext cx="760244" cy="338554"/>
          </a:xfrm>
          <a:prstGeom prst="rect">
            <a:avLst/>
          </a:prstGeom>
          <a:noFill/>
        </p:spPr>
        <p:txBody>
          <a:bodyPr wrap="none" rtlCol="0">
            <a:spAutoFit/>
          </a:bodyPr>
          <a:lstStyle/>
          <a:p>
            <a:fld id="{E16AC3CC-27C6-894F-BF59-2A825474BFBD}" type="slidenum">
              <a:rPr lang="en-US" sz="1600" smtClean="0">
                <a:solidFill>
                  <a:srgbClr val="A6A6A6"/>
                </a:solidFill>
              </a:rPr>
              <a:t>4</a:t>
            </a:fld>
            <a:r>
              <a:rPr lang="en-US" sz="1600" dirty="0" smtClean="0">
                <a:solidFill>
                  <a:srgbClr val="A6A6A6"/>
                </a:solidFill>
              </a:rPr>
              <a:t> of 13</a:t>
            </a:r>
            <a:endParaRPr lang="en-US" sz="1600" dirty="0">
              <a:solidFill>
                <a:srgbClr val="A6A6A6"/>
              </a:solidFill>
            </a:endParaRPr>
          </a:p>
        </p:txBody>
      </p:sp>
      <p:sp>
        <p:nvSpPr>
          <p:cNvPr id="20" name="TextBox 19"/>
          <p:cNvSpPr txBox="1"/>
          <p:nvPr/>
        </p:nvSpPr>
        <p:spPr>
          <a:xfrm rot="19796632">
            <a:off x="259221" y="2866133"/>
            <a:ext cx="8580895" cy="1323439"/>
          </a:xfrm>
          <a:prstGeom prst="rect">
            <a:avLst/>
          </a:prstGeom>
          <a:noFill/>
        </p:spPr>
        <p:txBody>
          <a:bodyPr wrap="none" rtlCol="0">
            <a:spAutoFit/>
          </a:bodyPr>
          <a:lstStyle/>
          <a:p>
            <a:r>
              <a:rPr lang="en-US" sz="8000" dirty="0" smtClean="0">
                <a:solidFill>
                  <a:srgbClr val="FF0000"/>
                </a:solidFill>
                <a:cs typeface="Arial Narrow"/>
              </a:rPr>
              <a:t>Better, but not ideal</a:t>
            </a:r>
            <a:endParaRPr lang="en-US" sz="8000" dirty="0">
              <a:solidFill>
                <a:srgbClr val="FF0000"/>
              </a:solidFill>
              <a:cs typeface="Arial Narrow"/>
            </a:endParaRPr>
          </a:p>
        </p:txBody>
      </p:sp>
      <p:sp>
        <p:nvSpPr>
          <p:cNvPr id="21" name="TextBox 20"/>
          <p:cNvSpPr txBox="1"/>
          <p:nvPr/>
        </p:nvSpPr>
        <p:spPr>
          <a:xfrm>
            <a:off x="3255632" y="6387864"/>
            <a:ext cx="2628181" cy="246221"/>
          </a:xfrm>
          <a:prstGeom prst="rect">
            <a:avLst/>
          </a:prstGeom>
          <a:noFill/>
        </p:spPr>
        <p:txBody>
          <a:bodyPr wrap="none" rtlCol="0">
            <a:spAutoFit/>
          </a:bodyPr>
          <a:lstStyle/>
          <a:p>
            <a:pPr algn="ctr"/>
            <a:r>
              <a:rPr lang="en-US" sz="1000" dirty="0" smtClean="0">
                <a:solidFill>
                  <a:schemeClr val="bg1">
                    <a:lumMod val="65000"/>
                  </a:schemeClr>
                </a:solidFill>
              </a:rPr>
              <a:t>Copyright © 2015 Alex Edgcomb, UC Riverside.</a:t>
            </a:r>
            <a:endParaRPr lang="en-US" sz="1000" dirty="0">
              <a:solidFill>
                <a:schemeClr val="bg1">
                  <a:lumMod val="65000"/>
                </a:schemeClr>
              </a:solidFill>
            </a:endParaRPr>
          </a:p>
        </p:txBody>
      </p:sp>
    </p:spTree>
    <p:custDataLst>
      <p:tags r:id="rId1"/>
    </p:custDataLst>
    <p:extLst>
      <p:ext uri="{BB962C8B-B14F-4D97-AF65-F5344CB8AC3E}">
        <p14:creationId xmlns:p14="http://schemas.microsoft.com/office/powerpoint/2010/main" val="2434095209"/>
      </p:ext>
    </p:extLst>
  </p:cSld>
  <p:clrMapOvr>
    <a:masterClrMapping/>
  </p:clrMapOvr>
  <mc:AlternateContent xmlns:mc="http://schemas.openxmlformats.org/markup-compatibility/2006" xmlns:p14="http://schemas.microsoft.com/office/powerpoint/2010/main">
    <mc:Choice Requires="p14">
      <p:transition spd="slow" p14:dur="2000" advTm="15638"/>
    </mc:Choice>
    <mc:Fallback xmlns="">
      <p:transition xmlns:p14="http://schemas.microsoft.com/office/powerpoint/2010/main" spd="slow" advTm="1563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architecture: </a:t>
            </a:r>
            <a:r>
              <a:rPr lang="en-US" dirty="0" smtClean="0"/>
              <a:t>Animation</a:t>
            </a:r>
            <a:endParaRPr lang="en-US" dirty="0"/>
          </a:p>
        </p:txBody>
      </p:sp>
      <p:sp>
        <p:nvSpPr>
          <p:cNvPr id="5" name="TextBox 4"/>
          <p:cNvSpPr txBox="1"/>
          <p:nvPr/>
        </p:nvSpPr>
        <p:spPr>
          <a:xfrm>
            <a:off x="8078078" y="6295531"/>
            <a:ext cx="760244" cy="338554"/>
          </a:xfrm>
          <a:prstGeom prst="rect">
            <a:avLst/>
          </a:prstGeom>
          <a:noFill/>
        </p:spPr>
        <p:txBody>
          <a:bodyPr wrap="none" rtlCol="0">
            <a:spAutoFit/>
          </a:bodyPr>
          <a:lstStyle/>
          <a:p>
            <a:fld id="{E16AC3CC-27C6-894F-BF59-2A825474BFBD}" type="slidenum">
              <a:rPr lang="en-US" sz="1600" smtClean="0">
                <a:solidFill>
                  <a:srgbClr val="A6A6A6"/>
                </a:solidFill>
              </a:rPr>
              <a:t>5</a:t>
            </a:fld>
            <a:r>
              <a:rPr lang="en-US" sz="1600" dirty="0" smtClean="0">
                <a:solidFill>
                  <a:srgbClr val="A6A6A6"/>
                </a:solidFill>
              </a:rPr>
              <a:t> of 13</a:t>
            </a:r>
            <a:endParaRPr lang="en-US" sz="1600" dirty="0">
              <a:solidFill>
                <a:srgbClr val="A6A6A6"/>
              </a:solidFill>
            </a:endParaRPr>
          </a:p>
        </p:txBody>
      </p:sp>
      <p:pic>
        <p:nvPicPr>
          <p:cNvPr id="7" name="hardDriveAnimation.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950913" y="1600200"/>
            <a:ext cx="7242175" cy="4525963"/>
          </a:xfrm>
        </p:spPr>
      </p:pic>
      <p:sp>
        <p:nvSpPr>
          <p:cNvPr id="6" name="TextBox 5"/>
          <p:cNvSpPr txBox="1"/>
          <p:nvPr/>
        </p:nvSpPr>
        <p:spPr>
          <a:xfrm>
            <a:off x="3255632" y="6387864"/>
            <a:ext cx="2628181" cy="246221"/>
          </a:xfrm>
          <a:prstGeom prst="rect">
            <a:avLst/>
          </a:prstGeom>
          <a:noFill/>
        </p:spPr>
        <p:txBody>
          <a:bodyPr wrap="none" rtlCol="0">
            <a:spAutoFit/>
          </a:bodyPr>
          <a:lstStyle/>
          <a:p>
            <a:pPr algn="ctr"/>
            <a:r>
              <a:rPr lang="en-US" sz="1000" dirty="0" smtClean="0">
                <a:solidFill>
                  <a:schemeClr val="bg1">
                    <a:lumMod val="65000"/>
                  </a:schemeClr>
                </a:solidFill>
              </a:rPr>
              <a:t>Copyright © 2015 Alex Edgcomb, UC Riverside.</a:t>
            </a:r>
            <a:endParaRPr lang="en-US" sz="1000" dirty="0">
              <a:solidFill>
                <a:schemeClr val="bg1">
                  <a:lumMod val="65000"/>
                </a:schemeClr>
              </a:solidFill>
            </a:endParaRPr>
          </a:p>
        </p:txBody>
      </p:sp>
    </p:spTree>
    <p:extLst>
      <p:ext uri="{BB962C8B-B14F-4D97-AF65-F5344CB8AC3E}">
        <p14:creationId xmlns:p14="http://schemas.microsoft.com/office/powerpoint/2010/main" val="1182309105"/>
      </p:ext>
    </p:extLst>
  </p:cSld>
  <p:clrMapOvr>
    <a:masterClrMapping/>
  </p:clrMapOvr>
  <mc:AlternateContent xmlns:mc="http://schemas.openxmlformats.org/markup-compatibility/2006" xmlns:p14="http://schemas.microsoft.com/office/powerpoint/2010/main">
    <mc:Choice Requires="p14">
      <p:transition spd="slow" p14:dur="2000" advTm="42135"/>
    </mc:Choice>
    <mc:Fallback xmlns="">
      <p:transition xmlns:p14="http://schemas.microsoft.com/office/powerpoint/2010/main" spd="slow" advTm="42135"/>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extLst mod="1">
    <p:ext uri="{E180D4A7-C9FB-4DFB-919C-405C955672EB}">
      <p14:showEvtLst xmlns:p14="http://schemas.microsoft.com/office/powerpoint/2010/main">
        <p14:playEvt time="3021" objId="7"/>
        <p14:triggerEvt type="onClick" time="3021" objId="7"/>
        <p14:stopEvt time="28327" objId="7"/>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Crowdsource animations?</a:t>
            </a:r>
            <a:endParaRPr lang="en-US" dirty="0"/>
          </a:p>
        </p:txBody>
      </p:sp>
      <p:sp>
        <p:nvSpPr>
          <p:cNvPr id="3" name="Content Placeholder 2"/>
          <p:cNvSpPr>
            <a:spLocks noGrp="1"/>
          </p:cNvSpPr>
          <p:nvPr>
            <p:ph idx="1"/>
          </p:nvPr>
        </p:nvSpPr>
        <p:spPr/>
        <p:txBody>
          <a:bodyPr>
            <a:normAutofit lnSpcReduction="10000"/>
          </a:bodyPr>
          <a:lstStyle/>
          <a:p>
            <a:r>
              <a:rPr lang="en-US" dirty="0" smtClean="0"/>
              <a:t>Can students:</a:t>
            </a:r>
          </a:p>
          <a:p>
            <a:pPr lvl="1"/>
            <a:r>
              <a:rPr lang="en-US" dirty="0" smtClean="0"/>
              <a:t>Create?                              Rate? </a:t>
            </a:r>
          </a:p>
          <a:p>
            <a:pPr lvl="1"/>
            <a:endParaRPr lang="en-US" dirty="0"/>
          </a:p>
          <a:p>
            <a:pPr lvl="1"/>
            <a:endParaRPr lang="en-US" dirty="0" smtClean="0"/>
          </a:p>
          <a:p>
            <a:r>
              <a:rPr lang="en-US" dirty="0" smtClean="0"/>
              <a:t>Study</a:t>
            </a:r>
          </a:p>
          <a:p>
            <a:pPr lvl="1"/>
            <a:r>
              <a:rPr lang="en-US" dirty="0" smtClean="0"/>
              <a:t>587 CS0 students, 3 groups: </a:t>
            </a:r>
          </a:p>
          <a:p>
            <a:pPr marL="1371600" lvl="2" indent="-514350">
              <a:buFont typeface="+mj-lt"/>
              <a:buAutoNum type="arabicPeriod"/>
            </a:pPr>
            <a:r>
              <a:rPr lang="en-US" dirty="0" smtClean="0"/>
              <a:t>Creators</a:t>
            </a:r>
          </a:p>
          <a:p>
            <a:pPr marL="1371600" lvl="2" indent="-514350">
              <a:buFont typeface="+mj-lt"/>
              <a:buAutoNum type="arabicPeriod"/>
            </a:pPr>
            <a:r>
              <a:rPr lang="en-US" dirty="0" smtClean="0"/>
              <a:t>Raters</a:t>
            </a:r>
          </a:p>
          <a:p>
            <a:pPr marL="1371600" lvl="2" indent="-514350">
              <a:buFont typeface="+mj-lt"/>
              <a:buAutoNum type="arabicPeriod"/>
            </a:pPr>
            <a:r>
              <a:rPr lang="en-US" dirty="0" smtClean="0"/>
              <a:t>Raters of top-19 + professional</a:t>
            </a:r>
            <a:endParaRPr lang="en-US" dirty="0"/>
          </a:p>
        </p:txBody>
      </p:sp>
      <p:sp>
        <p:nvSpPr>
          <p:cNvPr id="5" name="TextBox 4"/>
          <p:cNvSpPr txBox="1"/>
          <p:nvPr/>
        </p:nvSpPr>
        <p:spPr>
          <a:xfrm>
            <a:off x="8078078" y="6295531"/>
            <a:ext cx="760244" cy="338554"/>
          </a:xfrm>
          <a:prstGeom prst="rect">
            <a:avLst/>
          </a:prstGeom>
          <a:noFill/>
        </p:spPr>
        <p:txBody>
          <a:bodyPr wrap="none" rtlCol="0">
            <a:spAutoFit/>
          </a:bodyPr>
          <a:lstStyle/>
          <a:p>
            <a:fld id="{E16AC3CC-27C6-894F-BF59-2A825474BFBD}" type="slidenum">
              <a:rPr lang="en-US" sz="1600" smtClean="0">
                <a:solidFill>
                  <a:srgbClr val="A6A6A6"/>
                </a:solidFill>
              </a:rPr>
              <a:t>6</a:t>
            </a:fld>
            <a:r>
              <a:rPr lang="en-US" sz="1600" dirty="0" smtClean="0">
                <a:solidFill>
                  <a:srgbClr val="A6A6A6"/>
                </a:solidFill>
              </a:rPr>
              <a:t> of 13</a:t>
            </a:r>
            <a:endParaRPr lang="en-US" sz="1600" dirty="0">
              <a:solidFill>
                <a:srgbClr val="A6A6A6"/>
              </a:solidFill>
            </a:endParaRPr>
          </a:p>
        </p:txBody>
      </p:sp>
      <p:pic>
        <p:nvPicPr>
          <p:cNvPr id="7" name="Picture 6" descr="memoryAnimation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1613" y="2187687"/>
            <a:ext cx="1101245" cy="1433221"/>
          </a:xfrm>
          <a:prstGeom prst="rect">
            <a:avLst/>
          </a:prstGeom>
        </p:spPr>
      </p:pic>
      <p:sp>
        <p:nvSpPr>
          <p:cNvPr id="8" name="TextBox 7"/>
          <p:cNvSpPr txBox="1"/>
          <p:nvPr/>
        </p:nvSpPr>
        <p:spPr>
          <a:xfrm>
            <a:off x="3255632" y="6387864"/>
            <a:ext cx="2628181" cy="246221"/>
          </a:xfrm>
          <a:prstGeom prst="rect">
            <a:avLst/>
          </a:prstGeom>
          <a:noFill/>
        </p:spPr>
        <p:txBody>
          <a:bodyPr wrap="none" rtlCol="0">
            <a:spAutoFit/>
          </a:bodyPr>
          <a:lstStyle/>
          <a:p>
            <a:pPr algn="ctr"/>
            <a:r>
              <a:rPr lang="en-US" sz="1000" dirty="0" smtClean="0">
                <a:solidFill>
                  <a:schemeClr val="bg1">
                    <a:lumMod val="65000"/>
                  </a:schemeClr>
                </a:solidFill>
              </a:rPr>
              <a:t>Copyright © 2015 Alex Edgcomb, UC Riverside.</a:t>
            </a:r>
            <a:endParaRPr lang="en-US" sz="1000" dirty="0">
              <a:solidFill>
                <a:schemeClr val="bg1">
                  <a:lumMod val="65000"/>
                </a:schemeClr>
              </a:solidFill>
            </a:endParaRPr>
          </a:p>
        </p:txBody>
      </p:sp>
      <p:grpSp>
        <p:nvGrpSpPr>
          <p:cNvPr id="13" name="Group 12"/>
          <p:cNvGrpSpPr/>
          <p:nvPr/>
        </p:nvGrpSpPr>
        <p:grpSpPr>
          <a:xfrm>
            <a:off x="4909974" y="2600985"/>
            <a:ext cx="3211468" cy="536855"/>
            <a:chOff x="4909974" y="2600985"/>
            <a:chExt cx="3211468" cy="536855"/>
          </a:xfrm>
        </p:grpSpPr>
        <p:sp>
          <p:nvSpPr>
            <p:cNvPr id="6" name="5-Point Star 5"/>
            <p:cNvSpPr/>
            <p:nvPr/>
          </p:nvSpPr>
          <p:spPr>
            <a:xfrm>
              <a:off x="4909974" y="2600985"/>
              <a:ext cx="589196" cy="536855"/>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5-Point Star 8"/>
            <p:cNvSpPr/>
            <p:nvPr/>
          </p:nvSpPr>
          <p:spPr>
            <a:xfrm>
              <a:off x="5565542" y="2600985"/>
              <a:ext cx="589196" cy="536855"/>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5-Point Star 9"/>
            <p:cNvSpPr/>
            <p:nvPr/>
          </p:nvSpPr>
          <p:spPr>
            <a:xfrm>
              <a:off x="6221110" y="2600985"/>
              <a:ext cx="589196" cy="536855"/>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5-Point Star 10"/>
            <p:cNvSpPr/>
            <p:nvPr/>
          </p:nvSpPr>
          <p:spPr>
            <a:xfrm>
              <a:off x="6876678" y="2600985"/>
              <a:ext cx="589196" cy="536855"/>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5-Point Star 11"/>
            <p:cNvSpPr/>
            <p:nvPr/>
          </p:nvSpPr>
          <p:spPr>
            <a:xfrm>
              <a:off x="7532246" y="2600985"/>
              <a:ext cx="589196" cy="536855"/>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32695469"/>
      </p:ext>
    </p:extLst>
  </p:cSld>
  <p:clrMapOvr>
    <a:masterClrMapping/>
  </p:clrMapOvr>
  <mc:AlternateContent xmlns:mc="http://schemas.openxmlformats.org/markup-compatibility/2006" xmlns:p14="http://schemas.microsoft.com/office/powerpoint/2010/main">
    <mc:Choice Requires="p14">
      <p:transition spd="slow" p14:dur="2000" advTm="30182"/>
    </mc:Choice>
    <mc:Fallback xmlns="">
      <p:transition xmlns:p14="http://schemas.microsoft.com/office/powerpoint/2010/main" spd="slow" advTm="30182"/>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Some create good animations</a:t>
            </a:r>
            <a:endParaRPr lang="en-US" dirty="0"/>
          </a:p>
        </p:txBody>
      </p:sp>
      <p:sp>
        <p:nvSpPr>
          <p:cNvPr id="6" name="TextBox 5"/>
          <p:cNvSpPr txBox="1"/>
          <p:nvPr/>
        </p:nvSpPr>
        <p:spPr>
          <a:xfrm>
            <a:off x="8078078" y="6295531"/>
            <a:ext cx="760244" cy="338554"/>
          </a:xfrm>
          <a:prstGeom prst="rect">
            <a:avLst/>
          </a:prstGeom>
          <a:noFill/>
        </p:spPr>
        <p:txBody>
          <a:bodyPr wrap="none" rtlCol="0">
            <a:spAutoFit/>
          </a:bodyPr>
          <a:lstStyle/>
          <a:p>
            <a:fld id="{E16AC3CC-27C6-894F-BF59-2A825474BFBD}" type="slidenum">
              <a:rPr lang="en-US" sz="1600" smtClean="0">
                <a:solidFill>
                  <a:srgbClr val="A6A6A6"/>
                </a:solidFill>
              </a:rPr>
              <a:t>7</a:t>
            </a:fld>
            <a:r>
              <a:rPr lang="en-US" sz="1600" dirty="0" smtClean="0">
                <a:solidFill>
                  <a:srgbClr val="A6A6A6"/>
                </a:solidFill>
              </a:rPr>
              <a:t> of 13</a:t>
            </a:r>
            <a:endParaRPr lang="en-US" sz="1600" dirty="0">
              <a:solidFill>
                <a:srgbClr val="A6A6A6"/>
              </a:solidFill>
            </a:endParaRPr>
          </a:p>
        </p:txBody>
      </p:sp>
      <p:sp>
        <p:nvSpPr>
          <p:cNvPr id="7" name="TextBox 6"/>
          <p:cNvSpPr txBox="1"/>
          <p:nvPr/>
        </p:nvSpPr>
        <p:spPr>
          <a:xfrm>
            <a:off x="3255632" y="6387864"/>
            <a:ext cx="2628181" cy="246221"/>
          </a:xfrm>
          <a:prstGeom prst="rect">
            <a:avLst/>
          </a:prstGeom>
          <a:noFill/>
        </p:spPr>
        <p:txBody>
          <a:bodyPr wrap="none" rtlCol="0">
            <a:spAutoFit/>
          </a:bodyPr>
          <a:lstStyle/>
          <a:p>
            <a:pPr algn="ctr"/>
            <a:r>
              <a:rPr lang="en-US" sz="1000" dirty="0" smtClean="0">
                <a:solidFill>
                  <a:schemeClr val="bg1">
                    <a:lumMod val="65000"/>
                  </a:schemeClr>
                </a:solidFill>
              </a:rPr>
              <a:t>Copyright © 2015 Alex Edgcomb, UC Riverside.</a:t>
            </a:r>
            <a:endParaRPr lang="en-US" sz="1000" dirty="0">
              <a:solidFill>
                <a:schemeClr val="bg1">
                  <a:lumMod val="65000"/>
                </a:schemeClr>
              </a:solidFill>
            </a:endParaRPr>
          </a:p>
        </p:txBody>
      </p:sp>
      <p:pic>
        <p:nvPicPr>
          <p:cNvPr id="10" name="studentAnimations.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950913" y="1600200"/>
            <a:ext cx="7242175" cy="4525963"/>
          </a:xfrm>
        </p:spPr>
      </p:pic>
    </p:spTree>
    <p:extLst>
      <p:ext uri="{BB962C8B-B14F-4D97-AF65-F5344CB8AC3E}">
        <p14:creationId xmlns:p14="http://schemas.microsoft.com/office/powerpoint/2010/main" val="2544756069"/>
      </p:ext>
    </p:extLst>
  </p:cSld>
  <p:clrMapOvr>
    <a:masterClrMapping/>
  </p:clrMapOvr>
  <mc:AlternateContent xmlns:mc="http://schemas.openxmlformats.org/markup-compatibility/2006" xmlns:p14="http://schemas.microsoft.com/office/powerpoint/2010/main">
    <mc:Choice Requires="p14">
      <p:transition spd="slow" p14:dur="2000" advTm="22228"/>
    </mc:Choice>
    <mc:Fallback xmlns="">
      <p:transition xmlns:p14="http://schemas.microsoft.com/office/powerpoint/2010/main" spd="slow" advTm="22228"/>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vol="80000">
                <p:cTn id="7" fill="hold" display="0">
                  <p:stCondLst>
                    <p:cond delay="indefinite"/>
                  </p:stCondLst>
                </p:cTn>
                <p:tgtEl>
                  <p:spTgt spid="10"/>
                </p:tgtEl>
              </p:cMediaNode>
            </p:video>
          </p:childTnLst>
        </p:cTn>
      </p:par>
    </p:tnLst>
  </p:timing>
  <p:extLst mod="1">
    <p:ext uri="{E180D4A7-C9FB-4DFB-919C-405C955672EB}">
      <p14:showEvtLst xmlns:p14="http://schemas.microsoft.com/office/powerpoint/2010/main">
        <p14:playEvt time="2436" objId="10"/>
        <p14:triggerEvt type="onClick" time="2436" objId="10"/>
        <p14:stopEvt time="22228" objId="10"/>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students can reliably rate animations</a:t>
            </a:r>
            <a:endParaRPr lang="en-US" dirty="0"/>
          </a:p>
        </p:txBody>
      </p:sp>
      <p:pic>
        <p:nvPicPr>
          <p:cNvPr id="4" name="Picture 26"/>
          <p:cNvPicPr>
            <a:picLocks noChangeAspect="1"/>
          </p:cNvPicPr>
          <p:nvPr/>
        </p:nvPicPr>
        <p:blipFill>
          <a:blip r:embed="rId3">
            <a:extLst>
              <a:ext uri="{28A0092B-C50C-407E-A947-70E740481C1C}">
                <a14:useLocalDpi xmlns:a14="http://schemas.microsoft.com/office/drawing/2010/main" val="0"/>
              </a:ext>
            </a:extLst>
          </a:blip>
          <a:srcRect t="2033" b="2033"/>
          <a:stretch>
            <a:fillRect/>
          </a:stretch>
        </p:blipFill>
        <p:spPr bwMode="auto">
          <a:xfrm>
            <a:off x="457200" y="160554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078078" y="6295531"/>
            <a:ext cx="760244" cy="338554"/>
          </a:xfrm>
          <a:prstGeom prst="rect">
            <a:avLst/>
          </a:prstGeom>
          <a:noFill/>
        </p:spPr>
        <p:txBody>
          <a:bodyPr wrap="none" rtlCol="0">
            <a:spAutoFit/>
          </a:bodyPr>
          <a:lstStyle/>
          <a:p>
            <a:fld id="{E16AC3CC-27C6-894F-BF59-2A825474BFBD}" type="slidenum">
              <a:rPr lang="en-US" sz="1600" smtClean="0">
                <a:solidFill>
                  <a:srgbClr val="A6A6A6"/>
                </a:solidFill>
              </a:rPr>
              <a:t>8</a:t>
            </a:fld>
            <a:r>
              <a:rPr lang="en-US" sz="1600" dirty="0" smtClean="0">
                <a:solidFill>
                  <a:srgbClr val="A6A6A6"/>
                </a:solidFill>
              </a:rPr>
              <a:t> of 13</a:t>
            </a:r>
            <a:endParaRPr lang="en-US" sz="1600" dirty="0">
              <a:solidFill>
                <a:srgbClr val="A6A6A6"/>
              </a:solidFill>
            </a:endParaRPr>
          </a:p>
        </p:txBody>
      </p:sp>
      <p:sp>
        <p:nvSpPr>
          <p:cNvPr id="7" name="TextBox 6"/>
          <p:cNvSpPr txBox="1"/>
          <p:nvPr/>
        </p:nvSpPr>
        <p:spPr>
          <a:xfrm>
            <a:off x="5213684" y="3043051"/>
            <a:ext cx="2426941" cy="954107"/>
          </a:xfrm>
          <a:prstGeom prst="rect">
            <a:avLst/>
          </a:prstGeom>
          <a:noFill/>
        </p:spPr>
        <p:txBody>
          <a:bodyPr wrap="none" rtlCol="0">
            <a:spAutoFit/>
          </a:bodyPr>
          <a:lstStyle/>
          <a:p>
            <a:r>
              <a:rPr lang="en-US" sz="2800" dirty="0" err="1" smtClean="0"/>
              <a:t>r-</a:t>
            </a:r>
            <a:r>
              <a:rPr lang="en-US" sz="2800" dirty="0" err="1"/>
              <a:t>value</a:t>
            </a:r>
            <a:r>
              <a:rPr lang="en-US" sz="2800" dirty="0"/>
              <a:t> </a:t>
            </a:r>
            <a:r>
              <a:rPr lang="en-US" sz="2800" dirty="0" smtClean="0"/>
              <a:t>= 0.74</a:t>
            </a:r>
          </a:p>
          <a:p>
            <a:r>
              <a:rPr lang="en-US" sz="2800" dirty="0" smtClean="0"/>
              <a:t>p</a:t>
            </a:r>
            <a:r>
              <a:rPr lang="en-US" sz="2800" dirty="0"/>
              <a:t>-value = 0.002 </a:t>
            </a:r>
          </a:p>
        </p:txBody>
      </p:sp>
      <p:sp>
        <p:nvSpPr>
          <p:cNvPr id="8" name="TextBox 7"/>
          <p:cNvSpPr txBox="1"/>
          <p:nvPr/>
        </p:nvSpPr>
        <p:spPr>
          <a:xfrm>
            <a:off x="3255632" y="6387864"/>
            <a:ext cx="2628181" cy="246221"/>
          </a:xfrm>
          <a:prstGeom prst="rect">
            <a:avLst/>
          </a:prstGeom>
          <a:noFill/>
        </p:spPr>
        <p:txBody>
          <a:bodyPr wrap="none" rtlCol="0">
            <a:spAutoFit/>
          </a:bodyPr>
          <a:lstStyle/>
          <a:p>
            <a:pPr algn="ctr"/>
            <a:r>
              <a:rPr lang="en-US" sz="1000" dirty="0" smtClean="0">
                <a:solidFill>
                  <a:schemeClr val="bg1">
                    <a:lumMod val="65000"/>
                  </a:schemeClr>
                </a:solidFill>
              </a:rPr>
              <a:t>Copyright © 2015 Alex Edgcomb, UC Riverside.</a:t>
            </a:r>
            <a:endParaRPr lang="en-US" sz="1000" dirty="0">
              <a:solidFill>
                <a:schemeClr val="bg1">
                  <a:lumMod val="65000"/>
                </a:schemeClr>
              </a:solidFill>
            </a:endParaRPr>
          </a:p>
        </p:txBody>
      </p:sp>
      <p:sp>
        <p:nvSpPr>
          <p:cNvPr id="9" name="TextBox 8"/>
          <p:cNvSpPr txBox="1"/>
          <p:nvPr/>
        </p:nvSpPr>
        <p:spPr>
          <a:xfrm rot="16200000">
            <a:off x="-675706" y="3188669"/>
            <a:ext cx="2789032" cy="523220"/>
          </a:xfrm>
          <a:prstGeom prst="rect">
            <a:avLst/>
          </a:prstGeom>
          <a:solidFill>
            <a:schemeClr val="bg1"/>
          </a:solidFill>
        </p:spPr>
        <p:txBody>
          <a:bodyPr wrap="square" rtlCol="0">
            <a:spAutoFit/>
          </a:bodyPr>
          <a:lstStyle/>
          <a:p>
            <a:pPr algn="ctr"/>
            <a:r>
              <a:rPr lang="en-US" sz="2800" dirty="0" smtClean="0"/>
              <a:t>Student ratings</a:t>
            </a:r>
          </a:p>
        </p:txBody>
      </p:sp>
      <p:sp>
        <p:nvSpPr>
          <p:cNvPr id="11" name="TextBox 10"/>
          <p:cNvSpPr txBox="1"/>
          <p:nvPr/>
        </p:nvSpPr>
        <p:spPr>
          <a:xfrm>
            <a:off x="3690146" y="5641363"/>
            <a:ext cx="2505814" cy="523220"/>
          </a:xfrm>
          <a:prstGeom prst="rect">
            <a:avLst/>
          </a:prstGeom>
          <a:solidFill>
            <a:srgbClr val="FFFFFF"/>
          </a:solidFill>
        </p:spPr>
        <p:txBody>
          <a:bodyPr wrap="none" rtlCol="0">
            <a:spAutoFit/>
          </a:bodyPr>
          <a:lstStyle/>
          <a:p>
            <a:r>
              <a:rPr lang="en-US" sz="2800" dirty="0" smtClean="0"/>
              <a:t>Professor rating</a:t>
            </a:r>
            <a:endParaRPr lang="en-US" sz="2800" dirty="0"/>
          </a:p>
        </p:txBody>
      </p:sp>
    </p:spTree>
    <p:extLst>
      <p:ext uri="{BB962C8B-B14F-4D97-AF65-F5344CB8AC3E}">
        <p14:creationId xmlns:p14="http://schemas.microsoft.com/office/powerpoint/2010/main" val="2843295398"/>
      </p:ext>
    </p:extLst>
  </p:cSld>
  <p:clrMapOvr>
    <a:masterClrMapping/>
  </p:clrMapOvr>
  <mc:AlternateContent xmlns:mc="http://schemas.openxmlformats.org/markup-compatibility/2006" xmlns:p14="http://schemas.microsoft.com/office/powerpoint/2010/main">
    <mc:Choice Requires="p14">
      <p:transition spd="slow" p14:dur="2000" advTm="33096"/>
    </mc:Choice>
    <mc:Fallback xmlns="">
      <p:transition xmlns:p14="http://schemas.microsoft.com/office/powerpoint/2010/main" spd="slow" advTm="33096"/>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a:t>
            </a:r>
            <a:r>
              <a:rPr lang="en-US" dirty="0" smtClean="0"/>
              <a:t>questions</a:t>
            </a:r>
            <a:endParaRPr lang="en-US" dirty="0"/>
          </a:p>
        </p:txBody>
      </p:sp>
      <p:sp>
        <p:nvSpPr>
          <p:cNvPr id="5" name="TextBox 4"/>
          <p:cNvSpPr txBox="1"/>
          <p:nvPr/>
        </p:nvSpPr>
        <p:spPr>
          <a:xfrm>
            <a:off x="8078078" y="6295531"/>
            <a:ext cx="760244" cy="338554"/>
          </a:xfrm>
          <a:prstGeom prst="rect">
            <a:avLst/>
          </a:prstGeom>
          <a:noFill/>
        </p:spPr>
        <p:txBody>
          <a:bodyPr wrap="none" rtlCol="0">
            <a:spAutoFit/>
          </a:bodyPr>
          <a:lstStyle/>
          <a:p>
            <a:fld id="{E16AC3CC-27C6-894F-BF59-2A825474BFBD}" type="slidenum">
              <a:rPr lang="en-US" sz="1600" smtClean="0">
                <a:solidFill>
                  <a:srgbClr val="A6A6A6"/>
                </a:solidFill>
              </a:rPr>
              <a:t>9</a:t>
            </a:fld>
            <a:r>
              <a:rPr lang="en-US" sz="1600" dirty="0" smtClean="0">
                <a:solidFill>
                  <a:srgbClr val="A6A6A6"/>
                </a:solidFill>
              </a:rPr>
              <a:t> of 13</a:t>
            </a:r>
            <a:endParaRPr lang="en-US" sz="1600" dirty="0">
              <a:solidFill>
                <a:srgbClr val="A6A6A6"/>
              </a:solidFill>
            </a:endParaRPr>
          </a:p>
        </p:txBody>
      </p:sp>
      <p:pic>
        <p:nvPicPr>
          <p:cNvPr id="10" name="Picture 9"/>
          <p:cNvPicPr>
            <a:picLocks noChangeAspect="1"/>
          </p:cNvPicPr>
          <p:nvPr/>
        </p:nvPicPr>
        <p:blipFill>
          <a:blip r:embed="rId4"/>
          <a:stretch>
            <a:fillRect/>
          </a:stretch>
        </p:blipFill>
        <p:spPr>
          <a:xfrm>
            <a:off x="4799934" y="1243262"/>
            <a:ext cx="4098828" cy="4965495"/>
          </a:xfrm>
          <a:prstGeom prst="rect">
            <a:avLst/>
          </a:prstGeom>
        </p:spPr>
      </p:pic>
      <p:pic>
        <p:nvPicPr>
          <p:cNvPr id="9" name="Picture 8"/>
          <p:cNvPicPr>
            <a:picLocks noChangeAspect="1"/>
          </p:cNvPicPr>
          <p:nvPr/>
        </p:nvPicPr>
        <p:blipFill>
          <a:blip r:embed="rId5"/>
          <a:stretch>
            <a:fillRect/>
          </a:stretch>
        </p:blipFill>
        <p:spPr>
          <a:xfrm>
            <a:off x="398336" y="1243262"/>
            <a:ext cx="4195011" cy="4965495"/>
          </a:xfrm>
          <a:prstGeom prst="rect">
            <a:avLst/>
          </a:prstGeom>
        </p:spPr>
      </p:pic>
      <p:sp>
        <p:nvSpPr>
          <p:cNvPr id="7" name="TextBox 6"/>
          <p:cNvSpPr txBox="1"/>
          <p:nvPr/>
        </p:nvSpPr>
        <p:spPr>
          <a:xfrm>
            <a:off x="3255632" y="6387864"/>
            <a:ext cx="2628181" cy="246221"/>
          </a:xfrm>
          <a:prstGeom prst="rect">
            <a:avLst/>
          </a:prstGeom>
          <a:noFill/>
        </p:spPr>
        <p:txBody>
          <a:bodyPr wrap="none" rtlCol="0">
            <a:spAutoFit/>
          </a:bodyPr>
          <a:lstStyle/>
          <a:p>
            <a:pPr algn="ctr"/>
            <a:r>
              <a:rPr lang="en-US" sz="1000" dirty="0" smtClean="0">
                <a:solidFill>
                  <a:schemeClr val="bg1">
                    <a:lumMod val="65000"/>
                  </a:schemeClr>
                </a:solidFill>
              </a:rPr>
              <a:t>Copyright © 2015 Alex Edgcomb, UC Riverside.</a:t>
            </a:r>
            <a:endParaRPr lang="en-US" sz="1000" dirty="0">
              <a:solidFill>
                <a:schemeClr val="bg1">
                  <a:lumMod val="65000"/>
                </a:schemeClr>
              </a:solidFill>
            </a:endParaRPr>
          </a:p>
        </p:txBody>
      </p:sp>
    </p:spTree>
    <p:custDataLst>
      <p:tags r:id="rId1"/>
    </p:custDataLst>
    <p:extLst>
      <p:ext uri="{BB962C8B-B14F-4D97-AF65-F5344CB8AC3E}">
        <p14:creationId xmlns:p14="http://schemas.microsoft.com/office/powerpoint/2010/main" val="3725027575"/>
      </p:ext>
    </p:extLst>
  </p:cSld>
  <p:clrMapOvr>
    <a:masterClrMapping/>
  </p:clrMapOvr>
  <mc:AlternateContent xmlns:mc="http://schemas.openxmlformats.org/markup-compatibility/2006" xmlns:p14="http://schemas.microsoft.com/office/powerpoint/2010/main">
    <mc:Choice Requires="p14">
      <p:transition spd="slow" p14:dur="2000" advTm="41414"/>
    </mc:Choice>
    <mc:Fallback xmlns="">
      <p:transition xmlns:p14="http://schemas.microsoft.com/office/powerpoint/2010/main" spd="slow" advTm="4141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8"/>
</p:tagLst>
</file>

<file path=ppt/tags/tag2.xml><?xml version="1.0" encoding="utf-8"?>
<p:tagLst xmlns:a="http://schemas.openxmlformats.org/drawingml/2006/main" xmlns:r="http://schemas.openxmlformats.org/officeDocument/2006/relationships" xmlns:p="http://schemas.openxmlformats.org/presentationml/2006/main">
  <p:tag name="TIMING" val="|5.1"/>
</p:tagLst>
</file>

<file path=ppt/tags/tag3.xml><?xml version="1.0" encoding="utf-8"?>
<p:tagLst xmlns:a="http://schemas.openxmlformats.org/drawingml/2006/main" xmlns:r="http://schemas.openxmlformats.org/officeDocument/2006/relationships" xmlns:p="http://schemas.openxmlformats.org/presentationml/2006/main">
  <p:tag name="TIMING" val="|29.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11555</TotalTime>
  <Words>1263</Words>
  <Application>Microsoft Macintosh PowerPoint</Application>
  <PresentationFormat>On-screen Show (4:3)</PresentationFormat>
  <Paragraphs>136</Paragraphs>
  <Slides>13</Slides>
  <Notes>13</Notes>
  <HiddenSlides>0</HiddenSlides>
  <MMClips>2</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Does Student Crowdsourcing of Practice Questions and Animations Lead to Good Quality Materials?</vt:lpstr>
      <vt:lpstr>Crowdsourcing interactive material</vt:lpstr>
      <vt:lpstr>Memory architecture: Text</vt:lpstr>
      <vt:lpstr>Memory architecture: Figure</vt:lpstr>
      <vt:lpstr>Memory architecture: Animation</vt:lpstr>
      <vt:lpstr>Crowdsource animations?</vt:lpstr>
      <vt:lpstr>Some create good animations</vt:lpstr>
      <vt:lpstr>Some students can reliably rate animations</vt:lpstr>
      <vt:lpstr>Learning questions</vt:lpstr>
      <vt:lpstr>Crowdsource learning questions?</vt:lpstr>
      <vt:lpstr>Students did not create good questions</vt:lpstr>
      <vt:lpstr>Some students can reliably rate learning questions</vt:lpstr>
      <vt:lpstr>Conclusion</vt:lpstr>
    </vt:vector>
  </TitlesOfParts>
  <Company>UC Riverside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Edgcomb</dc:creator>
  <cp:lastModifiedBy>Alex Edgcomb</cp:lastModifiedBy>
  <cp:revision>100</cp:revision>
  <dcterms:created xsi:type="dcterms:W3CDTF">2015-05-27T15:44:56Z</dcterms:created>
  <dcterms:modified xsi:type="dcterms:W3CDTF">2015-06-15T16:03:36Z</dcterms:modified>
</cp:coreProperties>
</file>