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0" r:id="rId4"/>
    <p:sldId id="259" r:id="rId5"/>
    <p:sldId id="258" r:id="rId6"/>
    <p:sldId id="262" r:id="rId7"/>
    <p:sldId id="263" r:id="rId8"/>
    <p:sldId id="264" r:id="rId9"/>
    <p:sldId id="269"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54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22" autoAdjust="0"/>
  </p:normalViewPr>
  <p:slideViewPr>
    <p:cSldViewPr snapToGrid="0" snapToObjects="1">
      <p:cViewPr varScale="1">
        <p:scale>
          <a:sx n="98" d="100"/>
          <a:sy n="98" d="100"/>
        </p:scale>
        <p:origin x="-12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xedgcomb:Desktop:Presentations:ASEE2015_CrossSemester:figures:courseGra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exedgcomb:Desktop:Presentations:ASEE2015_CrossSemester:figures:courseGrad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exedgcomb:Desktop:Presentations:ASEE2015_CrossSemester:figures:courseGra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'CS2 with C language'!$B$1</c:f>
              <c:strCache>
                <c:ptCount val="1"/>
                <c:pt idx="0">
                  <c:v>F</c:v>
                </c:pt>
              </c:strCache>
            </c:strRef>
          </c:tx>
          <c:spPr>
            <a:solidFill>
              <a:schemeClr val="bg1">
                <a:lumMod val="95000"/>
              </a:schemeClr>
            </a:solidFill>
            <a:ln>
              <a:solidFill>
                <a:schemeClr val="tx1">
                  <a:lumMod val="50000"/>
                  <a:lumOff val="50000"/>
                </a:schemeClr>
              </a:solidFill>
            </a:ln>
            <a:effectLst/>
          </c:spPr>
          <c:invertIfNegative val="0"/>
          <c:cat>
            <c:strRef>
              <c:f>'CS2 with C language'!$A$2:$A$3</c:f>
              <c:strCache>
                <c:ptCount val="2"/>
                <c:pt idx="0">
                  <c:v>Before</c:v>
                </c:pt>
                <c:pt idx="1">
                  <c:v>After</c:v>
                </c:pt>
              </c:strCache>
            </c:strRef>
          </c:cat>
          <c:val>
            <c:numRef>
              <c:f>'CS2 with C language'!$B$2:$B$3</c:f>
              <c:numCache>
                <c:formatCode>General</c:formatCode>
                <c:ptCount val="2"/>
                <c:pt idx="0">
                  <c:v>22.0</c:v>
                </c:pt>
                <c:pt idx="1">
                  <c:v>15.0</c:v>
                </c:pt>
              </c:numCache>
            </c:numRef>
          </c:val>
        </c:ser>
        <c:ser>
          <c:idx val="1"/>
          <c:order val="1"/>
          <c:tx>
            <c:strRef>
              <c:f>'CS2 with C language'!$C$1</c:f>
              <c:strCache>
                <c:ptCount val="1"/>
                <c:pt idx="0">
                  <c:v>D</c:v>
                </c:pt>
              </c:strCache>
            </c:strRef>
          </c:tx>
          <c:spPr>
            <a:solidFill>
              <a:schemeClr val="bg1">
                <a:lumMod val="95000"/>
              </a:schemeClr>
            </a:solidFill>
            <a:ln>
              <a:solidFill>
                <a:schemeClr val="tx1">
                  <a:lumMod val="50000"/>
                  <a:lumOff val="50000"/>
                </a:schemeClr>
              </a:solidFill>
            </a:ln>
            <a:effectLst/>
          </c:spPr>
          <c:invertIfNegative val="0"/>
          <c:cat>
            <c:strRef>
              <c:f>'CS2 with C language'!$A$2:$A$3</c:f>
              <c:strCache>
                <c:ptCount val="2"/>
                <c:pt idx="0">
                  <c:v>Before</c:v>
                </c:pt>
                <c:pt idx="1">
                  <c:v>After</c:v>
                </c:pt>
              </c:strCache>
            </c:strRef>
          </c:cat>
          <c:val>
            <c:numRef>
              <c:f>'CS2 with C language'!$C$2:$C$3</c:f>
              <c:numCache>
                <c:formatCode>General</c:formatCode>
                <c:ptCount val="2"/>
                <c:pt idx="0">
                  <c:v>14.0</c:v>
                </c:pt>
                <c:pt idx="1">
                  <c:v>14.0</c:v>
                </c:pt>
              </c:numCache>
            </c:numRef>
          </c:val>
        </c:ser>
        <c:ser>
          <c:idx val="2"/>
          <c:order val="2"/>
          <c:tx>
            <c:strRef>
              <c:f>'CS2 with C language'!$D$1</c:f>
              <c:strCache>
                <c:ptCount val="1"/>
                <c:pt idx="0">
                  <c:v>C</c:v>
                </c:pt>
              </c:strCache>
            </c:strRef>
          </c:tx>
          <c:spPr>
            <a:solidFill>
              <a:schemeClr val="bg1">
                <a:lumMod val="95000"/>
              </a:schemeClr>
            </a:solidFill>
            <a:ln>
              <a:solidFill>
                <a:schemeClr val="tx1">
                  <a:lumMod val="50000"/>
                  <a:lumOff val="50000"/>
                </a:schemeClr>
              </a:solidFill>
            </a:ln>
            <a:effectLst/>
          </c:spPr>
          <c:invertIfNegative val="0"/>
          <c:cat>
            <c:strRef>
              <c:f>'CS2 with C language'!$A$2:$A$3</c:f>
              <c:strCache>
                <c:ptCount val="2"/>
                <c:pt idx="0">
                  <c:v>Before</c:v>
                </c:pt>
                <c:pt idx="1">
                  <c:v>After</c:v>
                </c:pt>
              </c:strCache>
            </c:strRef>
          </c:cat>
          <c:val>
            <c:numRef>
              <c:f>'CS2 with C language'!$D$2:$D$3</c:f>
              <c:numCache>
                <c:formatCode>General</c:formatCode>
                <c:ptCount val="2"/>
                <c:pt idx="0">
                  <c:v>12.0</c:v>
                </c:pt>
                <c:pt idx="1">
                  <c:v>15.0</c:v>
                </c:pt>
              </c:numCache>
            </c:numRef>
          </c:val>
        </c:ser>
        <c:ser>
          <c:idx val="3"/>
          <c:order val="3"/>
          <c:tx>
            <c:strRef>
              <c:f>'CS2 with C language'!$E$1</c:f>
              <c:strCache>
                <c:ptCount val="1"/>
                <c:pt idx="0">
                  <c:v>B</c:v>
                </c:pt>
              </c:strCache>
            </c:strRef>
          </c:tx>
          <c:spPr>
            <a:solidFill>
              <a:schemeClr val="bg1">
                <a:lumMod val="95000"/>
              </a:schemeClr>
            </a:solidFill>
            <a:ln>
              <a:solidFill>
                <a:schemeClr val="tx1">
                  <a:lumMod val="50000"/>
                  <a:lumOff val="50000"/>
                </a:schemeClr>
              </a:solidFill>
            </a:ln>
            <a:effectLst/>
          </c:spPr>
          <c:invertIfNegative val="0"/>
          <c:cat>
            <c:strRef>
              <c:f>'CS2 with C language'!$A$2:$A$3</c:f>
              <c:strCache>
                <c:ptCount val="2"/>
                <c:pt idx="0">
                  <c:v>Before</c:v>
                </c:pt>
                <c:pt idx="1">
                  <c:v>After</c:v>
                </c:pt>
              </c:strCache>
            </c:strRef>
          </c:cat>
          <c:val>
            <c:numRef>
              <c:f>'CS2 with C language'!$E$2:$E$3</c:f>
              <c:numCache>
                <c:formatCode>General</c:formatCode>
                <c:ptCount val="2"/>
                <c:pt idx="0">
                  <c:v>26.0</c:v>
                </c:pt>
                <c:pt idx="1">
                  <c:v>29.0</c:v>
                </c:pt>
              </c:numCache>
            </c:numRef>
          </c:val>
        </c:ser>
        <c:ser>
          <c:idx val="4"/>
          <c:order val="4"/>
          <c:tx>
            <c:strRef>
              <c:f>'CS2 with C language'!$F$1</c:f>
              <c:strCache>
                <c:ptCount val="1"/>
                <c:pt idx="0">
                  <c:v>A</c:v>
                </c:pt>
              </c:strCache>
            </c:strRef>
          </c:tx>
          <c:spPr>
            <a:solidFill>
              <a:schemeClr val="bg1">
                <a:lumMod val="95000"/>
              </a:schemeClr>
            </a:solidFill>
            <a:ln>
              <a:solidFill>
                <a:schemeClr val="tx1">
                  <a:lumMod val="50000"/>
                  <a:lumOff val="50000"/>
                </a:schemeClr>
              </a:solidFill>
            </a:ln>
            <a:effectLst/>
          </c:spPr>
          <c:invertIfNegative val="0"/>
          <c:cat>
            <c:strRef>
              <c:f>'CS2 with C language'!$A$2:$A$3</c:f>
              <c:strCache>
                <c:ptCount val="2"/>
                <c:pt idx="0">
                  <c:v>Before</c:v>
                </c:pt>
                <c:pt idx="1">
                  <c:v>After</c:v>
                </c:pt>
              </c:strCache>
            </c:strRef>
          </c:cat>
          <c:val>
            <c:numRef>
              <c:f>'CS2 with C language'!$F$2:$F$3</c:f>
              <c:numCache>
                <c:formatCode>General</c:formatCode>
                <c:ptCount val="2"/>
                <c:pt idx="0">
                  <c:v>27.0</c:v>
                </c:pt>
                <c:pt idx="1">
                  <c:v>28.0</c:v>
                </c:pt>
              </c:numCache>
            </c:numRef>
          </c:val>
        </c:ser>
        <c:dLbls>
          <c:showLegendKey val="0"/>
          <c:showVal val="0"/>
          <c:showCatName val="0"/>
          <c:showSerName val="0"/>
          <c:showPercent val="0"/>
          <c:showBubbleSize val="0"/>
        </c:dLbls>
        <c:gapWidth val="150"/>
        <c:overlap val="100"/>
        <c:serLines>
          <c:spPr>
            <a:ln>
              <a:solidFill>
                <a:schemeClr val="bg1">
                  <a:lumMod val="75000"/>
                </a:schemeClr>
              </a:solidFill>
            </a:ln>
          </c:spPr>
        </c:serLines>
        <c:axId val="-2124356120"/>
        <c:axId val="-2122777784"/>
      </c:barChart>
      <c:catAx>
        <c:axId val="-2124356120"/>
        <c:scaling>
          <c:orientation val="minMax"/>
        </c:scaling>
        <c:delete val="0"/>
        <c:axPos val="b"/>
        <c:numFmt formatCode="General" sourceLinked="1"/>
        <c:majorTickMark val="out"/>
        <c:minorTickMark val="none"/>
        <c:tickLblPos val="nextTo"/>
        <c:crossAx val="-2122777784"/>
        <c:crosses val="autoZero"/>
        <c:auto val="1"/>
        <c:lblAlgn val="ctr"/>
        <c:lblOffset val="100"/>
        <c:noMultiLvlLbl val="0"/>
      </c:catAx>
      <c:valAx>
        <c:axId val="-2122777784"/>
        <c:scaling>
          <c:orientation val="minMax"/>
        </c:scaling>
        <c:delete val="0"/>
        <c:axPos val="l"/>
        <c:title>
          <c:tx>
            <c:rich>
              <a:bodyPr rot="-5400000" vert="horz"/>
              <a:lstStyle/>
              <a:p>
                <a:pPr>
                  <a:defRPr/>
                </a:pPr>
                <a:r>
                  <a:rPr lang="en-US"/>
                  <a:t>Percentage of students</a:t>
                </a:r>
              </a:p>
            </c:rich>
          </c:tx>
          <c:layout/>
          <c:overlay val="0"/>
        </c:title>
        <c:numFmt formatCode="0%" sourceLinked="1"/>
        <c:majorTickMark val="out"/>
        <c:minorTickMark val="none"/>
        <c:tickLblPos val="nextTo"/>
        <c:crossAx val="-2124356120"/>
        <c:crosses val="autoZero"/>
        <c:crossBetween val="between"/>
        <c:majorUnit val="0.2"/>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'Problem solving with Matlab'!$B$1</c:f>
              <c:strCache>
                <c:ptCount val="1"/>
                <c:pt idx="0">
                  <c:v>F</c:v>
                </c:pt>
              </c:strCache>
            </c:strRef>
          </c:tx>
          <c:spPr>
            <a:solidFill>
              <a:schemeClr val="bg1">
                <a:lumMod val="95000"/>
              </a:schemeClr>
            </a:solidFill>
            <a:ln>
              <a:solidFill>
                <a:schemeClr val="tx1">
                  <a:lumMod val="50000"/>
                  <a:lumOff val="50000"/>
                </a:schemeClr>
              </a:solidFill>
            </a:ln>
            <a:effectLst/>
          </c:spPr>
          <c:invertIfNegative val="0"/>
          <c:cat>
            <c:strRef>
              <c:f>'Problem solving with Matlab'!$A$2:$A$3</c:f>
              <c:strCache>
                <c:ptCount val="2"/>
                <c:pt idx="0">
                  <c:v>Before</c:v>
                </c:pt>
                <c:pt idx="1">
                  <c:v>After</c:v>
                </c:pt>
              </c:strCache>
            </c:strRef>
          </c:cat>
          <c:val>
            <c:numRef>
              <c:f>'Problem solving with Matlab'!$B$2:$B$3</c:f>
              <c:numCache>
                <c:formatCode>General</c:formatCode>
                <c:ptCount val="2"/>
                <c:pt idx="0">
                  <c:v>0.0</c:v>
                </c:pt>
                <c:pt idx="1">
                  <c:v>0.0</c:v>
                </c:pt>
              </c:numCache>
            </c:numRef>
          </c:val>
        </c:ser>
        <c:ser>
          <c:idx val="1"/>
          <c:order val="1"/>
          <c:tx>
            <c:strRef>
              <c:f>'Problem solving with Matlab'!$C$1</c:f>
              <c:strCache>
                <c:ptCount val="1"/>
                <c:pt idx="0">
                  <c:v>D</c:v>
                </c:pt>
              </c:strCache>
            </c:strRef>
          </c:tx>
          <c:spPr>
            <a:solidFill>
              <a:schemeClr val="bg1">
                <a:lumMod val="95000"/>
              </a:schemeClr>
            </a:solidFill>
            <a:ln>
              <a:solidFill>
                <a:schemeClr val="tx1">
                  <a:lumMod val="50000"/>
                  <a:lumOff val="50000"/>
                </a:schemeClr>
              </a:solidFill>
            </a:ln>
            <a:effectLst/>
          </c:spPr>
          <c:invertIfNegative val="0"/>
          <c:cat>
            <c:strRef>
              <c:f>'Problem solving with Matlab'!$A$2:$A$3</c:f>
              <c:strCache>
                <c:ptCount val="2"/>
                <c:pt idx="0">
                  <c:v>Before</c:v>
                </c:pt>
                <c:pt idx="1">
                  <c:v>After</c:v>
                </c:pt>
              </c:strCache>
            </c:strRef>
          </c:cat>
          <c:val>
            <c:numRef>
              <c:f>'Problem solving with Matlab'!$C$2:$C$3</c:f>
              <c:numCache>
                <c:formatCode>General</c:formatCode>
                <c:ptCount val="2"/>
                <c:pt idx="0">
                  <c:v>5.0</c:v>
                </c:pt>
                <c:pt idx="1">
                  <c:v>1.0</c:v>
                </c:pt>
              </c:numCache>
            </c:numRef>
          </c:val>
        </c:ser>
        <c:ser>
          <c:idx val="2"/>
          <c:order val="2"/>
          <c:tx>
            <c:strRef>
              <c:f>'Problem solving with Matlab'!$D$1</c:f>
              <c:strCache>
                <c:ptCount val="1"/>
                <c:pt idx="0">
                  <c:v>C</c:v>
                </c:pt>
              </c:strCache>
            </c:strRef>
          </c:tx>
          <c:spPr>
            <a:solidFill>
              <a:schemeClr val="bg1">
                <a:lumMod val="95000"/>
              </a:schemeClr>
            </a:solidFill>
            <a:ln>
              <a:solidFill>
                <a:schemeClr val="tx1">
                  <a:lumMod val="50000"/>
                  <a:lumOff val="50000"/>
                </a:schemeClr>
              </a:solidFill>
            </a:ln>
            <a:effectLst/>
          </c:spPr>
          <c:invertIfNegative val="0"/>
          <c:cat>
            <c:strRef>
              <c:f>'Problem solving with Matlab'!$A$2:$A$3</c:f>
              <c:strCache>
                <c:ptCount val="2"/>
                <c:pt idx="0">
                  <c:v>Before</c:v>
                </c:pt>
                <c:pt idx="1">
                  <c:v>After</c:v>
                </c:pt>
              </c:strCache>
            </c:strRef>
          </c:cat>
          <c:val>
            <c:numRef>
              <c:f>'Problem solving with Matlab'!$D$2:$D$3</c:f>
              <c:numCache>
                <c:formatCode>General</c:formatCode>
                <c:ptCount val="2"/>
                <c:pt idx="0">
                  <c:v>22.0</c:v>
                </c:pt>
                <c:pt idx="1">
                  <c:v>4.0</c:v>
                </c:pt>
              </c:numCache>
            </c:numRef>
          </c:val>
        </c:ser>
        <c:ser>
          <c:idx val="3"/>
          <c:order val="3"/>
          <c:tx>
            <c:strRef>
              <c:f>'Problem solving with Matlab'!$E$1</c:f>
              <c:strCache>
                <c:ptCount val="1"/>
                <c:pt idx="0">
                  <c:v>B</c:v>
                </c:pt>
              </c:strCache>
            </c:strRef>
          </c:tx>
          <c:spPr>
            <a:solidFill>
              <a:schemeClr val="bg1">
                <a:lumMod val="95000"/>
              </a:schemeClr>
            </a:solidFill>
            <a:ln>
              <a:solidFill>
                <a:schemeClr val="tx1">
                  <a:lumMod val="50000"/>
                  <a:lumOff val="50000"/>
                </a:schemeClr>
              </a:solidFill>
            </a:ln>
            <a:effectLst/>
          </c:spPr>
          <c:invertIfNegative val="0"/>
          <c:cat>
            <c:strRef>
              <c:f>'Problem solving with Matlab'!$A$2:$A$3</c:f>
              <c:strCache>
                <c:ptCount val="2"/>
                <c:pt idx="0">
                  <c:v>Before</c:v>
                </c:pt>
                <c:pt idx="1">
                  <c:v>After</c:v>
                </c:pt>
              </c:strCache>
            </c:strRef>
          </c:cat>
          <c:val>
            <c:numRef>
              <c:f>'Problem solving with Matlab'!$E$2:$E$3</c:f>
              <c:numCache>
                <c:formatCode>General</c:formatCode>
                <c:ptCount val="2"/>
                <c:pt idx="0">
                  <c:v>60.0</c:v>
                </c:pt>
                <c:pt idx="1">
                  <c:v>34.0</c:v>
                </c:pt>
              </c:numCache>
            </c:numRef>
          </c:val>
        </c:ser>
        <c:ser>
          <c:idx val="4"/>
          <c:order val="4"/>
          <c:tx>
            <c:strRef>
              <c:f>'Problem solving with Matlab'!$F$1</c:f>
              <c:strCache>
                <c:ptCount val="1"/>
                <c:pt idx="0">
                  <c:v>A</c:v>
                </c:pt>
              </c:strCache>
            </c:strRef>
          </c:tx>
          <c:spPr>
            <a:solidFill>
              <a:schemeClr val="bg1">
                <a:lumMod val="95000"/>
              </a:schemeClr>
            </a:solidFill>
            <a:ln>
              <a:solidFill>
                <a:schemeClr val="tx1">
                  <a:lumMod val="50000"/>
                  <a:lumOff val="50000"/>
                </a:schemeClr>
              </a:solidFill>
            </a:ln>
            <a:effectLst/>
          </c:spPr>
          <c:invertIfNegative val="0"/>
          <c:cat>
            <c:strRef>
              <c:f>'Problem solving with Matlab'!$A$2:$A$3</c:f>
              <c:strCache>
                <c:ptCount val="2"/>
                <c:pt idx="0">
                  <c:v>Before</c:v>
                </c:pt>
                <c:pt idx="1">
                  <c:v>After</c:v>
                </c:pt>
              </c:strCache>
            </c:strRef>
          </c:cat>
          <c:val>
            <c:numRef>
              <c:f>'Problem solving with Matlab'!$F$2:$F$3</c:f>
              <c:numCache>
                <c:formatCode>General</c:formatCode>
                <c:ptCount val="2"/>
                <c:pt idx="0">
                  <c:v>13.0</c:v>
                </c:pt>
                <c:pt idx="1">
                  <c:v>61.0</c:v>
                </c:pt>
              </c:numCache>
            </c:numRef>
          </c:val>
        </c:ser>
        <c:dLbls>
          <c:showLegendKey val="0"/>
          <c:showVal val="0"/>
          <c:showCatName val="0"/>
          <c:showSerName val="0"/>
          <c:showPercent val="0"/>
          <c:showBubbleSize val="0"/>
        </c:dLbls>
        <c:gapWidth val="150"/>
        <c:overlap val="100"/>
        <c:serLines>
          <c:spPr>
            <a:ln>
              <a:solidFill>
                <a:schemeClr val="bg1">
                  <a:lumMod val="65000"/>
                </a:schemeClr>
              </a:solidFill>
            </a:ln>
          </c:spPr>
        </c:serLines>
        <c:axId val="-2095468424"/>
        <c:axId val="-2095465560"/>
      </c:barChart>
      <c:catAx>
        <c:axId val="-2095468424"/>
        <c:scaling>
          <c:orientation val="minMax"/>
        </c:scaling>
        <c:delete val="0"/>
        <c:axPos val="b"/>
        <c:numFmt formatCode="General" sourceLinked="1"/>
        <c:majorTickMark val="out"/>
        <c:minorTickMark val="none"/>
        <c:tickLblPos val="nextTo"/>
        <c:crossAx val="-2095465560"/>
        <c:crosses val="autoZero"/>
        <c:auto val="1"/>
        <c:lblAlgn val="ctr"/>
        <c:lblOffset val="100"/>
        <c:noMultiLvlLbl val="0"/>
      </c:catAx>
      <c:valAx>
        <c:axId val="-2095465560"/>
        <c:scaling>
          <c:orientation val="minMax"/>
        </c:scaling>
        <c:delete val="0"/>
        <c:axPos val="l"/>
        <c:title>
          <c:tx>
            <c:rich>
              <a:bodyPr rot="-5400000" vert="horz"/>
              <a:lstStyle/>
              <a:p>
                <a:pPr>
                  <a:defRPr/>
                </a:pPr>
                <a:r>
                  <a:rPr lang="en-US"/>
                  <a:t>Percentage of students</a:t>
                </a:r>
              </a:p>
            </c:rich>
          </c:tx>
          <c:layout/>
          <c:overlay val="0"/>
        </c:title>
        <c:numFmt formatCode="0%" sourceLinked="1"/>
        <c:majorTickMark val="out"/>
        <c:minorTickMark val="none"/>
        <c:tickLblPos val="nextTo"/>
        <c:crossAx val="-2095468424"/>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'CS1 with C++ language'!$B$1</c:f>
              <c:strCache>
                <c:ptCount val="1"/>
                <c:pt idx="0">
                  <c:v>F</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language'!$B$2:$B$3</c:f>
              <c:numCache>
                <c:formatCode>General</c:formatCode>
                <c:ptCount val="2"/>
                <c:pt idx="0">
                  <c:v>6.0</c:v>
                </c:pt>
                <c:pt idx="1">
                  <c:v>4.0</c:v>
                </c:pt>
              </c:numCache>
            </c:numRef>
          </c:val>
        </c:ser>
        <c:ser>
          <c:idx val="1"/>
          <c:order val="1"/>
          <c:tx>
            <c:strRef>
              <c:f>'CS1 with C++ language'!$C$1</c:f>
              <c:strCache>
                <c:ptCount val="1"/>
                <c:pt idx="0">
                  <c:v>D</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language'!$C$2:$C$3</c:f>
              <c:numCache>
                <c:formatCode>General</c:formatCode>
                <c:ptCount val="2"/>
                <c:pt idx="0">
                  <c:v>5.0</c:v>
                </c:pt>
                <c:pt idx="1">
                  <c:v>5.0</c:v>
                </c:pt>
              </c:numCache>
            </c:numRef>
          </c:val>
        </c:ser>
        <c:ser>
          <c:idx val="2"/>
          <c:order val="2"/>
          <c:tx>
            <c:strRef>
              <c:f>'CS1 with C++ language'!$D$1</c:f>
              <c:strCache>
                <c:ptCount val="1"/>
                <c:pt idx="0">
                  <c:v>C</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language'!$D$2:$D$3</c:f>
              <c:numCache>
                <c:formatCode>General</c:formatCode>
                <c:ptCount val="2"/>
                <c:pt idx="0">
                  <c:v>17.0</c:v>
                </c:pt>
                <c:pt idx="1">
                  <c:v>16.0</c:v>
                </c:pt>
              </c:numCache>
            </c:numRef>
          </c:val>
        </c:ser>
        <c:ser>
          <c:idx val="3"/>
          <c:order val="3"/>
          <c:tx>
            <c:strRef>
              <c:f>'CS1 with C++ language'!$E$1</c:f>
              <c:strCache>
                <c:ptCount val="1"/>
                <c:pt idx="0">
                  <c:v>B</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language'!$E$2:$E$3</c:f>
              <c:numCache>
                <c:formatCode>General</c:formatCode>
                <c:ptCount val="2"/>
                <c:pt idx="0">
                  <c:v>38.0</c:v>
                </c:pt>
                <c:pt idx="1">
                  <c:v>34.0</c:v>
                </c:pt>
              </c:numCache>
            </c:numRef>
          </c:val>
        </c:ser>
        <c:ser>
          <c:idx val="4"/>
          <c:order val="4"/>
          <c:tx>
            <c:strRef>
              <c:f>'CS1 with C++ language'!$F$1</c:f>
              <c:strCache>
                <c:ptCount val="1"/>
                <c:pt idx="0">
                  <c:v>A</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language'!$F$2:$F$3</c:f>
              <c:numCache>
                <c:formatCode>General</c:formatCode>
                <c:ptCount val="2"/>
                <c:pt idx="0">
                  <c:v>34.0</c:v>
                </c:pt>
                <c:pt idx="1">
                  <c:v>41.0</c:v>
                </c:pt>
              </c:numCache>
            </c:numRef>
          </c:val>
        </c:ser>
        <c:dLbls>
          <c:showLegendKey val="0"/>
          <c:showVal val="0"/>
          <c:showCatName val="0"/>
          <c:showSerName val="0"/>
          <c:showPercent val="0"/>
          <c:showBubbleSize val="0"/>
        </c:dLbls>
        <c:gapWidth val="150"/>
        <c:overlap val="100"/>
        <c:serLines>
          <c:spPr>
            <a:ln>
              <a:solidFill>
                <a:schemeClr val="bg1">
                  <a:lumMod val="65000"/>
                </a:schemeClr>
              </a:solidFill>
            </a:ln>
          </c:spPr>
        </c:serLines>
        <c:axId val="-2095418152"/>
        <c:axId val="-2095415288"/>
      </c:barChart>
      <c:catAx>
        <c:axId val="-2095418152"/>
        <c:scaling>
          <c:orientation val="minMax"/>
        </c:scaling>
        <c:delete val="0"/>
        <c:axPos val="b"/>
        <c:numFmt formatCode="General" sourceLinked="1"/>
        <c:majorTickMark val="out"/>
        <c:minorTickMark val="none"/>
        <c:tickLblPos val="nextTo"/>
        <c:crossAx val="-2095415288"/>
        <c:crosses val="autoZero"/>
        <c:auto val="1"/>
        <c:lblAlgn val="ctr"/>
        <c:lblOffset val="100"/>
        <c:noMultiLvlLbl val="0"/>
      </c:catAx>
      <c:valAx>
        <c:axId val="-2095415288"/>
        <c:scaling>
          <c:orientation val="minMax"/>
        </c:scaling>
        <c:delete val="0"/>
        <c:axPos val="l"/>
        <c:title>
          <c:tx>
            <c:rich>
              <a:bodyPr rot="-5400000" vert="horz"/>
              <a:lstStyle/>
              <a:p>
                <a:pPr>
                  <a:defRPr/>
                </a:pPr>
                <a:r>
                  <a:rPr lang="en-US"/>
                  <a:t>Percentage of students</a:t>
                </a:r>
              </a:p>
            </c:rich>
          </c:tx>
          <c:layout/>
          <c:overlay val="0"/>
        </c:title>
        <c:numFmt formatCode="0%" sourceLinked="1"/>
        <c:majorTickMark val="out"/>
        <c:minorTickMark val="none"/>
        <c:tickLblPos val="nextTo"/>
        <c:crossAx val="-2095418152"/>
        <c:crosses val="autoZero"/>
        <c:crossBetween val="between"/>
        <c:majorUnit val="0.2"/>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'CS1 with C language'!$B$1</c:f>
              <c:strCache>
                <c:ptCount val="1"/>
                <c:pt idx="0">
                  <c:v>F</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language'!$B$2:$B$3</c:f>
              <c:numCache>
                <c:formatCode>General</c:formatCode>
                <c:ptCount val="2"/>
                <c:pt idx="0">
                  <c:v>13.0</c:v>
                </c:pt>
                <c:pt idx="1">
                  <c:v>11.0</c:v>
                </c:pt>
              </c:numCache>
            </c:numRef>
          </c:val>
        </c:ser>
        <c:ser>
          <c:idx val="1"/>
          <c:order val="1"/>
          <c:tx>
            <c:strRef>
              <c:f>'CS1 with C language'!$C$1</c:f>
              <c:strCache>
                <c:ptCount val="1"/>
                <c:pt idx="0">
                  <c:v>D</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language'!$C$2:$C$3</c:f>
              <c:numCache>
                <c:formatCode>General</c:formatCode>
                <c:ptCount val="2"/>
                <c:pt idx="0">
                  <c:v>8.0</c:v>
                </c:pt>
                <c:pt idx="1">
                  <c:v>5.0</c:v>
                </c:pt>
              </c:numCache>
            </c:numRef>
          </c:val>
        </c:ser>
        <c:ser>
          <c:idx val="2"/>
          <c:order val="2"/>
          <c:tx>
            <c:strRef>
              <c:f>'CS1 with C language'!$D$1</c:f>
              <c:strCache>
                <c:ptCount val="1"/>
                <c:pt idx="0">
                  <c:v>C</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language'!$D$2:$D$3</c:f>
              <c:numCache>
                <c:formatCode>General</c:formatCode>
                <c:ptCount val="2"/>
                <c:pt idx="0">
                  <c:v>13.0</c:v>
                </c:pt>
                <c:pt idx="1">
                  <c:v>8.0</c:v>
                </c:pt>
              </c:numCache>
            </c:numRef>
          </c:val>
        </c:ser>
        <c:ser>
          <c:idx val="3"/>
          <c:order val="3"/>
          <c:tx>
            <c:strRef>
              <c:f>'CS1 with C language'!$E$1</c:f>
              <c:strCache>
                <c:ptCount val="1"/>
                <c:pt idx="0">
                  <c:v>B</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language'!$E$2:$E$3</c:f>
              <c:numCache>
                <c:formatCode>General</c:formatCode>
                <c:ptCount val="2"/>
                <c:pt idx="0">
                  <c:v>26.0</c:v>
                </c:pt>
                <c:pt idx="1">
                  <c:v>25.0</c:v>
                </c:pt>
              </c:numCache>
            </c:numRef>
          </c:val>
        </c:ser>
        <c:ser>
          <c:idx val="4"/>
          <c:order val="4"/>
          <c:tx>
            <c:strRef>
              <c:f>'CS1 with C language'!$F$1</c:f>
              <c:strCache>
                <c:ptCount val="1"/>
                <c:pt idx="0">
                  <c:v>A</c:v>
                </c:pt>
              </c:strCache>
            </c:strRef>
          </c:tx>
          <c:spPr>
            <a:solidFill>
              <a:schemeClr val="bg1">
                <a:lumMod val="95000"/>
              </a:schemeClr>
            </a:solidFill>
            <a:ln>
              <a:solidFill>
                <a:schemeClr val="tx1">
                  <a:lumMod val="50000"/>
                  <a:lumOff val="50000"/>
                </a:schemeClr>
              </a:solidFill>
            </a:ln>
            <a:effectLst/>
          </c:spPr>
          <c:invertIfNegative val="0"/>
          <c:cat>
            <c:strRef>
              <c:f>'CS1 with C language'!$A$2:$A$3</c:f>
              <c:strCache>
                <c:ptCount val="2"/>
                <c:pt idx="0">
                  <c:v>Before</c:v>
                </c:pt>
                <c:pt idx="1">
                  <c:v>After</c:v>
                </c:pt>
              </c:strCache>
            </c:strRef>
          </c:cat>
          <c:val>
            <c:numRef>
              <c:f>'CS1 with C language'!$F$2:$F$3</c:f>
              <c:numCache>
                <c:formatCode>General</c:formatCode>
                <c:ptCount val="2"/>
                <c:pt idx="0">
                  <c:v>40.0</c:v>
                </c:pt>
                <c:pt idx="1">
                  <c:v>50.0</c:v>
                </c:pt>
              </c:numCache>
            </c:numRef>
          </c:val>
        </c:ser>
        <c:dLbls>
          <c:showLegendKey val="0"/>
          <c:showVal val="0"/>
          <c:showCatName val="0"/>
          <c:showSerName val="0"/>
          <c:showPercent val="0"/>
          <c:showBubbleSize val="0"/>
        </c:dLbls>
        <c:gapWidth val="150"/>
        <c:overlap val="100"/>
        <c:serLines>
          <c:spPr>
            <a:ln>
              <a:solidFill>
                <a:schemeClr val="bg1">
                  <a:lumMod val="65000"/>
                </a:schemeClr>
              </a:solidFill>
            </a:ln>
          </c:spPr>
        </c:serLines>
        <c:axId val="-2096461224"/>
        <c:axId val="-2096458360"/>
      </c:barChart>
      <c:catAx>
        <c:axId val="-2096461224"/>
        <c:scaling>
          <c:orientation val="minMax"/>
        </c:scaling>
        <c:delete val="0"/>
        <c:axPos val="b"/>
        <c:numFmt formatCode="General" sourceLinked="1"/>
        <c:majorTickMark val="out"/>
        <c:minorTickMark val="none"/>
        <c:tickLblPos val="nextTo"/>
        <c:crossAx val="-2096458360"/>
        <c:crosses val="autoZero"/>
        <c:auto val="1"/>
        <c:lblAlgn val="ctr"/>
        <c:lblOffset val="100"/>
        <c:noMultiLvlLbl val="0"/>
      </c:catAx>
      <c:valAx>
        <c:axId val="-2096458360"/>
        <c:scaling>
          <c:orientation val="minMax"/>
        </c:scaling>
        <c:delete val="0"/>
        <c:axPos val="l"/>
        <c:title>
          <c:tx>
            <c:rich>
              <a:bodyPr rot="-5400000" vert="horz"/>
              <a:lstStyle/>
              <a:p>
                <a:pPr>
                  <a:defRPr/>
                </a:pPr>
                <a:r>
                  <a:rPr lang="en-US"/>
                  <a:t>Percentage of students</a:t>
                </a:r>
              </a:p>
            </c:rich>
          </c:tx>
          <c:layout/>
          <c:overlay val="0"/>
        </c:title>
        <c:numFmt formatCode="0%" sourceLinked="1"/>
        <c:majorTickMark val="out"/>
        <c:minorTickMark val="none"/>
        <c:tickLblPos val="nextTo"/>
        <c:crossAx val="-2096461224"/>
        <c:crosses val="autoZero"/>
        <c:crossBetween val="between"/>
        <c:majorUnit val="0.2"/>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C9668-320A-DC4E-A3C7-DE088D3FBC17}" type="datetimeFigureOut">
              <a:rPr lang="en-US" smtClean="0"/>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67A09-A416-1845-BFDE-3BF5184F92F8}" type="slidenum">
              <a:rPr lang="en-US" smtClean="0"/>
              <a:t>‹#›</a:t>
            </a:fld>
            <a:endParaRPr lang="en-US"/>
          </a:p>
        </p:txBody>
      </p:sp>
    </p:spTree>
    <p:extLst>
      <p:ext uri="{BB962C8B-B14F-4D97-AF65-F5344CB8AC3E}">
        <p14:creationId xmlns:p14="http://schemas.microsoft.com/office/powerpoint/2010/main" val="3097198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Hello.</a:t>
            </a:r>
            <a:r>
              <a:rPr lang="en-US" baseline="0" smtClean="0"/>
              <a:t> I’m Alex Edgcomb, a research specialist at UC Riverside, and researcher and content developer at zyBooks.</a:t>
            </a:r>
            <a:endParaRPr lang="en-US" dirty="0"/>
          </a:p>
        </p:txBody>
      </p:sp>
      <p:sp>
        <p:nvSpPr>
          <p:cNvPr id="4" name="Slide Number Placeholder 3"/>
          <p:cNvSpPr>
            <a:spLocks noGrp="1"/>
          </p:cNvSpPr>
          <p:nvPr>
            <p:ph type="sldNum" sz="quarter" idx="10"/>
          </p:nvPr>
        </p:nvSpPr>
        <p:spPr/>
        <p:txBody>
          <a:bodyPr/>
          <a:lstStyle/>
          <a:p>
            <a:fld id="{7B667A09-A416-1845-BFDE-3BF5184F92F8}" type="slidenum">
              <a:rPr lang="en-US" smtClean="0"/>
              <a:t>1</a:t>
            </a:fld>
            <a:endParaRPr lang="en-US"/>
          </a:p>
        </p:txBody>
      </p:sp>
    </p:spTree>
    <p:extLst>
      <p:ext uri="{BB962C8B-B14F-4D97-AF65-F5344CB8AC3E}">
        <p14:creationId xmlns:p14="http://schemas.microsoft.com/office/powerpoint/2010/main" val="247830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by switching to an interactive textbook, students did</a:t>
            </a:r>
            <a:r>
              <a:rPr lang="en-US" baseline="0" dirty="0" smtClean="0"/>
              <a:t> better. Even more improvement may be possible with a hybrid </a:t>
            </a:r>
            <a:r>
              <a:rPr lang="en-US" baseline="0" smtClean="0"/>
              <a:t>or flipped </a:t>
            </a:r>
            <a:r>
              <a:rPr lang="en-US" baseline="0" dirty="0" smtClean="0"/>
              <a:t>lecture.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gratefully</a:t>
            </a:r>
            <a:r>
              <a:rPr lang="en-US" baseline="0" dirty="0" smtClean="0"/>
              <a:t> acknowledge the NSF for their support. Thank you.</a:t>
            </a:r>
            <a:endParaRPr lang="en-US" dirty="0" smtClean="0"/>
          </a:p>
        </p:txBody>
      </p:sp>
      <p:sp>
        <p:nvSpPr>
          <p:cNvPr id="4" name="Slide Number Placeholder 3"/>
          <p:cNvSpPr>
            <a:spLocks noGrp="1"/>
          </p:cNvSpPr>
          <p:nvPr>
            <p:ph type="sldNum" sz="quarter" idx="10"/>
          </p:nvPr>
        </p:nvSpPr>
        <p:spPr/>
        <p:txBody>
          <a:bodyPr/>
          <a:lstStyle/>
          <a:p>
            <a:fld id="{7B667A09-A416-1845-BFDE-3BF5184F92F8}" type="slidenum">
              <a:rPr lang="en-US" smtClean="0"/>
              <a:t>10</a:t>
            </a:fld>
            <a:endParaRPr lang="en-US"/>
          </a:p>
        </p:txBody>
      </p:sp>
    </p:spTree>
    <p:extLst>
      <p:ext uri="{BB962C8B-B14F-4D97-AF65-F5344CB8AC3E}">
        <p14:creationId xmlns:p14="http://schemas.microsoft.com/office/powerpoint/2010/main" val="122037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work asks: Is student performance</a:t>
            </a:r>
            <a:r>
              <a:rPr lang="en-US" baseline="0" smtClean="0"/>
              <a:t> better with an interactive textbook?</a:t>
            </a:r>
          </a:p>
          <a:p>
            <a:r>
              <a:rPr lang="en-US" baseline="0" smtClean="0"/>
              <a:t>A traditional static textbook uses text and figures. An interactive textbook uses less text, instead using animations, learning questions, and tools.</a:t>
            </a:r>
            <a:endParaRPr lang="en-US" smtClean="0"/>
          </a:p>
          <a:p>
            <a:r>
              <a:rPr lang="en-US" smtClean="0"/>
              <a:t>An interactive</a:t>
            </a:r>
            <a:r>
              <a:rPr lang="en-US" baseline="0" smtClean="0"/>
              <a:t> textbook is </a:t>
            </a:r>
            <a:r>
              <a:rPr lang="en-US" smtClean="0"/>
              <a:t>NOT</a:t>
            </a:r>
            <a:r>
              <a:rPr lang="en-US" baseline="0" smtClean="0"/>
              <a:t> text h</a:t>
            </a:r>
            <a:r>
              <a:rPr lang="en-US" smtClean="0"/>
              <a:t>ighlighting, end of section true/false questions, nor videos.</a:t>
            </a:r>
            <a:endParaRPr lang="en-US" dirty="0" smtClean="0"/>
          </a:p>
        </p:txBody>
      </p:sp>
      <p:sp>
        <p:nvSpPr>
          <p:cNvPr id="4" name="Slide Number Placeholder 3"/>
          <p:cNvSpPr>
            <a:spLocks noGrp="1"/>
          </p:cNvSpPr>
          <p:nvPr>
            <p:ph type="sldNum" sz="quarter" idx="10"/>
          </p:nvPr>
        </p:nvSpPr>
        <p:spPr/>
        <p:txBody>
          <a:bodyPr/>
          <a:lstStyle/>
          <a:p>
            <a:fld id="{7B667A09-A416-1845-BFDE-3BF5184F92F8}" type="slidenum">
              <a:rPr lang="en-US" smtClean="0"/>
              <a:t>2</a:t>
            </a:fld>
            <a:endParaRPr lang="en-US"/>
          </a:p>
        </p:txBody>
      </p:sp>
    </p:spTree>
    <p:extLst>
      <p:ext uri="{BB962C8B-B14F-4D97-AF65-F5344CB8AC3E}">
        <p14:creationId xmlns:p14="http://schemas.microsoft.com/office/powerpoint/2010/main" val="387335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[0:00] Here’s an example</a:t>
            </a:r>
            <a:r>
              <a:rPr lang="en-US" baseline="0" smtClean="0"/>
              <a:t> of a section from an interactive textbook. The content includes learning questions, animations, and tools.</a:t>
            </a:r>
          </a:p>
          <a:p>
            <a:r>
              <a:rPr lang="en-US" baseline="0" smtClean="0"/>
              <a:t>[0:10] An animation is a series of moving objects.</a:t>
            </a:r>
          </a:p>
          <a:p>
            <a:r>
              <a:rPr lang="en-US" baseline="0" smtClean="0"/>
              <a:t>[0:22] Learning questions replace text, providing a more engaging learning experience and safe place to practice.</a:t>
            </a:r>
          </a:p>
          <a:p>
            <a:r>
              <a:rPr lang="en-US" smtClean="0"/>
              <a:t>[0:37] Interactive tools enable</a:t>
            </a:r>
            <a:r>
              <a:rPr lang="en-US" baseline="0" smtClean="0"/>
              <a:t> students to tinker and play, such as this state machine tool.</a:t>
            </a:r>
          </a:p>
          <a:p>
            <a:r>
              <a:rPr lang="en-US" baseline="0" smtClean="0"/>
              <a:t>[0:51] Also, tools enable auto-generated and auto-graded challenges, which may be used for homework.</a:t>
            </a:r>
            <a:endParaRPr lang="en-US" dirty="0"/>
          </a:p>
        </p:txBody>
      </p:sp>
      <p:sp>
        <p:nvSpPr>
          <p:cNvPr id="4" name="Slide Number Placeholder 3"/>
          <p:cNvSpPr>
            <a:spLocks noGrp="1"/>
          </p:cNvSpPr>
          <p:nvPr>
            <p:ph type="sldNum" sz="quarter" idx="10"/>
          </p:nvPr>
        </p:nvSpPr>
        <p:spPr/>
        <p:txBody>
          <a:bodyPr/>
          <a:lstStyle/>
          <a:p>
            <a:fld id="{7B667A09-A416-1845-BFDE-3BF5184F92F8}" type="slidenum">
              <a:rPr lang="en-US" smtClean="0"/>
              <a:t>3</a:t>
            </a:fld>
            <a:endParaRPr lang="en-US"/>
          </a:p>
        </p:txBody>
      </p:sp>
    </p:spTree>
    <p:extLst>
      <p:ext uri="{BB962C8B-B14F-4D97-AF65-F5344CB8AC3E}">
        <p14:creationId xmlns:p14="http://schemas.microsoft.com/office/powerpoint/2010/main" val="315658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Learning questions replace text, providing a more engaging learning experience and safe place to practice.</a:t>
            </a:r>
          </a:p>
          <a:p>
            <a:r>
              <a:rPr lang="en-US" baseline="0" smtClean="0"/>
              <a:t>Animations explain key concepts, visually and dynamically.</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Interactive tools enable</a:t>
            </a:r>
            <a:r>
              <a:rPr lang="en-US" baseline="0" smtClean="0"/>
              <a:t> students to tinker and play. Also, tools enable auto-generated and auto-graded challenges, which may be used for homework.</a:t>
            </a:r>
            <a:endParaRPr lang="en-US" dirty="0" smtClean="0"/>
          </a:p>
        </p:txBody>
      </p:sp>
      <p:sp>
        <p:nvSpPr>
          <p:cNvPr id="4" name="Slide Number Placeholder 3"/>
          <p:cNvSpPr>
            <a:spLocks noGrp="1"/>
          </p:cNvSpPr>
          <p:nvPr>
            <p:ph type="sldNum" sz="quarter" idx="10"/>
          </p:nvPr>
        </p:nvSpPr>
        <p:spPr/>
        <p:txBody>
          <a:bodyPr/>
          <a:lstStyle/>
          <a:p>
            <a:fld id="{7B667A09-A416-1845-BFDE-3BF5184F92F8}" type="slidenum">
              <a:rPr lang="en-US" smtClean="0"/>
              <a:t>4</a:t>
            </a:fld>
            <a:endParaRPr lang="en-US"/>
          </a:p>
        </p:txBody>
      </p:sp>
    </p:spTree>
    <p:extLst>
      <p:ext uri="{BB962C8B-B14F-4D97-AF65-F5344CB8AC3E}">
        <p14:creationId xmlns:p14="http://schemas.microsoft.com/office/powerpoint/2010/main" val="48447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We conducted a</a:t>
            </a:r>
            <a:r>
              <a:rPr lang="en-US" baseline="0" dirty="0" smtClean="0"/>
              <a:t>n</a:t>
            </a:r>
            <a:r>
              <a:rPr lang="en-US" dirty="0" smtClean="0"/>
              <a:t> analysis</a:t>
            </a:r>
            <a:r>
              <a:rPr lang="en-US" baseline="0" dirty="0" smtClean="0"/>
              <a:t> with courses that only changed from using a static textbook to an interactive textbook. The courses had the same experienced instructor, were the same semester of the year (such as Fall 2012 and Fall 2013), and had the same course work. 1,945 students were included in the analysis across 4 courses: CS2 with C at the University of Arizona, problem solving with MATLAB at UC Davis, CS1 with C++ at the University of Michigan, and CS1 with C at the University of Arizona.</a:t>
            </a:r>
          </a:p>
        </p:txBody>
      </p:sp>
      <p:sp>
        <p:nvSpPr>
          <p:cNvPr id="4" name="Slide Number Placeholder 3"/>
          <p:cNvSpPr>
            <a:spLocks noGrp="1"/>
          </p:cNvSpPr>
          <p:nvPr>
            <p:ph type="sldNum" sz="quarter" idx="10"/>
          </p:nvPr>
        </p:nvSpPr>
        <p:spPr/>
        <p:txBody>
          <a:bodyPr/>
          <a:lstStyle/>
          <a:p>
            <a:fld id="{7B667A09-A416-1845-BFDE-3BF5184F92F8}" type="slidenum">
              <a:rPr lang="en-US" smtClean="0"/>
              <a:t>5</a:t>
            </a:fld>
            <a:endParaRPr lang="en-US"/>
          </a:p>
        </p:txBody>
      </p:sp>
    </p:spTree>
    <p:extLst>
      <p:ext uri="{BB962C8B-B14F-4D97-AF65-F5344CB8AC3E}">
        <p14:creationId xmlns:p14="http://schemas.microsoft.com/office/powerpoint/2010/main" val="227303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 grades improved. Here’s CS2</a:t>
            </a:r>
            <a:r>
              <a:rPr lang="en-US" baseline="0" dirty="0" smtClean="0"/>
              <a:t> with C. The graph shows </a:t>
            </a:r>
            <a:r>
              <a:rPr lang="en-US" dirty="0" smtClean="0"/>
              <a:t>the percentage of students with each</a:t>
            </a:r>
            <a:r>
              <a:rPr lang="en-US" baseline="0" dirty="0" smtClean="0"/>
              <a:t> letter grade. The x-axis shows before and after the switch to an interactive textbook. The y-axis is the percentage of students. </a:t>
            </a:r>
            <a:r>
              <a:rPr lang="en-US" dirty="0" smtClean="0"/>
              <a:t>From before to after, there were fewer Ds and </a:t>
            </a:r>
            <a:r>
              <a:rPr lang="en-US" dirty="0" err="1" smtClean="0"/>
              <a:t>Fs</a:t>
            </a:r>
            <a:r>
              <a:rPr lang="en-US" dirty="0" smtClean="0"/>
              <a:t>.</a:t>
            </a:r>
          </a:p>
          <a:p>
            <a:endParaRPr lang="en-US" dirty="0" smtClean="0"/>
          </a:p>
          <a:p>
            <a:r>
              <a:rPr lang="en-US" dirty="0" smtClean="0"/>
              <a:t>Here’s problem solving with MATLAB. Again,</a:t>
            </a:r>
            <a:r>
              <a:rPr lang="en-US" baseline="0" dirty="0" smtClean="0"/>
              <a:t> there were fewer Ds and </a:t>
            </a:r>
            <a:r>
              <a:rPr lang="en-US" baseline="0" dirty="0" err="1" smtClean="0"/>
              <a:t>Fs</a:t>
            </a:r>
            <a:r>
              <a:rPr lang="en-US" baseline="0" dirty="0" smtClean="0"/>
              <a:t>, and more As and </a:t>
            </a:r>
            <a:r>
              <a:rPr lang="en-US" baseline="0" dirty="0" err="1" smtClean="0"/>
              <a:t>Bs</a:t>
            </a:r>
            <a:r>
              <a:rPr lang="en-US" baseline="0" dirty="0" smtClean="0"/>
              <a:t>. Same for CS1 with C++, and CS1 with C.</a:t>
            </a:r>
            <a:endParaRPr lang="en-US" dirty="0"/>
          </a:p>
        </p:txBody>
      </p:sp>
      <p:sp>
        <p:nvSpPr>
          <p:cNvPr id="4" name="Slide Number Placeholder 3"/>
          <p:cNvSpPr>
            <a:spLocks noGrp="1"/>
          </p:cNvSpPr>
          <p:nvPr>
            <p:ph type="sldNum" sz="quarter" idx="10"/>
          </p:nvPr>
        </p:nvSpPr>
        <p:spPr/>
        <p:txBody>
          <a:bodyPr/>
          <a:lstStyle/>
          <a:p>
            <a:fld id="{7B667A09-A416-1845-BFDE-3BF5184F92F8}" type="slidenum">
              <a:rPr lang="en-US" smtClean="0"/>
              <a:t>6</a:t>
            </a:fld>
            <a:endParaRPr lang="en-US"/>
          </a:p>
        </p:txBody>
      </p:sp>
    </p:spTree>
    <p:extLst>
      <p:ext uri="{BB962C8B-B14F-4D97-AF65-F5344CB8AC3E}">
        <p14:creationId xmlns:p14="http://schemas.microsoft.com/office/powerpoint/2010/main" val="258508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a combined</a:t>
            </a:r>
            <a:r>
              <a:rPr lang="en-US" baseline="0" dirty="0" smtClean="0"/>
              <a:t> statistical analysis, including 4 course assessments: exams, projects, class score, and class letter grade.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student’s assessment score, that score was Z-scored across both semester’s of that course. The Z-scoring helped account for grading scales differences between courses. Then, the Z-scores were concatenated for classes using static content, and separately concatenated for classes using interactive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improvement percentage is the improvement from switching from a static textbook to an interactive textbook. Exams improved by 13.6%, projects by 7.4%, class scores by 14.3%, and class letter grade by 12.6%.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applied a </a:t>
            </a:r>
            <a:r>
              <a:rPr lang="en-US" sz="1200" kern="1200" baseline="0" dirty="0" err="1" smtClean="0">
                <a:solidFill>
                  <a:schemeClr val="tx1"/>
                </a:solidFill>
                <a:effectLst/>
                <a:latin typeface="+mn-lt"/>
                <a:ea typeface="+mn-ea"/>
                <a:cs typeface="+mn-cs"/>
              </a:rPr>
              <a:t>Bonferroni</a:t>
            </a:r>
            <a:r>
              <a:rPr lang="en-US" sz="1200" kern="1200" baseline="0" dirty="0" smtClean="0">
                <a:solidFill>
                  <a:schemeClr val="tx1"/>
                </a:solidFill>
                <a:effectLst/>
                <a:latin typeface="+mn-lt"/>
                <a:ea typeface="+mn-ea"/>
                <a:cs typeface="+mn-cs"/>
              </a:rPr>
              <a:t> correction to account for the multiple significance tests, resulting in a critical p-value of 0.01. So, each improvement is interpreted as statistically significant.</a:t>
            </a:r>
            <a:endParaRPr lang="en-US" dirty="0" smtClean="0"/>
          </a:p>
          <a:p>
            <a:endParaRPr lang="en-US" dirty="0" smtClean="0"/>
          </a:p>
          <a:p>
            <a:r>
              <a:rPr lang="en-US" dirty="0" smtClean="0"/>
              <a:t>The</a:t>
            </a:r>
            <a:r>
              <a:rPr lang="en-US" baseline="0" dirty="0" smtClean="0"/>
              <a:t> statistical techniques used during analysis are detailed in the paper. I’m glad to talk about the analysis offline.</a:t>
            </a:r>
          </a:p>
        </p:txBody>
      </p:sp>
      <p:sp>
        <p:nvSpPr>
          <p:cNvPr id="4" name="Slide Number Placeholder 3"/>
          <p:cNvSpPr>
            <a:spLocks noGrp="1"/>
          </p:cNvSpPr>
          <p:nvPr>
            <p:ph type="sldNum" sz="quarter" idx="10"/>
          </p:nvPr>
        </p:nvSpPr>
        <p:spPr/>
        <p:txBody>
          <a:bodyPr/>
          <a:lstStyle/>
          <a:p>
            <a:fld id="{7B667A09-A416-1845-BFDE-3BF5184F92F8}" type="slidenum">
              <a:rPr lang="en-US" smtClean="0"/>
              <a:t>7</a:t>
            </a:fld>
            <a:endParaRPr lang="en-US"/>
          </a:p>
        </p:txBody>
      </p:sp>
    </p:spTree>
    <p:extLst>
      <p:ext uri="{BB962C8B-B14F-4D97-AF65-F5344CB8AC3E}">
        <p14:creationId xmlns:p14="http://schemas.microsoft.com/office/powerpoint/2010/main" val="133098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 noticed students were doing the reading.</a:t>
            </a:r>
            <a:r>
              <a:rPr lang="en-US" baseline="0" dirty="0" smtClean="0"/>
              <a:t> One instructor said…</a:t>
            </a:r>
            <a:endParaRPr lang="en-US" dirty="0" smtClean="0"/>
          </a:p>
        </p:txBody>
      </p:sp>
      <p:sp>
        <p:nvSpPr>
          <p:cNvPr id="4" name="Slide Number Placeholder 3"/>
          <p:cNvSpPr>
            <a:spLocks noGrp="1"/>
          </p:cNvSpPr>
          <p:nvPr>
            <p:ph type="sldNum" sz="quarter" idx="10"/>
          </p:nvPr>
        </p:nvSpPr>
        <p:spPr/>
        <p:txBody>
          <a:bodyPr/>
          <a:lstStyle/>
          <a:p>
            <a:fld id="{7B667A09-A416-1845-BFDE-3BF5184F92F8}" type="slidenum">
              <a:rPr lang="en-US" smtClean="0"/>
              <a:t>8</a:t>
            </a:fld>
            <a:endParaRPr lang="en-US"/>
          </a:p>
        </p:txBody>
      </p:sp>
    </p:spTree>
    <p:extLst>
      <p:ext uri="{BB962C8B-B14F-4D97-AF65-F5344CB8AC3E}">
        <p14:creationId xmlns:p14="http://schemas.microsoft.com/office/powerpoint/2010/main" val="295392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at ASEE 2014 we presented a randomized-controlled study, in which each student was randomly assigned either a static or interactive textbook for a lesson. We measured student improvement with a quiz before and a quiz after the lesson.</a:t>
            </a:r>
          </a:p>
          <a:p>
            <a:endParaRPr lang="en-US" baseline="0" dirty="0" smtClean="0"/>
          </a:p>
          <a:p>
            <a:r>
              <a:rPr lang="en-US" baseline="0" dirty="0" smtClean="0"/>
              <a:t>The y-axis is the improvement score, which is the after-lesson quiz score minus the before-lesson quiz score. In blue, is the static textbook, and green is the interactive textbook.</a:t>
            </a:r>
          </a:p>
          <a:p>
            <a:endParaRPr lang="en-US" baseline="0" dirty="0" smtClean="0"/>
          </a:p>
          <a:p>
            <a:r>
              <a:rPr lang="en-US" baseline="0" dirty="0" smtClean="0"/>
              <a:t>Across the entire class, students assigned the interactive textbook improved by 16% more than students assigned the static textbook. For the initially lowest quartile, the students assigned the interactive textbook improved by 64% more than students assigned the static textbook. Notice that the initially lowest quartile students assigned the interactive textbook nearly caught up to the rest of the class.</a:t>
            </a:r>
          </a:p>
          <a:p>
            <a:endParaRPr lang="en-US" baseline="0" dirty="0" smtClean="0"/>
          </a:p>
          <a:p>
            <a:r>
              <a:rPr lang="en-US" baseline="0" dirty="0" smtClean="0"/>
              <a:t>Additionally, this work found that students assigned the interactive textbook voluntarily spent 86% more time with the lesson than students assigned the static textbook.</a:t>
            </a:r>
          </a:p>
          <a:p>
            <a:endParaRPr lang="en-US" baseline="0" dirty="0" smtClean="0"/>
          </a:p>
          <a:p>
            <a:r>
              <a:rPr lang="en-US" dirty="0" smtClean="0"/>
              <a:t>In surveys we’ve conducted,</a:t>
            </a:r>
            <a:r>
              <a:rPr lang="en-US" baseline="0" dirty="0" smtClean="0"/>
              <a:t> we’ve found that two-thirds of students acquire the required static textbook and nearly all students acquire the required interactive textbook.</a:t>
            </a:r>
          </a:p>
          <a:p>
            <a:endParaRPr lang="en-US" baseline="0" dirty="0" smtClean="0"/>
          </a:p>
          <a:p>
            <a:r>
              <a:rPr lang="en-US" baseline="0" dirty="0" smtClean="0"/>
              <a:t>Also, awarding 5% - 10% of course points for reading resulted in over 90% reading completion, with students spending 2.5 hours per week in the textbook. In a recent analysis, we found that 89% of students earnestly attempt these readings.</a:t>
            </a:r>
          </a:p>
        </p:txBody>
      </p:sp>
      <p:sp>
        <p:nvSpPr>
          <p:cNvPr id="4" name="Slide Number Placeholder 3"/>
          <p:cNvSpPr>
            <a:spLocks noGrp="1"/>
          </p:cNvSpPr>
          <p:nvPr>
            <p:ph type="sldNum" sz="quarter" idx="10"/>
          </p:nvPr>
        </p:nvSpPr>
        <p:spPr/>
        <p:txBody>
          <a:bodyPr/>
          <a:lstStyle/>
          <a:p>
            <a:fld id="{7B667A09-A416-1845-BFDE-3BF5184F92F8}" type="slidenum">
              <a:rPr lang="en-US" smtClean="0"/>
              <a:t>9</a:t>
            </a:fld>
            <a:endParaRPr lang="en-US"/>
          </a:p>
        </p:txBody>
      </p:sp>
    </p:spTree>
    <p:extLst>
      <p:ext uri="{BB962C8B-B14F-4D97-AF65-F5344CB8AC3E}">
        <p14:creationId xmlns:p14="http://schemas.microsoft.com/office/powerpoint/2010/main" val="102357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59C9C-F90F-8D47-A0E1-FC9985BBB3E0}"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304468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59C9C-F90F-8D47-A0E1-FC9985BBB3E0}"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290282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59C9C-F90F-8D47-A0E1-FC9985BBB3E0}"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303786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59C9C-F90F-8D47-A0E1-FC9985BBB3E0}"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159309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59C9C-F90F-8D47-A0E1-FC9985BBB3E0}"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423091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59C9C-F90F-8D47-A0E1-FC9985BBB3E0}"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44408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59C9C-F90F-8D47-A0E1-FC9985BBB3E0}" type="datetimeFigureOut">
              <a:rPr lang="en-US" smtClean="0"/>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201471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59C9C-F90F-8D47-A0E1-FC9985BBB3E0}" type="datetimeFigureOut">
              <a:rPr lang="en-US" smtClean="0"/>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323743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59C9C-F90F-8D47-A0E1-FC9985BBB3E0}" type="datetimeFigureOut">
              <a:rPr lang="en-US" smtClean="0"/>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116155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59C9C-F90F-8D47-A0E1-FC9985BBB3E0}"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270156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59C9C-F90F-8D47-A0E1-FC9985BBB3E0}"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B2D3-83D9-8E4F-8295-AAF89EB93FD6}" type="slidenum">
              <a:rPr lang="en-US" smtClean="0"/>
              <a:t>‹#›</a:t>
            </a:fld>
            <a:endParaRPr lang="en-US"/>
          </a:p>
        </p:txBody>
      </p:sp>
    </p:spTree>
    <p:extLst>
      <p:ext uri="{BB962C8B-B14F-4D97-AF65-F5344CB8AC3E}">
        <p14:creationId xmlns:p14="http://schemas.microsoft.com/office/powerpoint/2010/main" val="3476912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59C9C-F90F-8D47-A0E1-FC9985BBB3E0}" type="datetimeFigureOut">
              <a:rPr lang="en-US" smtClean="0"/>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2B2D3-83D9-8E4F-8295-AAF89EB93FD6}" type="slidenum">
              <a:rPr lang="en-US" smtClean="0"/>
              <a:t>‹#›</a:t>
            </a:fld>
            <a:endParaRPr lang="en-US"/>
          </a:p>
        </p:txBody>
      </p:sp>
    </p:spTree>
    <p:extLst>
      <p:ext uri="{BB962C8B-B14F-4D97-AF65-F5344CB8AC3E}">
        <p14:creationId xmlns:p14="http://schemas.microsoft.com/office/powerpoint/2010/main" val="128308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65"/>
            <a:ext cx="7772400" cy="1470025"/>
          </a:xfrm>
        </p:spPr>
        <p:txBody>
          <a:bodyPr>
            <a:normAutofit fontScale="90000"/>
          </a:bodyPr>
          <a:lstStyle/>
          <a:p>
            <a:r>
              <a:rPr lang="en-US" dirty="0" smtClean="0"/>
              <a:t>Student Performance Improvement using Interactive Textbooks:</a:t>
            </a:r>
            <a:br>
              <a:rPr lang="en-US" dirty="0" smtClean="0"/>
            </a:br>
            <a:r>
              <a:rPr lang="en-US" sz="3600" dirty="0" smtClean="0"/>
              <a:t>A Three-University Cross-Semester Analysis</a:t>
            </a:r>
            <a:endParaRPr lang="en-US" sz="3600" dirty="0"/>
          </a:p>
        </p:txBody>
      </p:sp>
      <p:sp>
        <p:nvSpPr>
          <p:cNvPr id="3" name="Subtitle 2"/>
          <p:cNvSpPr>
            <a:spLocks noGrp="1"/>
          </p:cNvSpPr>
          <p:nvPr>
            <p:ph type="subTitle" idx="1"/>
          </p:nvPr>
        </p:nvSpPr>
        <p:spPr>
          <a:xfrm>
            <a:off x="685800" y="4748542"/>
            <a:ext cx="7772400" cy="1752600"/>
          </a:xfrm>
        </p:spPr>
        <p:txBody>
          <a:bodyPr>
            <a:normAutofit fontScale="70000" lnSpcReduction="20000"/>
          </a:bodyPr>
          <a:lstStyle/>
          <a:p>
            <a:r>
              <a:rPr lang="en-US" b="1" dirty="0" smtClean="0"/>
              <a:t>Alex Edgcomb</a:t>
            </a:r>
            <a:r>
              <a:rPr lang="en-US" dirty="0" smtClean="0"/>
              <a:t>*, Frank Vahid*, Roman Lysecky°,</a:t>
            </a:r>
          </a:p>
          <a:p>
            <a:r>
              <a:rPr lang="en-US" dirty="0" smtClean="0"/>
              <a:t>Andre Knoesen†, Rajeevan Amirtharajah†, and Mary Lou Dorf‡</a:t>
            </a:r>
          </a:p>
          <a:p>
            <a:r>
              <a:rPr lang="en-US" sz="2200" dirty="0" smtClean="0"/>
              <a:t>*Dept. of CS&amp;E, Univ. of California, Riverside. Also with zyBooks.com</a:t>
            </a:r>
          </a:p>
          <a:p>
            <a:r>
              <a:rPr lang="en-US" sz="2200" dirty="0" smtClean="0"/>
              <a:t>°Dept. of ECE, Univ. of Arizona. Also with zyBooks.com</a:t>
            </a:r>
          </a:p>
          <a:p>
            <a:r>
              <a:rPr lang="en-US" sz="2200" dirty="0" smtClean="0"/>
              <a:t>†Dept. of ECE, Univ. of California, Davis</a:t>
            </a:r>
          </a:p>
          <a:p>
            <a:r>
              <a:rPr lang="en-US" sz="2200" dirty="0" smtClean="0"/>
              <a:t>‡Dept. of EECS, Univ. of Michigan</a:t>
            </a:r>
            <a:endParaRPr lang="en-US" sz="2200" dirty="0"/>
          </a:p>
        </p:txBody>
      </p:sp>
      <p:sp>
        <p:nvSpPr>
          <p:cNvPr id="4" name="TextBox 3"/>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1</a:t>
            </a:fld>
            <a:r>
              <a:rPr lang="en-US" sz="1600" dirty="0" smtClean="0">
                <a:solidFill>
                  <a:srgbClr val="A6A6A6"/>
                </a:solidFill>
              </a:rPr>
              <a:t> of 10</a:t>
            </a:r>
            <a:endParaRPr lang="en-US" sz="1600" dirty="0">
              <a:solidFill>
                <a:srgbClr val="A6A6A6"/>
              </a:solidFill>
            </a:endParaRPr>
          </a:p>
        </p:txBody>
      </p:sp>
      <p:pic>
        <p:nvPicPr>
          <p:cNvPr id="6" name="Picture 5" descr="learningQs.png"/>
          <p:cNvPicPr>
            <a:picLocks noChangeAspect="1"/>
          </p:cNvPicPr>
          <p:nvPr/>
        </p:nvPicPr>
        <p:blipFill rotWithShape="1">
          <a:blip r:embed="rId3">
            <a:extLst>
              <a:ext uri="{28A0092B-C50C-407E-A947-70E740481C1C}">
                <a14:useLocalDpi xmlns:a14="http://schemas.microsoft.com/office/drawing/2010/main" val="0"/>
              </a:ext>
            </a:extLst>
          </a:blip>
          <a:srcRect b="55457"/>
          <a:stretch/>
        </p:blipFill>
        <p:spPr>
          <a:xfrm>
            <a:off x="487883" y="2565054"/>
            <a:ext cx="4348703" cy="1923503"/>
          </a:xfrm>
          <a:prstGeom prst="rect">
            <a:avLst/>
          </a:prstGeom>
        </p:spPr>
      </p:pic>
      <p:pic>
        <p:nvPicPr>
          <p:cNvPr id="7" name="Picture 2" descr="ani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053" y="2384079"/>
            <a:ext cx="3126147" cy="228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5694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1"/>
            <a:ext cx="8229600" cy="3955046"/>
          </a:xfrm>
        </p:spPr>
        <p:txBody>
          <a:bodyPr>
            <a:normAutofit/>
          </a:bodyPr>
          <a:lstStyle/>
          <a:p>
            <a:r>
              <a:rPr lang="en-US" dirty="0" smtClean="0"/>
              <a:t>Just by switching to an interactive textbook, students did better</a:t>
            </a:r>
          </a:p>
          <a:p>
            <a:pPr lvl="1"/>
            <a:r>
              <a:rPr lang="en-US" sz="2000" dirty="0"/>
              <a:t>1,945 </a:t>
            </a:r>
            <a:r>
              <a:rPr lang="en-US" sz="2000" dirty="0" smtClean="0"/>
              <a:t>students: UA, UCD, </a:t>
            </a:r>
            <a:r>
              <a:rPr lang="en-US" sz="2000" dirty="0" err="1" smtClean="0"/>
              <a:t>UMich</a:t>
            </a:r>
            <a:endParaRPr lang="en-US" sz="2000" dirty="0"/>
          </a:p>
          <a:p>
            <a:endParaRPr lang="en-US" dirty="0" smtClean="0"/>
          </a:p>
          <a:p>
            <a:endParaRPr lang="en-US" dirty="0" smtClean="0"/>
          </a:p>
          <a:p>
            <a:r>
              <a:rPr lang="en-US" dirty="0" smtClean="0"/>
              <a:t>Even more improvement possible with hybrid / flipped lecture [3][4]</a:t>
            </a:r>
          </a:p>
        </p:txBody>
      </p:sp>
      <p:sp>
        <p:nvSpPr>
          <p:cNvPr id="5" name="TextBox 4"/>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10</a:t>
            </a:fld>
            <a:r>
              <a:rPr lang="en-US" sz="1600" dirty="0" smtClean="0">
                <a:solidFill>
                  <a:srgbClr val="A6A6A6"/>
                </a:solidFill>
              </a:rPr>
              <a:t> of 10</a:t>
            </a:r>
            <a:endParaRPr lang="en-US" sz="1600" dirty="0">
              <a:solidFill>
                <a:srgbClr val="A6A6A6"/>
              </a:solidFill>
            </a:endParaRPr>
          </a:p>
        </p:txBody>
      </p:sp>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8" name="Rectangle 7"/>
          <p:cNvSpPr/>
          <p:nvPr/>
        </p:nvSpPr>
        <p:spPr>
          <a:xfrm>
            <a:off x="1905071" y="5287093"/>
            <a:ext cx="5521947" cy="369332"/>
          </a:xfrm>
          <a:prstGeom prst="rect">
            <a:avLst/>
          </a:prstGeom>
        </p:spPr>
        <p:txBody>
          <a:bodyPr wrap="square">
            <a:spAutoFit/>
          </a:bodyPr>
          <a:lstStyle/>
          <a:p>
            <a:pPr algn="ctr"/>
            <a:r>
              <a:rPr lang="en-US" i="1" dirty="0"/>
              <a:t>Gratefully acknowledge NSF: SBIR 1315094 / 1430537</a:t>
            </a:r>
          </a:p>
        </p:txBody>
      </p:sp>
      <p:graphicFrame>
        <p:nvGraphicFramePr>
          <p:cNvPr id="9" name="Content Placeholder 5"/>
          <p:cNvGraphicFramePr>
            <a:graphicFrameLocks/>
          </p:cNvGraphicFramePr>
          <p:nvPr>
            <p:extLst>
              <p:ext uri="{D42A27DB-BD31-4B8C-83A1-F6EECF244321}">
                <p14:modId xmlns:p14="http://schemas.microsoft.com/office/powerpoint/2010/main" val="2450227610"/>
              </p:ext>
            </p:extLst>
          </p:nvPr>
        </p:nvGraphicFramePr>
        <p:xfrm>
          <a:off x="457200" y="3200454"/>
          <a:ext cx="8229599" cy="899160"/>
        </p:xfrm>
        <a:graphic>
          <a:graphicData uri="http://schemas.openxmlformats.org/drawingml/2006/table">
            <a:tbl>
              <a:tblPr firstRow="1" bandRow="1">
                <a:tableStyleId>{5C22544A-7EE6-4342-B048-85BDC9FD1C3A}</a:tableStyleId>
              </a:tblPr>
              <a:tblGrid>
                <a:gridCol w="2324419"/>
                <a:gridCol w="1058311"/>
                <a:gridCol w="1154086"/>
                <a:gridCol w="1476318"/>
                <a:gridCol w="2216465"/>
              </a:tblGrid>
              <a:tr h="370840">
                <a:tc>
                  <a:txBody>
                    <a:bodyPr/>
                    <a:lstStyle/>
                    <a:p>
                      <a:endParaRPr lang="en-US" sz="2200" dirty="0"/>
                    </a:p>
                  </a:txBody>
                  <a:tcPr/>
                </a:tc>
                <a:tc>
                  <a:txBody>
                    <a:bodyPr/>
                    <a:lstStyle/>
                    <a:p>
                      <a:pPr algn="ctr"/>
                      <a:r>
                        <a:rPr lang="en-US" sz="2200" dirty="0" smtClean="0"/>
                        <a:t>Exams</a:t>
                      </a:r>
                      <a:endParaRPr lang="en-US" sz="2200" dirty="0"/>
                    </a:p>
                  </a:txBody>
                  <a:tcPr/>
                </a:tc>
                <a:tc>
                  <a:txBody>
                    <a:bodyPr/>
                    <a:lstStyle/>
                    <a:p>
                      <a:pPr algn="ctr"/>
                      <a:r>
                        <a:rPr lang="en-US" sz="2200" dirty="0" smtClean="0"/>
                        <a:t>Projects</a:t>
                      </a:r>
                      <a:endParaRPr lang="en-US" sz="2200" dirty="0"/>
                    </a:p>
                  </a:txBody>
                  <a:tcPr/>
                </a:tc>
                <a:tc>
                  <a:txBody>
                    <a:bodyPr/>
                    <a:lstStyle/>
                    <a:p>
                      <a:pPr algn="ctr"/>
                      <a:r>
                        <a:rPr lang="en-US" sz="2200" dirty="0" smtClean="0"/>
                        <a:t>Class score</a:t>
                      </a:r>
                      <a:endParaRPr lang="en-US" sz="2200" dirty="0"/>
                    </a:p>
                  </a:txBody>
                  <a:tcPr/>
                </a:tc>
                <a:tc>
                  <a:txBody>
                    <a:bodyPr/>
                    <a:lstStyle/>
                    <a:p>
                      <a:pPr algn="ctr"/>
                      <a:r>
                        <a:rPr lang="en-US" sz="2200" dirty="0" smtClean="0"/>
                        <a:t>Class letter grade</a:t>
                      </a:r>
                      <a:endParaRPr lang="en-US" sz="2200" dirty="0"/>
                    </a:p>
                  </a:txBody>
                  <a:tcPr/>
                </a:tc>
              </a:tr>
              <a:tr h="370840">
                <a:tc>
                  <a:txBody>
                    <a:bodyPr/>
                    <a:lstStyle/>
                    <a:p>
                      <a:r>
                        <a:rPr lang="en-US" sz="2500" b="1" dirty="0" smtClean="0"/>
                        <a:t>Improvement %</a:t>
                      </a:r>
                      <a:endParaRPr lang="en-US" sz="2500" b="1" dirty="0"/>
                    </a:p>
                  </a:txBody>
                  <a:tcPr/>
                </a:tc>
                <a:tc>
                  <a:txBody>
                    <a:bodyPr/>
                    <a:lstStyle/>
                    <a:p>
                      <a:pPr algn="ctr"/>
                      <a:r>
                        <a:rPr lang="en-US" sz="2500" b="1" dirty="0" smtClean="0"/>
                        <a:t>13.6%</a:t>
                      </a:r>
                      <a:endParaRPr lang="en-US" sz="2500" b="1" dirty="0"/>
                    </a:p>
                  </a:txBody>
                  <a:tcPr/>
                </a:tc>
                <a:tc>
                  <a:txBody>
                    <a:bodyPr/>
                    <a:lstStyle/>
                    <a:p>
                      <a:pPr algn="ctr"/>
                      <a:r>
                        <a:rPr lang="en-US" sz="2500" b="1" dirty="0" smtClean="0"/>
                        <a:t>7.4%</a:t>
                      </a:r>
                      <a:endParaRPr lang="en-US" sz="2500" b="1" dirty="0"/>
                    </a:p>
                  </a:txBody>
                  <a:tcPr/>
                </a:tc>
                <a:tc>
                  <a:txBody>
                    <a:bodyPr/>
                    <a:lstStyle/>
                    <a:p>
                      <a:pPr algn="ctr"/>
                      <a:r>
                        <a:rPr lang="en-US" sz="2500" b="1" dirty="0" smtClean="0"/>
                        <a:t>14.3%</a:t>
                      </a:r>
                      <a:endParaRPr lang="en-US" sz="2500" b="1" dirty="0"/>
                    </a:p>
                  </a:txBody>
                  <a:tcPr/>
                </a:tc>
                <a:tc>
                  <a:txBody>
                    <a:bodyPr/>
                    <a:lstStyle/>
                    <a:p>
                      <a:pPr algn="ctr"/>
                      <a:r>
                        <a:rPr lang="en-US" sz="2500" b="1" dirty="0" smtClean="0"/>
                        <a:t>12.6%</a:t>
                      </a:r>
                      <a:endParaRPr lang="en-US" sz="2500" b="1" dirty="0"/>
                    </a:p>
                  </a:txBody>
                  <a:tcPr/>
                </a:tc>
              </a:tr>
            </a:tbl>
          </a:graphicData>
        </a:graphic>
      </p:graphicFrame>
      <p:sp>
        <p:nvSpPr>
          <p:cNvPr id="10" name="Content Placeholder 4"/>
          <p:cNvSpPr txBox="1">
            <a:spLocks/>
          </p:cNvSpPr>
          <p:nvPr/>
        </p:nvSpPr>
        <p:spPr>
          <a:xfrm>
            <a:off x="444371" y="5688714"/>
            <a:ext cx="8229600" cy="80021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smtClean="0"/>
              <a:t>[</a:t>
            </a:r>
            <a:r>
              <a:rPr lang="en-US" sz="1000" dirty="0"/>
              <a:t>3</a:t>
            </a:r>
            <a:r>
              <a:rPr lang="en-US" sz="1000" dirty="0" smtClean="0"/>
              <a:t>] Porter, L., C. Bailey-Lee, and B. Simon. Halving Fail Rates using Peer Instruction: A Study of Four Computer Science Courses. </a:t>
            </a:r>
          </a:p>
          <a:p>
            <a:pPr marL="0" indent="0">
              <a:buFont typeface="Arial"/>
              <a:buNone/>
            </a:pPr>
            <a:r>
              <a:rPr lang="en-US" sz="1000" dirty="0"/>
              <a:t>	</a:t>
            </a:r>
            <a:r>
              <a:rPr lang="en-US" sz="1000" dirty="0" smtClean="0"/>
              <a:t>Proceeding of the 44th ACM technical symposium on Computer science education. ACM, 2013.</a:t>
            </a:r>
          </a:p>
          <a:p>
            <a:pPr marL="0" indent="0">
              <a:buFont typeface="Arial"/>
              <a:buNone/>
            </a:pPr>
            <a:r>
              <a:rPr lang="en-US" sz="1000" dirty="0" smtClean="0"/>
              <a:t>[4] Simon, B., J. Parris, and J. </a:t>
            </a:r>
            <a:r>
              <a:rPr lang="en-US" sz="1000" dirty="0" err="1" smtClean="0"/>
              <a:t>Spacco</a:t>
            </a:r>
            <a:r>
              <a:rPr lang="en-US" sz="1000" dirty="0" smtClean="0"/>
              <a:t>. How we teach impacts student learning: peer instruction vs. lecture in CS0.</a:t>
            </a:r>
          </a:p>
          <a:p>
            <a:pPr marL="0" indent="0">
              <a:buFont typeface="Arial"/>
              <a:buNone/>
            </a:pPr>
            <a:r>
              <a:rPr lang="en-US" sz="1000" dirty="0" smtClean="0"/>
              <a:t>	Proceeding of the 44th ACM technical symposium on Computer science education. ACM, 2013.</a:t>
            </a:r>
          </a:p>
        </p:txBody>
      </p:sp>
    </p:spTree>
    <p:extLst>
      <p:ext uri="{BB962C8B-B14F-4D97-AF65-F5344CB8AC3E}">
        <p14:creationId xmlns:p14="http://schemas.microsoft.com/office/powerpoint/2010/main" val="16527978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student performance better with an interactive textbook?</a:t>
            </a:r>
          </a:p>
        </p:txBody>
      </p:sp>
      <p:pic>
        <p:nvPicPr>
          <p:cNvPr id="3" name="Picture 2" descr="staticTextboo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0655"/>
            <a:ext cx="3947301" cy="4194317"/>
          </a:xfrm>
          <a:prstGeom prst="rect">
            <a:avLst/>
          </a:prstGeom>
        </p:spPr>
      </p:pic>
      <p:sp>
        <p:nvSpPr>
          <p:cNvPr id="8" name="TextBox 7"/>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2</a:t>
            </a:fld>
            <a:r>
              <a:rPr lang="en-US" sz="1600" dirty="0" smtClean="0">
                <a:solidFill>
                  <a:srgbClr val="A6A6A6"/>
                </a:solidFill>
              </a:rPr>
              <a:t> of 10</a:t>
            </a:r>
            <a:endParaRPr lang="en-US" sz="1600" dirty="0">
              <a:solidFill>
                <a:srgbClr val="A6A6A6"/>
              </a:solidFill>
            </a:endParaRPr>
          </a:p>
        </p:txBody>
      </p:sp>
      <p:pic>
        <p:nvPicPr>
          <p:cNvPr id="9" name="Picture 8" descr="interactiveTextboo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803" y="2054601"/>
            <a:ext cx="3990997" cy="3992210"/>
          </a:xfrm>
          <a:prstGeom prst="rect">
            <a:avLst/>
          </a:prstGeom>
        </p:spPr>
      </p:pic>
      <p:sp>
        <p:nvSpPr>
          <p:cNvPr id="10" name="TextBox 9"/>
          <p:cNvSpPr txBox="1"/>
          <p:nvPr/>
        </p:nvSpPr>
        <p:spPr>
          <a:xfrm>
            <a:off x="2083470" y="1540608"/>
            <a:ext cx="878215" cy="461665"/>
          </a:xfrm>
          <a:prstGeom prst="rect">
            <a:avLst/>
          </a:prstGeom>
          <a:noFill/>
        </p:spPr>
        <p:txBody>
          <a:bodyPr wrap="none" rtlCol="0">
            <a:spAutoFit/>
          </a:bodyPr>
          <a:lstStyle/>
          <a:p>
            <a:pPr algn="ctr"/>
            <a:r>
              <a:rPr lang="en-US" sz="2400" dirty="0" smtClean="0"/>
              <a:t>Static</a:t>
            </a:r>
            <a:endParaRPr lang="en-US" sz="2400" dirty="0"/>
          </a:p>
        </p:txBody>
      </p:sp>
      <p:sp>
        <p:nvSpPr>
          <p:cNvPr id="11" name="TextBox 10"/>
          <p:cNvSpPr txBox="1"/>
          <p:nvPr/>
        </p:nvSpPr>
        <p:spPr>
          <a:xfrm>
            <a:off x="5852550" y="1540608"/>
            <a:ext cx="1528634" cy="461665"/>
          </a:xfrm>
          <a:prstGeom prst="rect">
            <a:avLst/>
          </a:prstGeom>
          <a:noFill/>
        </p:spPr>
        <p:txBody>
          <a:bodyPr wrap="none" rtlCol="0">
            <a:spAutoFit/>
          </a:bodyPr>
          <a:lstStyle/>
          <a:p>
            <a:pPr algn="ctr"/>
            <a:r>
              <a:rPr lang="en-US" sz="2400" dirty="0" smtClean="0"/>
              <a:t>Interactive</a:t>
            </a:r>
            <a:endParaRPr lang="en-US" sz="2400" dirty="0"/>
          </a:p>
        </p:txBody>
      </p:sp>
      <p:cxnSp>
        <p:nvCxnSpPr>
          <p:cNvPr id="14" name="Straight Connector 13"/>
          <p:cNvCxnSpPr/>
          <p:nvPr/>
        </p:nvCxnSpPr>
        <p:spPr>
          <a:xfrm>
            <a:off x="4590935" y="1979846"/>
            <a:ext cx="0" cy="4195126"/>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38891802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textbook demo</a:t>
            </a:r>
            <a:endParaRPr lang="en-US"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3</a:t>
            </a:fld>
            <a:r>
              <a:rPr lang="en-US" sz="1600" dirty="0" smtClean="0">
                <a:solidFill>
                  <a:srgbClr val="A6A6A6"/>
                </a:solidFill>
              </a:rPr>
              <a:t> of 10</a:t>
            </a:r>
            <a:endParaRPr lang="en-US" sz="1600" dirty="0">
              <a:solidFill>
                <a:srgbClr val="A6A6A6"/>
              </a:solidFill>
            </a:endParaRPr>
          </a:p>
        </p:txBody>
      </p:sp>
      <p:sp>
        <p:nvSpPr>
          <p:cNvPr id="6" name="TextBox 5"/>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pic>
        <p:nvPicPr>
          <p:cNvPr id="8" name="interactiveTextboo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950913" y="1600200"/>
            <a:ext cx="7242175" cy="4525963"/>
          </a:xfrm>
        </p:spPr>
      </p:pic>
    </p:spTree>
    <p:extLst>
      <p:ext uri="{BB962C8B-B14F-4D97-AF65-F5344CB8AC3E}">
        <p14:creationId xmlns:p14="http://schemas.microsoft.com/office/powerpoint/2010/main" val="3251509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textbook demo</a:t>
            </a:r>
            <a:endParaRPr lang="en-US"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4</a:t>
            </a:fld>
            <a:r>
              <a:rPr lang="en-US" sz="1600" dirty="0" smtClean="0">
                <a:solidFill>
                  <a:srgbClr val="A6A6A6"/>
                </a:solidFill>
              </a:rPr>
              <a:t> of 10</a:t>
            </a:r>
            <a:endParaRPr lang="en-US" sz="1600" dirty="0">
              <a:solidFill>
                <a:srgbClr val="A6A6A6"/>
              </a:solidFill>
            </a:endParaRPr>
          </a:p>
        </p:txBody>
      </p:sp>
      <p:pic>
        <p:nvPicPr>
          <p:cNvPr id="1026" name="Picture 2" descr="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0" y="3451772"/>
            <a:ext cx="3895405" cy="284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l="2254" t="21987" r="2275"/>
          <a:stretch/>
        </p:blipFill>
        <p:spPr>
          <a:xfrm>
            <a:off x="4971681" y="2148929"/>
            <a:ext cx="3762646" cy="3435570"/>
          </a:xfrm>
          <a:prstGeom prst="rect">
            <a:avLst/>
          </a:prstGeom>
        </p:spPr>
      </p:pic>
      <p:pic>
        <p:nvPicPr>
          <p:cNvPr id="8" name="Picture 7" descr="learningQs.png"/>
          <p:cNvPicPr>
            <a:picLocks noChangeAspect="1"/>
          </p:cNvPicPr>
          <p:nvPr/>
        </p:nvPicPr>
        <p:blipFill rotWithShape="1">
          <a:blip r:embed="rId5">
            <a:extLst>
              <a:ext uri="{28A0092B-C50C-407E-A947-70E740481C1C}">
                <a14:useLocalDpi xmlns:a14="http://schemas.microsoft.com/office/drawing/2010/main" val="0"/>
              </a:ext>
            </a:extLst>
          </a:blip>
          <a:srcRect b="55457"/>
          <a:stretch/>
        </p:blipFill>
        <p:spPr>
          <a:xfrm>
            <a:off x="464143" y="1407732"/>
            <a:ext cx="4116869" cy="1820959"/>
          </a:xfrm>
          <a:prstGeom prst="rect">
            <a:avLst/>
          </a:prstGeom>
        </p:spPr>
      </p:pic>
      <p:sp>
        <p:nvSpPr>
          <p:cNvPr id="9" name="TextBox 8"/>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cxnSp>
        <p:nvCxnSpPr>
          <p:cNvPr id="10" name="Straight Connector 9"/>
          <p:cNvCxnSpPr/>
          <p:nvPr/>
        </p:nvCxnSpPr>
        <p:spPr>
          <a:xfrm>
            <a:off x="4770541" y="1710458"/>
            <a:ext cx="0" cy="419512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4143" y="3360853"/>
            <a:ext cx="430639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7589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performance better?</a:t>
            </a:r>
            <a:endParaRPr lang="en-US" dirty="0"/>
          </a:p>
        </p:txBody>
      </p:sp>
      <p:sp>
        <p:nvSpPr>
          <p:cNvPr id="3" name="Content Placeholder 2"/>
          <p:cNvSpPr>
            <a:spLocks noGrp="1"/>
          </p:cNvSpPr>
          <p:nvPr>
            <p:ph idx="1"/>
          </p:nvPr>
        </p:nvSpPr>
        <p:spPr>
          <a:xfrm>
            <a:off x="457200" y="1445891"/>
            <a:ext cx="8229600" cy="2350970"/>
          </a:xfrm>
        </p:spPr>
        <p:txBody>
          <a:bodyPr>
            <a:normAutofit fontScale="92500" lnSpcReduction="10000"/>
          </a:bodyPr>
          <a:lstStyle/>
          <a:p>
            <a:r>
              <a:rPr lang="en-US" dirty="0" smtClean="0"/>
              <a:t>Only change was to interactive textbook. </a:t>
            </a:r>
            <a:r>
              <a:rPr lang="en-US" dirty="0"/>
              <a:t>S</a:t>
            </a:r>
            <a:r>
              <a:rPr lang="en-US" dirty="0" smtClean="0"/>
              <a:t>ame:</a:t>
            </a:r>
          </a:p>
          <a:p>
            <a:pPr lvl="1"/>
            <a:r>
              <a:rPr lang="en-US" dirty="0" smtClean="0"/>
              <a:t>Experienced instructor</a:t>
            </a:r>
          </a:p>
          <a:p>
            <a:pPr lvl="1"/>
            <a:r>
              <a:rPr lang="en-US" dirty="0" smtClean="0"/>
              <a:t>Semester (Fall 2012 </a:t>
            </a:r>
            <a:r>
              <a:rPr lang="en-US" dirty="0" err="1" smtClean="0"/>
              <a:t>vs</a:t>
            </a:r>
            <a:r>
              <a:rPr lang="en-US" dirty="0" smtClean="0"/>
              <a:t> Fall 2013)</a:t>
            </a:r>
          </a:p>
          <a:p>
            <a:pPr lvl="1"/>
            <a:r>
              <a:rPr lang="en-US" dirty="0" smtClean="0"/>
              <a:t>Course work</a:t>
            </a:r>
          </a:p>
          <a:p>
            <a:r>
              <a:rPr lang="en-US" dirty="0" smtClean="0"/>
              <a:t>1,945 students</a:t>
            </a:r>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5</a:t>
            </a:fld>
            <a:r>
              <a:rPr lang="en-US" sz="1600" dirty="0" smtClean="0">
                <a:solidFill>
                  <a:srgbClr val="A6A6A6"/>
                </a:solidFill>
              </a:rPr>
              <a:t> of 10</a:t>
            </a:r>
            <a:endParaRPr lang="en-US" sz="1600" dirty="0">
              <a:solidFill>
                <a:srgbClr val="A6A6A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78820597"/>
              </p:ext>
            </p:extLst>
          </p:nvPr>
        </p:nvGraphicFramePr>
        <p:xfrm>
          <a:off x="457200" y="3915561"/>
          <a:ext cx="8229600" cy="2285010"/>
        </p:xfrm>
        <a:graphic>
          <a:graphicData uri="http://schemas.openxmlformats.org/drawingml/2006/table">
            <a:tbl>
              <a:tblPr firstRow="1" bandRow="1">
                <a:tableStyleId>{5C22544A-7EE6-4342-B048-85BDC9FD1C3A}</a:tableStyleId>
              </a:tblPr>
              <a:tblGrid>
                <a:gridCol w="3103663"/>
                <a:gridCol w="1732954"/>
                <a:gridCol w="1816040"/>
                <a:gridCol w="1576943"/>
              </a:tblGrid>
              <a:tr h="457002">
                <a:tc>
                  <a:txBody>
                    <a:bodyPr/>
                    <a:lstStyle/>
                    <a:p>
                      <a:r>
                        <a:rPr lang="en-US" dirty="0" smtClean="0"/>
                        <a:t>Course</a:t>
                      </a:r>
                      <a:endParaRPr lang="en-US" dirty="0"/>
                    </a:p>
                  </a:txBody>
                  <a:tcPr/>
                </a:tc>
                <a:tc>
                  <a:txBody>
                    <a:bodyPr/>
                    <a:lstStyle/>
                    <a:p>
                      <a:r>
                        <a:rPr lang="en-US" dirty="0" smtClean="0"/>
                        <a:t>University</a:t>
                      </a:r>
                      <a:endParaRPr lang="en-US" dirty="0"/>
                    </a:p>
                  </a:txBody>
                  <a:tcPr/>
                </a:tc>
                <a:tc>
                  <a:txBody>
                    <a:bodyPr/>
                    <a:lstStyle/>
                    <a:p>
                      <a:r>
                        <a:rPr lang="en-US" dirty="0" smtClean="0"/>
                        <a:t>Students before</a:t>
                      </a:r>
                      <a:endParaRPr lang="en-US" dirty="0"/>
                    </a:p>
                  </a:txBody>
                  <a:tcPr/>
                </a:tc>
                <a:tc>
                  <a:txBody>
                    <a:bodyPr/>
                    <a:lstStyle/>
                    <a:p>
                      <a:r>
                        <a:rPr lang="en-US" dirty="0" smtClean="0"/>
                        <a:t>Students after</a:t>
                      </a:r>
                      <a:endParaRPr lang="en-US" dirty="0"/>
                    </a:p>
                  </a:txBody>
                  <a:tcPr/>
                </a:tc>
              </a:tr>
              <a:tr h="457002">
                <a:tc>
                  <a:txBody>
                    <a:bodyPr/>
                    <a:lstStyle/>
                    <a:p>
                      <a:r>
                        <a:rPr lang="en-US" sz="1800" kern="1200" dirty="0" smtClean="0">
                          <a:solidFill>
                            <a:schemeClr val="dk1"/>
                          </a:solidFill>
                          <a:effectLst/>
                          <a:latin typeface="+mn-lt"/>
                          <a:ea typeface="+mn-ea"/>
                          <a:cs typeface="+mn-cs"/>
                        </a:rPr>
                        <a:t>CS2 with C language</a:t>
                      </a:r>
                      <a:endParaRPr lang="en-US" dirty="0">
                        <a:effectLst/>
                      </a:endParaRPr>
                    </a:p>
                  </a:txBody>
                  <a:tcPr/>
                </a:tc>
                <a:tc>
                  <a:txBody>
                    <a:bodyPr/>
                    <a:lstStyle/>
                    <a:p>
                      <a:r>
                        <a:rPr lang="en-US" dirty="0" smtClean="0">
                          <a:effectLst/>
                        </a:rPr>
                        <a:t>U of Arizona</a:t>
                      </a:r>
                      <a:endParaRPr lang="en-US" dirty="0">
                        <a:effectLst/>
                      </a:endParaRPr>
                    </a:p>
                  </a:txBody>
                  <a:tcPr/>
                </a:tc>
                <a:tc>
                  <a:txBody>
                    <a:bodyPr/>
                    <a:lstStyle/>
                    <a:p>
                      <a:r>
                        <a:rPr lang="en-US" smtClean="0"/>
                        <a:t>124</a:t>
                      </a:r>
                      <a:endParaRPr lang="en-US" dirty="0"/>
                    </a:p>
                  </a:txBody>
                  <a:tcPr/>
                </a:tc>
                <a:tc>
                  <a:txBody>
                    <a:bodyPr/>
                    <a:lstStyle/>
                    <a:p>
                      <a:r>
                        <a:rPr lang="en-US" smtClean="0"/>
                        <a:t>133</a:t>
                      </a:r>
                      <a:endParaRPr lang="en-US" dirty="0"/>
                    </a:p>
                  </a:txBody>
                  <a:tcPr/>
                </a:tc>
              </a:tr>
              <a:tr h="457002">
                <a:tc>
                  <a:txBody>
                    <a:bodyPr/>
                    <a:lstStyle/>
                    <a:p>
                      <a:r>
                        <a:rPr lang="en-US" sz="1800" kern="1200" dirty="0" smtClean="0">
                          <a:solidFill>
                            <a:schemeClr val="dk1"/>
                          </a:solidFill>
                          <a:effectLst/>
                          <a:latin typeface="+mn-lt"/>
                          <a:ea typeface="+mn-ea"/>
                          <a:cs typeface="+mn-cs"/>
                        </a:rPr>
                        <a:t>Problem solving with MATLAB</a:t>
                      </a:r>
                      <a:endParaRPr lang="en-US" dirty="0"/>
                    </a:p>
                  </a:txBody>
                  <a:tcPr/>
                </a:tc>
                <a:tc>
                  <a:txBody>
                    <a:bodyPr/>
                    <a:lstStyle/>
                    <a:p>
                      <a:r>
                        <a:rPr lang="en-US" dirty="0" smtClean="0"/>
                        <a:t>UC Davis</a:t>
                      </a:r>
                      <a:endParaRPr lang="en-US" dirty="0"/>
                    </a:p>
                  </a:txBody>
                  <a:tcPr/>
                </a:tc>
                <a:tc>
                  <a:txBody>
                    <a:bodyPr/>
                    <a:lstStyle/>
                    <a:p>
                      <a:r>
                        <a:rPr lang="en-US" smtClean="0"/>
                        <a:t>211</a:t>
                      </a:r>
                      <a:endParaRPr lang="en-US" dirty="0"/>
                    </a:p>
                  </a:txBody>
                  <a:tcPr/>
                </a:tc>
                <a:tc>
                  <a:txBody>
                    <a:bodyPr/>
                    <a:lstStyle/>
                    <a:p>
                      <a:r>
                        <a:rPr lang="en-US" smtClean="0"/>
                        <a:t>245</a:t>
                      </a:r>
                      <a:endParaRPr lang="en-US" dirty="0"/>
                    </a:p>
                  </a:txBody>
                  <a:tcPr/>
                </a:tc>
              </a:tr>
              <a:tr h="457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CS1 with C++ language</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 of Michigan</a:t>
                      </a:r>
                    </a:p>
                  </a:txBody>
                  <a:tcPr/>
                </a:tc>
                <a:tc>
                  <a:txBody>
                    <a:bodyPr/>
                    <a:lstStyle/>
                    <a:p>
                      <a:r>
                        <a:rPr lang="en-US" smtClean="0"/>
                        <a:t>434</a:t>
                      </a:r>
                      <a:endParaRPr lang="en-US" dirty="0"/>
                    </a:p>
                  </a:txBody>
                  <a:tcPr/>
                </a:tc>
                <a:tc>
                  <a:txBody>
                    <a:bodyPr/>
                    <a:lstStyle/>
                    <a:p>
                      <a:r>
                        <a:rPr lang="en-US" smtClean="0"/>
                        <a:t>567</a:t>
                      </a:r>
                      <a:endParaRPr lang="en-US" dirty="0"/>
                    </a:p>
                  </a:txBody>
                  <a:tcPr/>
                </a:tc>
              </a:tr>
              <a:tr h="457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CS1 with C language</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 of Arizona</a:t>
                      </a:r>
                    </a:p>
                  </a:txBody>
                  <a:tcPr/>
                </a:tc>
                <a:tc>
                  <a:txBody>
                    <a:bodyPr/>
                    <a:lstStyle/>
                    <a:p>
                      <a:r>
                        <a:rPr lang="en-US" smtClean="0"/>
                        <a:t>140</a:t>
                      </a:r>
                      <a:endParaRPr lang="en-US" dirty="0"/>
                    </a:p>
                  </a:txBody>
                  <a:tcPr/>
                </a:tc>
                <a:tc>
                  <a:txBody>
                    <a:bodyPr/>
                    <a:lstStyle/>
                    <a:p>
                      <a:r>
                        <a:rPr lang="en-US" dirty="0" smtClean="0"/>
                        <a:t>166</a:t>
                      </a:r>
                      <a:endParaRPr lang="en-US" dirty="0"/>
                    </a:p>
                  </a:txBody>
                  <a:tcPr/>
                </a:tc>
              </a:tr>
            </a:tbl>
          </a:graphicData>
        </a:graphic>
      </p:graphicFrame>
      <p:sp>
        <p:nvSpPr>
          <p:cNvPr id="7" name="TextBox 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2112679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grades improved</a:t>
            </a:r>
            <a:endParaRPr lang="en-US" dirty="0"/>
          </a:p>
        </p:txBody>
      </p:sp>
      <p:sp>
        <p:nvSpPr>
          <p:cNvPr id="6" name="TextBox 5"/>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6</a:t>
            </a:fld>
            <a:r>
              <a:rPr lang="en-US" sz="1600" dirty="0" smtClean="0">
                <a:solidFill>
                  <a:srgbClr val="A6A6A6"/>
                </a:solidFill>
              </a:rPr>
              <a:t> of 10</a:t>
            </a:r>
            <a:endParaRPr lang="en-US" sz="1600" dirty="0">
              <a:solidFill>
                <a:srgbClr val="A6A6A6"/>
              </a:solidFill>
            </a:endParaRPr>
          </a:p>
        </p:txBody>
      </p:sp>
      <p:grpSp>
        <p:nvGrpSpPr>
          <p:cNvPr id="4" name="Group 3"/>
          <p:cNvGrpSpPr/>
          <p:nvPr/>
        </p:nvGrpSpPr>
        <p:grpSpPr>
          <a:xfrm>
            <a:off x="457200" y="1440703"/>
            <a:ext cx="3945467" cy="2246645"/>
            <a:chOff x="457200" y="1440703"/>
            <a:chExt cx="3945467" cy="2246645"/>
          </a:xfrm>
        </p:grpSpPr>
        <p:graphicFrame>
          <p:nvGraphicFramePr>
            <p:cNvPr id="7" name="Chart 6"/>
            <p:cNvGraphicFramePr>
              <a:graphicFrameLocks/>
            </p:cNvGraphicFramePr>
            <p:nvPr>
              <p:extLst>
                <p:ext uri="{D42A27DB-BD31-4B8C-83A1-F6EECF244321}">
                  <p14:modId xmlns:p14="http://schemas.microsoft.com/office/powerpoint/2010/main" val="3307654901"/>
                </p:ext>
              </p:extLst>
            </p:nvPr>
          </p:nvGraphicFramePr>
          <p:xfrm>
            <a:off x="457200" y="1733853"/>
            <a:ext cx="3945467" cy="19534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87743" y="1440703"/>
              <a:ext cx="2075846" cy="369332"/>
            </a:xfrm>
            <a:prstGeom prst="rect">
              <a:avLst/>
            </a:prstGeom>
            <a:noFill/>
          </p:spPr>
          <p:txBody>
            <a:bodyPr wrap="none" rtlCol="0">
              <a:spAutoFit/>
            </a:bodyPr>
            <a:lstStyle/>
            <a:p>
              <a:pPr algn="ctr"/>
              <a:r>
                <a:rPr lang="en-US" dirty="0" smtClean="0"/>
                <a:t>CS2 with C language</a:t>
              </a:r>
              <a:endParaRPr lang="en-US" dirty="0"/>
            </a:p>
          </p:txBody>
        </p:sp>
        <p:sp>
          <p:nvSpPr>
            <p:cNvPr id="15" name="TextBox 14"/>
            <p:cNvSpPr txBox="1"/>
            <p:nvPr/>
          </p:nvSpPr>
          <p:spPr>
            <a:xfrm>
              <a:off x="1826440" y="1911054"/>
              <a:ext cx="318229" cy="369332"/>
            </a:xfrm>
            <a:prstGeom prst="rect">
              <a:avLst/>
            </a:prstGeom>
            <a:noFill/>
          </p:spPr>
          <p:txBody>
            <a:bodyPr wrap="none" rtlCol="0">
              <a:spAutoFit/>
            </a:bodyPr>
            <a:lstStyle/>
            <a:p>
              <a:r>
                <a:rPr lang="en-US" dirty="0" smtClean="0"/>
                <a:t>A</a:t>
              </a:r>
              <a:endParaRPr lang="en-US" dirty="0"/>
            </a:p>
          </p:txBody>
        </p:sp>
        <p:sp>
          <p:nvSpPr>
            <p:cNvPr id="18" name="TextBox 17"/>
            <p:cNvSpPr txBox="1"/>
            <p:nvPr/>
          </p:nvSpPr>
          <p:spPr>
            <a:xfrm>
              <a:off x="3325423" y="1918314"/>
              <a:ext cx="318229"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1833700" y="2305354"/>
              <a:ext cx="318229" cy="369332"/>
            </a:xfrm>
            <a:prstGeom prst="rect">
              <a:avLst/>
            </a:prstGeom>
            <a:noFill/>
          </p:spPr>
          <p:txBody>
            <a:bodyPr wrap="none" rtlCol="0">
              <a:spAutoFit/>
            </a:bodyPr>
            <a:lstStyle/>
            <a:p>
              <a:r>
                <a:rPr lang="en-US" dirty="0" smtClean="0"/>
                <a:t>B</a:t>
              </a:r>
              <a:endParaRPr lang="en-US" dirty="0"/>
            </a:p>
          </p:txBody>
        </p:sp>
        <p:sp>
          <p:nvSpPr>
            <p:cNvPr id="20" name="TextBox 19"/>
            <p:cNvSpPr txBox="1"/>
            <p:nvPr/>
          </p:nvSpPr>
          <p:spPr>
            <a:xfrm>
              <a:off x="3328645" y="2324709"/>
              <a:ext cx="318229" cy="369332"/>
            </a:xfrm>
            <a:prstGeom prst="rect">
              <a:avLst/>
            </a:prstGeom>
            <a:noFill/>
          </p:spPr>
          <p:txBody>
            <a:bodyPr wrap="none" rtlCol="0">
              <a:spAutoFit/>
            </a:bodyPr>
            <a:lstStyle/>
            <a:p>
              <a:r>
                <a:rPr lang="en-US" dirty="0" smtClean="0"/>
                <a:t>B</a:t>
              </a:r>
              <a:endParaRPr lang="en-US" dirty="0"/>
            </a:p>
          </p:txBody>
        </p:sp>
        <p:sp>
          <p:nvSpPr>
            <p:cNvPr id="21" name="TextBox 20"/>
            <p:cNvSpPr txBox="1"/>
            <p:nvPr/>
          </p:nvSpPr>
          <p:spPr>
            <a:xfrm>
              <a:off x="1840960" y="2554514"/>
              <a:ext cx="318229" cy="369332"/>
            </a:xfrm>
            <a:prstGeom prst="rect">
              <a:avLst/>
            </a:prstGeom>
            <a:noFill/>
          </p:spPr>
          <p:txBody>
            <a:bodyPr wrap="none" rtlCol="0">
              <a:spAutoFit/>
            </a:bodyPr>
            <a:lstStyle/>
            <a:p>
              <a:r>
                <a:rPr lang="en-US" dirty="0" smtClean="0"/>
                <a:t>C</a:t>
              </a:r>
              <a:endParaRPr lang="en-US" dirty="0"/>
            </a:p>
          </p:txBody>
        </p:sp>
        <p:sp>
          <p:nvSpPr>
            <p:cNvPr id="22" name="TextBox 21"/>
            <p:cNvSpPr txBox="1"/>
            <p:nvPr/>
          </p:nvSpPr>
          <p:spPr>
            <a:xfrm>
              <a:off x="3328645" y="2639179"/>
              <a:ext cx="318229" cy="369332"/>
            </a:xfrm>
            <a:prstGeom prst="rect">
              <a:avLst/>
            </a:prstGeom>
            <a:noFill/>
          </p:spPr>
          <p:txBody>
            <a:bodyPr wrap="none" rtlCol="0">
              <a:spAutoFit/>
            </a:bodyPr>
            <a:lstStyle/>
            <a:p>
              <a:r>
                <a:rPr lang="en-US" dirty="0" smtClean="0"/>
                <a:t>C</a:t>
              </a:r>
              <a:endParaRPr lang="en-US" dirty="0"/>
            </a:p>
          </p:txBody>
        </p:sp>
        <p:sp>
          <p:nvSpPr>
            <p:cNvPr id="23" name="Rectangle 22"/>
            <p:cNvSpPr/>
            <p:nvPr/>
          </p:nvSpPr>
          <p:spPr>
            <a:xfrm>
              <a:off x="3326997" y="2845199"/>
              <a:ext cx="326682" cy="369332"/>
            </a:xfrm>
            <a:prstGeom prst="rect">
              <a:avLst/>
            </a:prstGeom>
          </p:spPr>
          <p:txBody>
            <a:bodyPr wrap="none">
              <a:spAutoFit/>
            </a:bodyPr>
            <a:lstStyle/>
            <a:p>
              <a:r>
                <a:rPr lang="en-US" dirty="0" smtClean="0"/>
                <a:t>D</a:t>
              </a:r>
              <a:endParaRPr lang="en-US" dirty="0"/>
            </a:p>
          </p:txBody>
        </p:sp>
        <p:sp>
          <p:nvSpPr>
            <p:cNvPr id="24" name="Rectangle 23"/>
            <p:cNvSpPr/>
            <p:nvPr/>
          </p:nvSpPr>
          <p:spPr>
            <a:xfrm>
              <a:off x="3339092" y="3062909"/>
              <a:ext cx="290727" cy="369332"/>
            </a:xfrm>
            <a:prstGeom prst="rect">
              <a:avLst/>
            </a:prstGeom>
          </p:spPr>
          <p:txBody>
            <a:bodyPr wrap="none">
              <a:spAutoFit/>
            </a:bodyPr>
            <a:lstStyle/>
            <a:p>
              <a:r>
                <a:rPr lang="en-US" dirty="0" smtClean="0"/>
                <a:t>F</a:t>
              </a:r>
              <a:endParaRPr lang="en-US" dirty="0"/>
            </a:p>
          </p:txBody>
        </p:sp>
        <p:sp>
          <p:nvSpPr>
            <p:cNvPr id="25" name="Rectangle 24"/>
            <p:cNvSpPr/>
            <p:nvPr/>
          </p:nvSpPr>
          <p:spPr>
            <a:xfrm>
              <a:off x="1840960" y="2739180"/>
              <a:ext cx="326682" cy="369332"/>
            </a:xfrm>
            <a:prstGeom prst="rect">
              <a:avLst/>
            </a:prstGeom>
          </p:spPr>
          <p:txBody>
            <a:bodyPr wrap="none">
              <a:spAutoFit/>
            </a:bodyPr>
            <a:lstStyle/>
            <a:p>
              <a:r>
                <a:rPr lang="en-US" dirty="0" smtClean="0"/>
                <a:t>D</a:t>
              </a:r>
              <a:endParaRPr lang="en-US" dirty="0"/>
            </a:p>
          </p:txBody>
        </p:sp>
        <p:sp>
          <p:nvSpPr>
            <p:cNvPr id="26" name="Rectangle 25"/>
            <p:cNvSpPr/>
            <p:nvPr/>
          </p:nvSpPr>
          <p:spPr>
            <a:xfrm>
              <a:off x="1853942" y="3017770"/>
              <a:ext cx="290727" cy="369332"/>
            </a:xfrm>
            <a:prstGeom prst="rect">
              <a:avLst/>
            </a:prstGeom>
          </p:spPr>
          <p:txBody>
            <a:bodyPr wrap="none">
              <a:spAutoFit/>
            </a:bodyPr>
            <a:lstStyle/>
            <a:p>
              <a:r>
                <a:rPr lang="en-US" dirty="0" smtClean="0"/>
                <a:t>F</a:t>
              </a:r>
              <a:endParaRPr lang="en-US" dirty="0"/>
            </a:p>
          </p:txBody>
        </p:sp>
      </p:grpSp>
      <p:grpSp>
        <p:nvGrpSpPr>
          <p:cNvPr id="3" name="Group 2"/>
          <p:cNvGrpSpPr/>
          <p:nvPr/>
        </p:nvGrpSpPr>
        <p:grpSpPr>
          <a:xfrm>
            <a:off x="4735948" y="1440703"/>
            <a:ext cx="3950853" cy="2246645"/>
            <a:chOff x="4735948" y="1440703"/>
            <a:chExt cx="3950853" cy="2246645"/>
          </a:xfrm>
        </p:grpSpPr>
        <p:graphicFrame>
          <p:nvGraphicFramePr>
            <p:cNvPr id="27" name="Chart 26"/>
            <p:cNvGraphicFramePr>
              <a:graphicFrameLocks/>
            </p:cNvGraphicFramePr>
            <p:nvPr>
              <p:extLst>
                <p:ext uri="{D42A27DB-BD31-4B8C-83A1-F6EECF244321}">
                  <p14:modId xmlns:p14="http://schemas.microsoft.com/office/powerpoint/2010/main" val="897513643"/>
                </p:ext>
              </p:extLst>
            </p:nvPr>
          </p:nvGraphicFramePr>
          <p:xfrm>
            <a:off x="4735948" y="1733853"/>
            <a:ext cx="3950853" cy="195349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5606704" y="1440703"/>
              <a:ext cx="2874968" cy="369332"/>
            </a:xfrm>
            <a:prstGeom prst="rect">
              <a:avLst/>
            </a:prstGeom>
            <a:noFill/>
          </p:spPr>
          <p:txBody>
            <a:bodyPr wrap="none" rtlCol="0">
              <a:spAutoFit/>
            </a:bodyPr>
            <a:lstStyle/>
            <a:p>
              <a:pPr algn="ctr"/>
              <a:r>
                <a:rPr lang="en-US" dirty="0" smtClean="0"/>
                <a:t>Problem solving with Matlab</a:t>
              </a:r>
              <a:endParaRPr lang="en-US" dirty="0"/>
            </a:p>
          </p:txBody>
        </p:sp>
        <p:sp>
          <p:nvSpPr>
            <p:cNvPr id="33" name="TextBox 32"/>
            <p:cNvSpPr txBox="1"/>
            <p:nvPr/>
          </p:nvSpPr>
          <p:spPr>
            <a:xfrm>
              <a:off x="6109060" y="1791088"/>
              <a:ext cx="318229" cy="369332"/>
            </a:xfrm>
            <a:prstGeom prst="rect">
              <a:avLst/>
            </a:prstGeom>
            <a:noFill/>
          </p:spPr>
          <p:txBody>
            <a:bodyPr wrap="none" rtlCol="0">
              <a:spAutoFit/>
            </a:bodyPr>
            <a:lstStyle/>
            <a:p>
              <a:r>
                <a:rPr lang="en-US" dirty="0" smtClean="0"/>
                <a:t>A</a:t>
              </a:r>
              <a:endParaRPr lang="en-US" dirty="0"/>
            </a:p>
          </p:txBody>
        </p:sp>
        <p:sp>
          <p:nvSpPr>
            <p:cNvPr id="34" name="TextBox 33"/>
            <p:cNvSpPr txBox="1"/>
            <p:nvPr/>
          </p:nvSpPr>
          <p:spPr>
            <a:xfrm>
              <a:off x="6104225" y="2328053"/>
              <a:ext cx="318229" cy="369332"/>
            </a:xfrm>
            <a:prstGeom prst="rect">
              <a:avLst/>
            </a:prstGeom>
            <a:noFill/>
          </p:spPr>
          <p:txBody>
            <a:bodyPr wrap="none" rtlCol="0">
              <a:spAutoFit/>
            </a:bodyPr>
            <a:lstStyle/>
            <a:p>
              <a:r>
                <a:rPr lang="en-US" dirty="0" smtClean="0"/>
                <a:t>B</a:t>
              </a:r>
              <a:endParaRPr lang="en-US" dirty="0"/>
            </a:p>
          </p:txBody>
        </p:sp>
        <p:sp>
          <p:nvSpPr>
            <p:cNvPr id="35" name="TextBox 34"/>
            <p:cNvSpPr txBox="1"/>
            <p:nvPr/>
          </p:nvSpPr>
          <p:spPr>
            <a:xfrm>
              <a:off x="6109060" y="2925594"/>
              <a:ext cx="318229" cy="369332"/>
            </a:xfrm>
            <a:prstGeom prst="rect">
              <a:avLst/>
            </a:prstGeom>
            <a:noFill/>
          </p:spPr>
          <p:txBody>
            <a:bodyPr wrap="none" rtlCol="0">
              <a:spAutoFit/>
            </a:bodyPr>
            <a:lstStyle/>
            <a:p>
              <a:r>
                <a:rPr lang="en-US" dirty="0" smtClean="0"/>
                <a:t>C</a:t>
              </a:r>
              <a:endParaRPr lang="en-US" dirty="0"/>
            </a:p>
          </p:txBody>
        </p:sp>
        <p:sp>
          <p:nvSpPr>
            <p:cNvPr id="36" name="TextBox 35"/>
            <p:cNvSpPr txBox="1"/>
            <p:nvPr/>
          </p:nvSpPr>
          <p:spPr>
            <a:xfrm>
              <a:off x="7614640" y="2145278"/>
              <a:ext cx="318229" cy="369332"/>
            </a:xfrm>
            <a:prstGeom prst="rect">
              <a:avLst/>
            </a:prstGeom>
            <a:noFill/>
          </p:spPr>
          <p:txBody>
            <a:bodyPr wrap="none" rtlCol="0">
              <a:spAutoFit/>
            </a:bodyPr>
            <a:lstStyle/>
            <a:p>
              <a:r>
                <a:rPr lang="en-US" dirty="0" smtClean="0"/>
                <a:t>A</a:t>
              </a:r>
              <a:endParaRPr lang="en-US" dirty="0"/>
            </a:p>
          </p:txBody>
        </p:sp>
        <p:sp>
          <p:nvSpPr>
            <p:cNvPr id="37" name="TextBox 36"/>
            <p:cNvSpPr txBox="1"/>
            <p:nvPr/>
          </p:nvSpPr>
          <p:spPr>
            <a:xfrm>
              <a:off x="7609805" y="2848423"/>
              <a:ext cx="318229" cy="369332"/>
            </a:xfrm>
            <a:prstGeom prst="rect">
              <a:avLst/>
            </a:prstGeom>
            <a:noFill/>
          </p:spPr>
          <p:txBody>
            <a:bodyPr wrap="none" rtlCol="0">
              <a:spAutoFit/>
            </a:bodyPr>
            <a:lstStyle/>
            <a:p>
              <a:r>
                <a:rPr lang="en-US" dirty="0" smtClean="0"/>
                <a:t>B</a:t>
              </a:r>
              <a:endParaRPr lang="en-US" dirty="0"/>
            </a:p>
          </p:txBody>
        </p:sp>
      </p:grpSp>
      <p:grpSp>
        <p:nvGrpSpPr>
          <p:cNvPr id="8" name="Group 7"/>
          <p:cNvGrpSpPr/>
          <p:nvPr/>
        </p:nvGrpSpPr>
        <p:grpSpPr>
          <a:xfrm>
            <a:off x="457200" y="3953743"/>
            <a:ext cx="3945467" cy="2218752"/>
            <a:chOff x="457200" y="3953743"/>
            <a:chExt cx="3945467" cy="2218752"/>
          </a:xfrm>
        </p:grpSpPr>
        <p:graphicFrame>
          <p:nvGraphicFramePr>
            <p:cNvPr id="29" name="Chart 28"/>
            <p:cNvGraphicFramePr>
              <a:graphicFrameLocks/>
            </p:cNvGraphicFramePr>
            <p:nvPr>
              <p:extLst>
                <p:ext uri="{D42A27DB-BD31-4B8C-83A1-F6EECF244321}">
                  <p14:modId xmlns:p14="http://schemas.microsoft.com/office/powerpoint/2010/main" val="1765967310"/>
                </p:ext>
              </p:extLst>
            </p:nvPr>
          </p:nvGraphicFramePr>
          <p:xfrm>
            <a:off x="457200" y="4221499"/>
            <a:ext cx="3945467" cy="1950996"/>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1584652" y="3953743"/>
              <a:ext cx="2305777" cy="369332"/>
            </a:xfrm>
            <a:prstGeom prst="rect">
              <a:avLst/>
            </a:prstGeom>
            <a:noFill/>
          </p:spPr>
          <p:txBody>
            <a:bodyPr wrap="none" rtlCol="0">
              <a:spAutoFit/>
            </a:bodyPr>
            <a:lstStyle/>
            <a:p>
              <a:pPr algn="ctr"/>
              <a:r>
                <a:rPr lang="en-US" dirty="0" smtClean="0"/>
                <a:t>CS1 with C++ language</a:t>
              </a:r>
              <a:endParaRPr lang="en-US" dirty="0"/>
            </a:p>
          </p:txBody>
        </p:sp>
        <p:sp>
          <p:nvSpPr>
            <p:cNvPr id="38" name="TextBox 37"/>
            <p:cNvSpPr txBox="1"/>
            <p:nvPr/>
          </p:nvSpPr>
          <p:spPr>
            <a:xfrm>
              <a:off x="1833700" y="4448098"/>
              <a:ext cx="318229" cy="369332"/>
            </a:xfrm>
            <a:prstGeom prst="rect">
              <a:avLst/>
            </a:prstGeom>
            <a:noFill/>
          </p:spPr>
          <p:txBody>
            <a:bodyPr wrap="none" rtlCol="0">
              <a:spAutoFit/>
            </a:bodyPr>
            <a:lstStyle/>
            <a:p>
              <a:r>
                <a:rPr lang="en-US" dirty="0" smtClean="0"/>
                <a:t>A</a:t>
              </a:r>
              <a:endParaRPr lang="en-US" dirty="0"/>
            </a:p>
          </p:txBody>
        </p:sp>
        <p:sp>
          <p:nvSpPr>
            <p:cNvPr id="39" name="TextBox 38"/>
            <p:cNvSpPr txBox="1"/>
            <p:nvPr/>
          </p:nvSpPr>
          <p:spPr>
            <a:xfrm>
              <a:off x="1828865" y="4985063"/>
              <a:ext cx="318229" cy="369332"/>
            </a:xfrm>
            <a:prstGeom prst="rect">
              <a:avLst/>
            </a:prstGeom>
            <a:noFill/>
          </p:spPr>
          <p:txBody>
            <a:bodyPr wrap="none" rtlCol="0">
              <a:spAutoFit/>
            </a:bodyPr>
            <a:lstStyle/>
            <a:p>
              <a:r>
                <a:rPr lang="en-US" dirty="0" smtClean="0"/>
                <a:t>B</a:t>
              </a:r>
              <a:endParaRPr lang="en-US" dirty="0"/>
            </a:p>
          </p:txBody>
        </p:sp>
        <p:sp>
          <p:nvSpPr>
            <p:cNvPr id="40" name="TextBox 39"/>
            <p:cNvSpPr txBox="1"/>
            <p:nvPr/>
          </p:nvSpPr>
          <p:spPr>
            <a:xfrm>
              <a:off x="1833700" y="5380814"/>
              <a:ext cx="318229" cy="369332"/>
            </a:xfrm>
            <a:prstGeom prst="rect">
              <a:avLst/>
            </a:prstGeom>
            <a:noFill/>
          </p:spPr>
          <p:txBody>
            <a:bodyPr wrap="none" rtlCol="0">
              <a:spAutoFit/>
            </a:bodyPr>
            <a:lstStyle/>
            <a:p>
              <a:r>
                <a:rPr lang="en-US" dirty="0" smtClean="0"/>
                <a:t>C</a:t>
              </a:r>
              <a:endParaRPr lang="en-US" dirty="0"/>
            </a:p>
          </p:txBody>
        </p:sp>
        <p:sp>
          <p:nvSpPr>
            <p:cNvPr id="41" name="TextBox 40"/>
            <p:cNvSpPr txBox="1"/>
            <p:nvPr/>
          </p:nvSpPr>
          <p:spPr>
            <a:xfrm>
              <a:off x="3330407" y="4502194"/>
              <a:ext cx="318229"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3325572" y="5039159"/>
              <a:ext cx="318229"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3330407" y="5399300"/>
              <a:ext cx="318229" cy="369332"/>
            </a:xfrm>
            <a:prstGeom prst="rect">
              <a:avLst/>
            </a:prstGeom>
            <a:noFill/>
          </p:spPr>
          <p:txBody>
            <a:bodyPr wrap="none" rtlCol="0">
              <a:spAutoFit/>
            </a:bodyPr>
            <a:lstStyle/>
            <a:p>
              <a:r>
                <a:rPr lang="en-US" dirty="0" smtClean="0"/>
                <a:t>C</a:t>
              </a:r>
              <a:endParaRPr lang="en-US" dirty="0"/>
            </a:p>
          </p:txBody>
        </p:sp>
      </p:grpSp>
      <p:grpSp>
        <p:nvGrpSpPr>
          <p:cNvPr id="10" name="Group 9"/>
          <p:cNvGrpSpPr/>
          <p:nvPr/>
        </p:nvGrpSpPr>
        <p:grpSpPr>
          <a:xfrm>
            <a:off x="4735948" y="3975573"/>
            <a:ext cx="3950852" cy="2196922"/>
            <a:chOff x="4735948" y="3975573"/>
            <a:chExt cx="3950852" cy="2196922"/>
          </a:xfrm>
        </p:grpSpPr>
        <p:graphicFrame>
          <p:nvGraphicFramePr>
            <p:cNvPr id="31" name="Chart 30"/>
            <p:cNvGraphicFramePr>
              <a:graphicFrameLocks/>
            </p:cNvGraphicFramePr>
            <p:nvPr>
              <p:extLst>
                <p:ext uri="{D42A27DB-BD31-4B8C-83A1-F6EECF244321}">
                  <p14:modId xmlns:p14="http://schemas.microsoft.com/office/powerpoint/2010/main" val="2868564752"/>
                </p:ext>
              </p:extLst>
            </p:nvPr>
          </p:nvGraphicFramePr>
          <p:xfrm>
            <a:off x="4735948" y="4221499"/>
            <a:ext cx="3950852" cy="195099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p:cNvSpPr txBox="1"/>
            <p:nvPr/>
          </p:nvSpPr>
          <p:spPr>
            <a:xfrm>
              <a:off x="5970798" y="3975573"/>
              <a:ext cx="2075846" cy="369332"/>
            </a:xfrm>
            <a:prstGeom prst="rect">
              <a:avLst/>
            </a:prstGeom>
            <a:noFill/>
          </p:spPr>
          <p:txBody>
            <a:bodyPr wrap="none" rtlCol="0">
              <a:spAutoFit/>
            </a:bodyPr>
            <a:lstStyle/>
            <a:p>
              <a:pPr algn="ctr"/>
              <a:r>
                <a:rPr lang="en-US" dirty="0" smtClean="0"/>
                <a:t>CS1 with C language</a:t>
              </a:r>
              <a:endParaRPr lang="en-US" dirty="0"/>
            </a:p>
          </p:txBody>
        </p:sp>
        <p:sp>
          <p:nvSpPr>
            <p:cNvPr id="44" name="TextBox 43"/>
            <p:cNvSpPr txBox="1"/>
            <p:nvPr/>
          </p:nvSpPr>
          <p:spPr>
            <a:xfrm>
              <a:off x="6107150" y="4483668"/>
              <a:ext cx="318229" cy="369332"/>
            </a:xfrm>
            <a:prstGeom prst="rect">
              <a:avLst/>
            </a:prstGeom>
            <a:noFill/>
          </p:spPr>
          <p:txBody>
            <a:bodyPr wrap="none" rtlCol="0">
              <a:spAutoFit/>
            </a:bodyPr>
            <a:lstStyle/>
            <a:p>
              <a:r>
                <a:rPr lang="en-US" dirty="0" smtClean="0"/>
                <a:t>A</a:t>
              </a:r>
              <a:endParaRPr lang="en-US" dirty="0"/>
            </a:p>
          </p:txBody>
        </p:sp>
        <p:sp>
          <p:nvSpPr>
            <p:cNvPr id="45" name="TextBox 44"/>
            <p:cNvSpPr txBox="1"/>
            <p:nvPr/>
          </p:nvSpPr>
          <p:spPr>
            <a:xfrm>
              <a:off x="6102315" y="4961283"/>
              <a:ext cx="318229" cy="369332"/>
            </a:xfrm>
            <a:prstGeom prst="rect">
              <a:avLst/>
            </a:prstGeom>
            <a:noFill/>
          </p:spPr>
          <p:txBody>
            <a:bodyPr wrap="none" rtlCol="0">
              <a:spAutoFit/>
            </a:bodyPr>
            <a:lstStyle/>
            <a:p>
              <a:r>
                <a:rPr lang="en-US" dirty="0" smtClean="0"/>
                <a:t>B</a:t>
              </a:r>
              <a:endParaRPr lang="en-US" dirty="0"/>
            </a:p>
          </p:txBody>
        </p:sp>
        <p:sp>
          <p:nvSpPr>
            <p:cNvPr id="46" name="TextBox 45"/>
            <p:cNvSpPr txBox="1"/>
            <p:nvPr/>
          </p:nvSpPr>
          <p:spPr>
            <a:xfrm>
              <a:off x="6107150" y="5250204"/>
              <a:ext cx="318229" cy="369332"/>
            </a:xfrm>
            <a:prstGeom prst="rect">
              <a:avLst/>
            </a:prstGeom>
            <a:noFill/>
          </p:spPr>
          <p:txBody>
            <a:bodyPr wrap="none" rtlCol="0">
              <a:spAutoFit/>
            </a:bodyPr>
            <a:lstStyle/>
            <a:p>
              <a:r>
                <a:rPr lang="en-US" dirty="0" smtClean="0"/>
                <a:t>C</a:t>
              </a:r>
              <a:endParaRPr lang="en-US" dirty="0"/>
            </a:p>
          </p:txBody>
        </p:sp>
        <p:sp>
          <p:nvSpPr>
            <p:cNvPr id="50" name="TextBox 49"/>
            <p:cNvSpPr txBox="1"/>
            <p:nvPr/>
          </p:nvSpPr>
          <p:spPr>
            <a:xfrm>
              <a:off x="7614640" y="4573374"/>
              <a:ext cx="318229" cy="369332"/>
            </a:xfrm>
            <a:prstGeom prst="rect">
              <a:avLst/>
            </a:prstGeom>
            <a:noFill/>
          </p:spPr>
          <p:txBody>
            <a:bodyPr wrap="none" rtlCol="0">
              <a:spAutoFit/>
            </a:bodyPr>
            <a:lstStyle/>
            <a:p>
              <a:r>
                <a:rPr lang="en-US" dirty="0" smtClean="0"/>
                <a:t>A</a:t>
              </a:r>
              <a:endParaRPr lang="en-US" dirty="0"/>
            </a:p>
          </p:txBody>
        </p:sp>
        <p:sp>
          <p:nvSpPr>
            <p:cNvPr id="51" name="TextBox 50"/>
            <p:cNvSpPr txBox="1"/>
            <p:nvPr/>
          </p:nvSpPr>
          <p:spPr>
            <a:xfrm>
              <a:off x="7609805" y="5122209"/>
              <a:ext cx="318229" cy="369332"/>
            </a:xfrm>
            <a:prstGeom prst="rect">
              <a:avLst/>
            </a:prstGeom>
            <a:noFill/>
          </p:spPr>
          <p:txBody>
            <a:bodyPr wrap="none" rtlCol="0">
              <a:spAutoFit/>
            </a:bodyPr>
            <a:lstStyle/>
            <a:p>
              <a:r>
                <a:rPr lang="en-US" dirty="0" smtClean="0"/>
                <a:t>B</a:t>
              </a:r>
              <a:endParaRPr lang="en-US" dirty="0"/>
            </a:p>
          </p:txBody>
        </p:sp>
      </p:grpSp>
      <p:sp>
        <p:nvSpPr>
          <p:cNvPr id="47" name="TextBox 46"/>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3073805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improved:</a:t>
            </a:r>
            <a:br>
              <a:rPr lang="en-US" dirty="0" smtClean="0"/>
            </a:br>
            <a:r>
              <a:rPr lang="en-US" dirty="0" smtClean="0"/>
              <a:t>Combined statistical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7073735"/>
              </p:ext>
            </p:extLst>
          </p:nvPr>
        </p:nvGraphicFramePr>
        <p:xfrm>
          <a:off x="457200" y="1763058"/>
          <a:ext cx="8229600" cy="2849880"/>
        </p:xfrm>
        <a:graphic>
          <a:graphicData uri="http://schemas.openxmlformats.org/drawingml/2006/table">
            <a:tbl>
              <a:tblPr firstRow="1" bandRow="1">
                <a:tableStyleId>{5C22544A-7EE6-4342-B048-85BDC9FD1C3A}</a:tableStyleId>
              </a:tblPr>
              <a:tblGrid>
                <a:gridCol w="2324420"/>
                <a:gridCol w="1058311"/>
                <a:gridCol w="1154086"/>
                <a:gridCol w="1476318"/>
                <a:gridCol w="2216465"/>
              </a:tblGrid>
              <a:tr h="370840">
                <a:tc>
                  <a:txBody>
                    <a:bodyPr/>
                    <a:lstStyle/>
                    <a:p>
                      <a:endParaRPr lang="en-US" sz="2200" dirty="0"/>
                    </a:p>
                  </a:txBody>
                  <a:tcPr/>
                </a:tc>
                <a:tc>
                  <a:txBody>
                    <a:bodyPr/>
                    <a:lstStyle/>
                    <a:p>
                      <a:pPr algn="ctr"/>
                      <a:r>
                        <a:rPr lang="en-US" sz="2200" dirty="0" smtClean="0"/>
                        <a:t>Exams</a:t>
                      </a:r>
                      <a:endParaRPr lang="en-US" sz="2200" dirty="0"/>
                    </a:p>
                  </a:txBody>
                  <a:tcPr/>
                </a:tc>
                <a:tc>
                  <a:txBody>
                    <a:bodyPr/>
                    <a:lstStyle/>
                    <a:p>
                      <a:pPr algn="ctr"/>
                      <a:r>
                        <a:rPr lang="en-US" sz="2200" dirty="0" smtClean="0"/>
                        <a:t>Projects</a:t>
                      </a:r>
                      <a:endParaRPr lang="en-US" sz="2200" dirty="0"/>
                    </a:p>
                  </a:txBody>
                  <a:tcPr/>
                </a:tc>
                <a:tc>
                  <a:txBody>
                    <a:bodyPr/>
                    <a:lstStyle/>
                    <a:p>
                      <a:pPr algn="ctr"/>
                      <a:r>
                        <a:rPr lang="en-US" sz="2200" dirty="0" smtClean="0"/>
                        <a:t>Class score</a:t>
                      </a:r>
                      <a:endParaRPr lang="en-US" sz="2200" dirty="0"/>
                    </a:p>
                  </a:txBody>
                  <a:tcPr/>
                </a:tc>
                <a:tc>
                  <a:txBody>
                    <a:bodyPr/>
                    <a:lstStyle/>
                    <a:p>
                      <a:pPr algn="ctr"/>
                      <a:r>
                        <a:rPr lang="en-US" sz="2200" dirty="0" smtClean="0"/>
                        <a:t>Class letter grade</a:t>
                      </a:r>
                      <a:endParaRPr lang="en-US" sz="2200" dirty="0"/>
                    </a:p>
                  </a:txBody>
                  <a:tcPr/>
                </a:tc>
              </a:tr>
              <a:tr h="370840">
                <a:tc>
                  <a:txBody>
                    <a:bodyPr/>
                    <a:lstStyle/>
                    <a:p>
                      <a:r>
                        <a:rPr lang="en-US" sz="2200" dirty="0" smtClean="0"/>
                        <a:t>Static Z-score</a:t>
                      </a:r>
                    </a:p>
                    <a:p>
                      <a:r>
                        <a:rPr lang="en-US" sz="2200" dirty="0" smtClean="0"/>
                        <a:t>average</a:t>
                      </a:r>
                      <a:endParaRPr lang="en-US" sz="2200" dirty="0"/>
                    </a:p>
                  </a:txBody>
                  <a:tcPr/>
                </a:tc>
                <a:tc>
                  <a:txBody>
                    <a:bodyPr/>
                    <a:lstStyle/>
                    <a:p>
                      <a:pPr algn="ctr"/>
                      <a:r>
                        <a:rPr lang="en-US" sz="2200" dirty="0" smtClean="0"/>
                        <a:t>-0.192</a:t>
                      </a:r>
                      <a:endParaRPr lang="en-US" sz="2200" dirty="0"/>
                    </a:p>
                  </a:txBody>
                  <a:tcPr/>
                </a:tc>
                <a:tc>
                  <a:txBody>
                    <a:bodyPr/>
                    <a:lstStyle/>
                    <a:p>
                      <a:pPr algn="ctr"/>
                      <a:r>
                        <a:rPr lang="en-US" sz="2200" dirty="0" smtClean="0"/>
                        <a:t>-0.103</a:t>
                      </a:r>
                      <a:endParaRPr lang="en-US" sz="2200" dirty="0"/>
                    </a:p>
                  </a:txBody>
                  <a:tcPr/>
                </a:tc>
                <a:tc>
                  <a:txBody>
                    <a:bodyPr/>
                    <a:lstStyle/>
                    <a:p>
                      <a:pPr algn="ctr"/>
                      <a:r>
                        <a:rPr lang="en-US" sz="2200" dirty="0" smtClean="0"/>
                        <a:t>-0.228</a:t>
                      </a:r>
                      <a:endParaRPr lang="en-US" sz="2200" dirty="0"/>
                    </a:p>
                  </a:txBody>
                  <a:tcPr/>
                </a:tc>
                <a:tc>
                  <a:txBody>
                    <a:bodyPr/>
                    <a:lstStyle/>
                    <a:p>
                      <a:pPr algn="ctr"/>
                      <a:r>
                        <a:rPr lang="en-US" sz="2200" dirty="0" smtClean="0"/>
                        <a:t>-0.177</a:t>
                      </a:r>
                      <a:endParaRPr lang="en-US" sz="2200" dirty="0"/>
                    </a:p>
                  </a:txBody>
                  <a:tcPr/>
                </a:tc>
              </a:tr>
              <a:tr h="370840">
                <a:tc>
                  <a:txBody>
                    <a:bodyPr/>
                    <a:lstStyle/>
                    <a:p>
                      <a:r>
                        <a:rPr lang="en-US" sz="2200" dirty="0" smtClean="0"/>
                        <a:t>Interactive</a:t>
                      </a:r>
                      <a:r>
                        <a:rPr lang="en-US" sz="2200" baseline="0" dirty="0" smtClean="0"/>
                        <a:t> Z-score</a:t>
                      </a:r>
                    </a:p>
                    <a:p>
                      <a:r>
                        <a:rPr lang="en-US" sz="2200" baseline="0" dirty="0" smtClean="0"/>
                        <a:t>average</a:t>
                      </a:r>
                      <a:endParaRPr lang="en-US" sz="2200" dirty="0"/>
                    </a:p>
                  </a:txBody>
                  <a:tcPr/>
                </a:tc>
                <a:tc>
                  <a:txBody>
                    <a:bodyPr/>
                    <a:lstStyle/>
                    <a:p>
                      <a:pPr algn="ctr"/>
                      <a:r>
                        <a:rPr lang="en-US" sz="2200" dirty="0" smtClean="0"/>
                        <a:t>0.157</a:t>
                      </a:r>
                      <a:endParaRPr lang="en-US" sz="2200" dirty="0"/>
                    </a:p>
                  </a:txBody>
                  <a:tcPr/>
                </a:tc>
                <a:tc>
                  <a:txBody>
                    <a:bodyPr/>
                    <a:lstStyle/>
                    <a:p>
                      <a:pPr algn="ctr"/>
                      <a:r>
                        <a:rPr lang="en-US" sz="2200" dirty="0" smtClean="0"/>
                        <a:t>0.084</a:t>
                      </a:r>
                      <a:endParaRPr lang="en-US" sz="2200" dirty="0"/>
                    </a:p>
                  </a:txBody>
                  <a:tcPr/>
                </a:tc>
                <a:tc>
                  <a:txBody>
                    <a:bodyPr/>
                    <a:lstStyle/>
                    <a:p>
                      <a:pPr algn="ctr"/>
                      <a:r>
                        <a:rPr lang="en-US" sz="2200" dirty="0" smtClean="0"/>
                        <a:t>0.140</a:t>
                      </a:r>
                      <a:endParaRPr lang="en-US" sz="2200" dirty="0"/>
                    </a:p>
                  </a:txBody>
                  <a:tcPr/>
                </a:tc>
                <a:tc>
                  <a:txBody>
                    <a:bodyPr/>
                    <a:lstStyle/>
                    <a:p>
                      <a:pPr algn="ctr"/>
                      <a:r>
                        <a:rPr lang="en-US" sz="2200" dirty="0" smtClean="0"/>
                        <a:t>0.144</a:t>
                      </a:r>
                      <a:endParaRPr lang="en-US" sz="2200" dirty="0"/>
                    </a:p>
                  </a:txBody>
                  <a:tcPr/>
                </a:tc>
              </a:tr>
              <a:tr h="370840">
                <a:tc>
                  <a:txBody>
                    <a:bodyPr/>
                    <a:lstStyle/>
                    <a:p>
                      <a:r>
                        <a:rPr lang="en-US" sz="2500" b="1" dirty="0" smtClean="0"/>
                        <a:t>Improvement %</a:t>
                      </a:r>
                      <a:endParaRPr lang="en-US" sz="2500" b="1" dirty="0"/>
                    </a:p>
                  </a:txBody>
                  <a:tcPr/>
                </a:tc>
                <a:tc>
                  <a:txBody>
                    <a:bodyPr/>
                    <a:lstStyle/>
                    <a:p>
                      <a:pPr algn="ctr"/>
                      <a:r>
                        <a:rPr lang="en-US" sz="2500" b="1" dirty="0" smtClean="0"/>
                        <a:t>13.6%</a:t>
                      </a:r>
                      <a:endParaRPr lang="en-US" sz="2500" b="1" dirty="0"/>
                    </a:p>
                  </a:txBody>
                  <a:tcPr/>
                </a:tc>
                <a:tc>
                  <a:txBody>
                    <a:bodyPr/>
                    <a:lstStyle/>
                    <a:p>
                      <a:pPr algn="ctr"/>
                      <a:r>
                        <a:rPr lang="en-US" sz="2500" b="1" dirty="0" smtClean="0"/>
                        <a:t>7.4%</a:t>
                      </a:r>
                      <a:endParaRPr lang="en-US" sz="2500" b="1" dirty="0"/>
                    </a:p>
                  </a:txBody>
                  <a:tcPr/>
                </a:tc>
                <a:tc>
                  <a:txBody>
                    <a:bodyPr/>
                    <a:lstStyle/>
                    <a:p>
                      <a:pPr algn="ctr"/>
                      <a:r>
                        <a:rPr lang="en-US" sz="2500" b="1" dirty="0" smtClean="0"/>
                        <a:t>14.3%</a:t>
                      </a:r>
                      <a:endParaRPr lang="en-US" sz="2500" b="1" dirty="0"/>
                    </a:p>
                  </a:txBody>
                  <a:tcPr/>
                </a:tc>
                <a:tc>
                  <a:txBody>
                    <a:bodyPr/>
                    <a:lstStyle/>
                    <a:p>
                      <a:pPr algn="ctr"/>
                      <a:r>
                        <a:rPr lang="en-US" sz="2500" b="1" dirty="0" smtClean="0"/>
                        <a:t>12.6%</a:t>
                      </a:r>
                      <a:endParaRPr lang="en-US" sz="2500" b="1" dirty="0"/>
                    </a:p>
                  </a:txBody>
                  <a:tcPr/>
                </a:tc>
              </a:tr>
              <a:tr h="370840">
                <a:tc>
                  <a:txBody>
                    <a:bodyPr/>
                    <a:lstStyle/>
                    <a:p>
                      <a:r>
                        <a:rPr lang="en-US" sz="2200" dirty="0" smtClean="0"/>
                        <a:t>p-value</a:t>
                      </a:r>
                      <a:endParaRPr lang="en-US" sz="2200" dirty="0"/>
                    </a:p>
                  </a:txBody>
                  <a:tcPr/>
                </a:tc>
                <a:tc>
                  <a:txBody>
                    <a:bodyPr/>
                    <a:lstStyle/>
                    <a:p>
                      <a:pPr algn="ctr"/>
                      <a:r>
                        <a:rPr lang="en-US" sz="2200" dirty="0" smtClean="0"/>
                        <a:t>&lt; 0.001</a:t>
                      </a:r>
                      <a:endParaRPr lang="en-US" sz="2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&lt; 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&lt; 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&lt; 0.001</a:t>
                      </a:r>
                    </a:p>
                  </a:txBody>
                  <a:tcPr/>
                </a:tc>
              </a:tr>
            </a:tbl>
          </a:graphicData>
        </a:graphic>
      </p:graphicFrame>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7</a:t>
            </a:fld>
            <a:r>
              <a:rPr lang="en-US" sz="1600" dirty="0" smtClean="0">
                <a:solidFill>
                  <a:srgbClr val="A6A6A6"/>
                </a:solidFill>
              </a:rPr>
              <a:t> of 10</a:t>
            </a:r>
            <a:endParaRPr lang="en-US" sz="1600" dirty="0">
              <a:solidFill>
                <a:srgbClr val="A6A6A6"/>
              </a:solidFill>
            </a:endParaRPr>
          </a:p>
        </p:txBody>
      </p:sp>
      <p:sp>
        <p:nvSpPr>
          <p:cNvPr id="7" name="TextBox 6"/>
          <p:cNvSpPr txBox="1"/>
          <p:nvPr/>
        </p:nvSpPr>
        <p:spPr>
          <a:xfrm>
            <a:off x="700298" y="3288042"/>
            <a:ext cx="184666" cy="369332"/>
          </a:xfrm>
          <a:prstGeom prst="rect">
            <a:avLst/>
          </a:prstGeom>
          <a:noFill/>
        </p:spPr>
        <p:txBody>
          <a:bodyPr wrap="none" rtlCol="0">
            <a:spAutoFit/>
          </a:bodyPr>
          <a:lstStyle/>
          <a:p>
            <a:endParaRPr lang="en-US" dirty="0"/>
          </a:p>
        </p:txBody>
      </p:sp>
      <p:sp>
        <p:nvSpPr>
          <p:cNvPr id="8" name="TextBox 7"/>
          <p:cNvSpPr txBox="1"/>
          <p:nvPr/>
        </p:nvSpPr>
        <p:spPr>
          <a:xfrm>
            <a:off x="2937937" y="4958358"/>
            <a:ext cx="3174216" cy="369332"/>
          </a:xfrm>
          <a:prstGeom prst="rect">
            <a:avLst/>
          </a:prstGeom>
          <a:noFill/>
        </p:spPr>
        <p:txBody>
          <a:bodyPr wrap="none" rtlCol="0">
            <a:spAutoFit/>
          </a:bodyPr>
          <a:lstStyle/>
          <a:p>
            <a:r>
              <a:rPr lang="en-US" i="1" dirty="0" smtClean="0"/>
              <a:t>Higher </a:t>
            </a:r>
            <a:r>
              <a:rPr lang="en-US" i="1" dirty="0"/>
              <a:t>is better, except p-</a:t>
            </a:r>
            <a:r>
              <a:rPr lang="en-US" i="1" dirty="0" smtClean="0"/>
              <a:t>value</a:t>
            </a:r>
            <a:endParaRPr lang="en-US" i="1" dirty="0"/>
          </a:p>
        </p:txBody>
      </p:sp>
      <p:sp>
        <p:nvSpPr>
          <p:cNvPr id="10" name="TextBox 9"/>
          <p:cNvSpPr txBox="1"/>
          <p:nvPr/>
        </p:nvSpPr>
        <p:spPr>
          <a:xfrm>
            <a:off x="700298" y="5673110"/>
            <a:ext cx="7721653" cy="369332"/>
          </a:xfrm>
          <a:prstGeom prst="rect">
            <a:avLst/>
          </a:prstGeom>
          <a:noFill/>
        </p:spPr>
        <p:txBody>
          <a:bodyPr wrap="square" rtlCol="0">
            <a:spAutoFit/>
          </a:bodyPr>
          <a:lstStyle/>
          <a:p>
            <a:pPr algn="ctr"/>
            <a:r>
              <a:rPr lang="en-US" dirty="0" smtClean="0"/>
              <a:t>Note: </a:t>
            </a:r>
            <a:r>
              <a:rPr lang="en-US" i="1" dirty="0" smtClean="0"/>
              <a:t>Only</a:t>
            </a:r>
            <a:r>
              <a:rPr lang="en-US" dirty="0" smtClean="0"/>
              <a:t> change was to interactive textbook. </a:t>
            </a:r>
          </a:p>
        </p:txBody>
      </p:sp>
      <p:sp>
        <p:nvSpPr>
          <p:cNvPr id="9" name="TextBox 8"/>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3" name="Rectangle 2"/>
          <p:cNvSpPr/>
          <p:nvPr/>
        </p:nvSpPr>
        <p:spPr>
          <a:xfrm>
            <a:off x="1295747" y="274638"/>
            <a:ext cx="6504396" cy="1264684"/>
          </a:xfrm>
          <a:prstGeom prst="rect">
            <a:avLst/>
          </a:prstGeom>
          <a:noFill/>
          <a:ln w="38100" cmpd="sng">
            <a:solidFill>
              <a:srgbClr val="BA54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A5425"/>
                </a:solidFill>
              </a:ln>
            </a:endParaRPr>
          </a:p>
        </p:txBody>
      </p:sp>
      <p:sp>
        <p:nvSpPr>
          <p:cNvPr id="11" name="Rectangle 10"/>
          <p:cNvSpPr/>
          <p:nvPr/>
        </p:nvSpPr>
        <p:spPr>
          <a:xfrm>
            <a:off x="457200" y="1690190"/>
            <a:ext cx="8229600" cy="554655"/>
          </a:xfrm>
          <a:prstGeom prst="rect">
            <a:avLst/>
          </a:prstGeom>
          <a:noFill/>
          <a:ln w="38100" cmpd="sng">
            <a:solidFill>
              <a:srgbClr val="BA54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A5425"/>
                </a:solidFill>
              </a:ln>
            </a:endParaRPr>
          </a:p>
        </p:txBody>
      </p:sp>
      <p:sp>
        <p:nvSpPr>
          <p:cNvPr id="12" name="Rectangle 11"/>
          <p:cNvSpPr/>
          <p:nvPr/>
        </p:nvSpPr>
        <p:spPr>
          <a:xfrm>
            <a:off x="457200" y="2244845"/>
            <a:ext cx="8229600" cy="1513666"/>
          </a:xfrm>
          <a:prstGeom prst="rect">
            <a:avLst/>
          </a:prstGeom>
          <a:noFill/>
          <a:ln w="38100" cmpd="sng">
            <a:solidFill>
              <a:srgbClr val="BA54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A5425"/>
                </a:solidFill>
              </a:ln>
            </a:endParaRPr>
          </a:p>
        </p:txBody>
      </p:sp>
      <p:sp>
        <p:nvSpPr>
          <p:cNvPr id="13" name="Rectangle 12"/>
          <p:cNvSpPr/>
          <p:nvPr/>
        </p:nvSpPr>
        <p:spPr>
          <a:xfrm>
            <a:off x="457200" y="3758511"/>
            <a:ext cx="8229600" cy="448970"/>
          </a:xfrm>
          <a:prstGeom prst="rect">
            <a:avLst/>
          </a:prstGeom>
          <a:noFill/>
          <a:ln w="38100" cmpd="sng">
            <a:solidFill>
              <a:srgbClr val="BA54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A5425"/>
                </a:solidFill>
              </a:ln>
            </a:endParaRPr>
          </a:p>
        </p:txBody>
      </p:sp>
      <p:sp>
        <p:nvSpPr>
          <p:cNvPr id="14" name="Rectangle 13"/>
          <p:cNvSpPr/>
          <p:nvPr/>
        </p:nvSpPr>
        <p:spPr>
          <a:xfrm>
            <a:off x="457200" y="4189624"/>
            <a:ext cx="8229600" cy="448970"/>
          </a:xfrm>
          <a:prstGeom prst="rect">
            <a:avLst/>
          </a:prstGeom>
          <a:noFill/>
          <a:ln w="38100" cmpd="sng">
            <a:solidFill>
              <a:srgbClr val="BA54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A5425"/>
                </a:solidFill>
              </a:ln>
            </a:endParaRPr>
          </a:p>
        </p:txBody>
      </p:sp>
    </p:spTree>
    <p:extLst>
      <p:ext uri="{BB962C8B-B14F-4D97-AF65-F5344CB8AC3E}">
        <p14:creationId xmlns:p14="http://schemas.microsoft.com/office/powerpoint/2010/main" val="554634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11" grpId="0" animBg="1"/>
      <p:bldP spid="11" grpId="1" animBg="1"/>
      <p:bldP spid="12" grpId="0" animBg="1"/>
      <p:bldP spid="12" grpId="1" animBg="1"/>
      <p:bldP spid="13" grpId="0" animBg="1"/>
      <p:bldP spid="1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did the reading:</a:t>
            </a:r>
            <a:br>
              <a:rPr lang="en-US" dirty="0" smtClean="0"/>
            </a:br>
            <a:r>
              <a:rPr lang="en-US" dirty="0" smtClean="0"/>
              <a:t>Instructor comments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t>
            </a:r>
            <a:r>
              <a:rPr lang="en-US" sz="2800" dirty="0"/>
              <a:t>I </a:t>
            </a:r>
            <a:r>
              <a:rPr lang="en-US" sz="2800" dirty="0" smtClean="0"/>
              <a:t>assigned </a:t>
            </a:r>
            <a:r>
              <a:rPr lang="en-US" sz="2800" dirty="0"/>
              <a:t>readings due every two weeks. </a:t>
            </a:r>
            <a:r>
              <a:rPr lang="en-US" sz="2800" dirty="0" smtClean="0"/>
              <a:t>I noticed a difference. The </a:t>
            </a:r>
            <a:r>
              <a:rPr lang="en-US" sz="2800" dirty="0"/>
              <a:t>students would ask more involved </a:t>
            </a:r>
            <a:r>
              <a:rPr lang="en-US" sz="2800" dirty="0" smtClean="0"/>
              <a:t>questions… lecture </a:t>
            </a:r>
            <a:r>
              <a:rPr lang="en-US" sz="2800" dirty="0"/>
              <a:t>reviewed the basics, but went more in depth -- covering the exceptions and unusual cases</a:t>
            </a:r>
            <a:r>
              <a:rPr lang="en-US" sz="2800" dirty="0" smtClean="0"/>
              <a:t>.”</a:t>
            </a:r>
          </a:p>
          <a:p>
            <a:pPr marL="0" indent="0">
              <a:buNone/>
            </a:pPr>
            <a:endParaRPr lang="en-US" sz="2800" dirty="0" smtClean="0"/>
          </a:p>
          <a:p>
            <a:r>
              <a:rPr lang="en-US" sz="2800" dirty="0" smtClean="0"/>
              <a:t>“…students </a:t>
            </a:r>
            <a:r>
              <a:rPr lang="en-US" sz="2800" dirty="0"/>
              <a:t>read before class. </a:t>
            </a:r>
            <a:r>
              <a:rPr lang="en-US" sz="2800" dirty="0" smtClean="0"/>
              <a:t>The </a:t>
            </a:r>
            <a:r>
              <a:rPr lang="en-US" sz="2800" dirty="0"/>
              <a:t>questions students asked in lecture seemed to be less about syntax and more about design and high-level concepts</a:t>
            </a:r>
            <a:r>
              <a:rPr lang="en-US" sz="2800" dirty="0" smtClean="0"/>
              <a:t>.”</a:t>
            </a:r>
            <a:endParaRPr lang="en-US" sz="2800" dirty="0"/>
          </a:p>
        </p:txBody>
      </p:sp>
      <p:sp>
        <p:nvSpPr>
          <p:cNvPr id="5" name="TextBox 4"/>
          <p:cNvSpPr txBox="1"/>
          <p:nvPr/>
        </p:nvSpPr>
        <p:spPr>
          <a:xfrm>
            <a:off x="8078078" y="6295531"/>
            <a:ext cx="760244" cy="338554"/>
          </a:xfrm>
          <a:prstGeom prst="rect">
            <a:avLst/>
          </a:prstGeom>
          <a:noFill/>
        </p:spPr>
        <p:txBody>
          <a:bodyPr wrap="none" rtlCol="0">
            <a:spAutoFit/>
          </a:bodyPr>
          <a:lstStyle/>
          <a:p>
            <a:fld id="{E16AC3CC-27C6-894F-BF59-2A825474BFBD}" type="slidenum">
              <a:rPr lang="en-US" sz="1600" smtClean="0">
                <a:solidFill>
                  <a:srgbClr val="A6A6A6"/>
                </a:solidFill>
              </a:rPr>
              <a:t>8</a:t>
            </a:fld>
            <a:r>
              <a:rPr lang="en-US" sz="1600" dirty="0" smtClean="0">
                <a:solidFill>
                  <a:srgbClr val="A6A6A6"/>
                </a:solidFill>
              </a:rPr>
              <a:t> of 10</a:t>
            </a:r>
            <a:endParaRPr lang="en-US" sz="1600" dirty="0">
              <a:solidFill>
                <a:srgbClr val="A6A6A6"/>
              </a:solidFill>
            </a:endParaRPr>
          </a:p>
        </p:txBody>
      </p:sp>
      <p:sp>
        <p:nvSpPr>
          <p:cNvPr id="6" name="TextBox 5"/>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Tree>
    <p:extLst>
      <p:ext uri="{BB962C8B-B14F-4D97-AF65-F5344CB8AC3E}">
        <p14:creationId xmlns:p14="http://schemas.microsoft.com/office/powerpoint/2010/main" val="9755698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a:t>
            </a:r>
            <a:endParaRPr lang="en-US" dirty="0"/>
          </a:p>
        </p:txBody>
      </p:sp>
      <p:grpSp>
        <p:nvGrpSpPr>
          <p:cNvPr id="47" name="Group 46"/>
          <p:cNvGrpSpPr/>
          <p:nvPr/>
        </p:nvGrpSpPr>
        <p:grpSpPr>
          <a:xfrm>
            <a:off x="1783255" y="5144822"/>
            <a:ext cx="1816940" cy="1139326"/>
            <a:chOff x="4752903" y="3451355"/>
            <a:chExt cx="1816940" cy="1139326"/>
          </a:xfrm>
        </p:grpSpPr>
        <p:sp>
          <p:nvSpPr>
            <p:cNvPr id="8" name="Rectangle 7"/>
            <p:cNvSpPr/>
            <p:nvPr/>
          </p:nvSpPr>
          <p:spPr>
            <a:xfrm>
              <a:off x="4752903" y="3451355"/>
              <a:ext cx="1816940" cy="1139326"/>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3">
                    <a:lumMod val="75000"/>
                  </a:schemeClr>
                </a:solidFill>
              </a:endParaRPr>
            </a:p>
          </p:txBody>
        </p:sp>
        <p:sp>
          <p:nvSpPr>
            <p:cNvPr id="9" name="Rectangle 8"/>
            <p:cNvSpPr/>
            <p:nvPr/>
          </p:nvSpPr>
          <p:spPr>
            <a:xfrm>
              <a:off x="4783086" y="3527554"/>
              <a:ext cx="1723257"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smtClean="0">
                  <a:solidFill>
                    <a:schemeClr val="bg1"/>
                  </a:solidFill>
                  <a:latin typeface="Fira Sans"/>
                  <a:cs typeface="Fira Sans"/>
                </a:rPr>
                <a:t>86%</a:t>
              </a:r>
            </a:p>
            <a:p>
              <a:pPr algn="ctr"/>
              <a:r>
                <a:rPr lang="en-US" sz="1600" dirty="0" smtClean="0">
                  <a:solidFill>
                    <a:schemeClr val="bg1"/>
                  </a:solidFill>
                  <a:latin typeface="Fira Sans"/>
                  <a:cs typeface="Fira Sans"/>
                </a:rPr>
                <a:t>More time</a:t>
              </a:r>
            </a:p>
            <a:p>
              <a:pPr algn="ctr"/>
              <a:r>
                <a:rPr lang="en-US" sz="1600" dirty="0" smtClean="0">
                  <a:solidFill>
                    <a:schemeClr val="bg1"/>
                  </a:solidFill>
                  <a:latin typeface="Fira Sans"/>
                  <a:cs typeface="Fira Sans"/>
                </a:rPr>
                <a:t> voluntarily spent   </a:t>
              </a:r>
              <a:endParaRPr lang="en-US" sz="1100" dirty="0">
                <a:solidFill>
                  <a:schemeClr val="bg1"/>
                </a:solidFill>
              </a:endParaRPr>
            </a:p>
          </p:txBody>
        </p:sp>
      </p:grpSp>
      <p:sp>
        <p:nvSpPr>
          <p:cNvPr id="5" name="TextBox 4"/>
          <p:cNvSpPr txBox="1"/>
          <p:nvPr/>
        </p:nvSpPr>
        <p:spPr>
          <a:xfrm rot="16200000">
            <a:off x="-407451" y="2898830"/>
            <a:ext cx="2024788" cy="369332"/>
          </a:xfrm>
          <a:prstGeom prst="rect">
            <a:avLst/>
          </a:prstGeom>
          <a:noFill/>
        </p:spPr>
        <p:txBody>
          <a:bodyPr wrap="none" rtlCol="0">
            <a:spAutoFit/>
          </a:bodyPr>
          <a:lstStyle/>
          <a:p>
            <a:r>
              <a:rPr lang="en-US" dirty="0" smtClean="0">
                <a:solidFill>
                  <a:srgbClr val="000000"/>
                </a:solidFill>
              </a:rPr>
              <a:t>Improvement score</a:t>
            </a:r>
            <a:endParaRPr lang="en-US" dirty="0">
              <a:solidFill>
                <a:srgbClr val="000000"/>
              </a:solidFill>
            </a:endParaRPr>
          </a:p>
        </p:txBody>
      </p:sp>
      <p:sp>
        <p:nvSpPr>
          <p:cNvPr id="6" name="TextBox 5"/>
          <p:cNvSpPr txBox="1"/>
          <p:nvPr/>
        </p:nvSpPr>
        <p:spPr>
          <a:xfrm>
            <a:off x="254988" y="1298982"/>
            <a:ext cx="4438070" cy="369332"/>
          </a:xfrm>
          <a:prstGeom prst="rect">
            <a:avLst/>
          </a:prstGeom>
          <a:noFill/>
        </p:spPr>
        <p:txBody>
          <a:bodyPr wrap="square" rtlCol="0">
            <a:spAutoFit/>
          </a:bodyPr>
          <a:lstStyle/>
          <a:p>
            <a:r>
              <a:rPr lang="en-US" dirty="0" smtClean="0">
                <a:solidFill>
                  <a:srgbClr val="000000"/>
                </a:solidFill>
              </a:rPr>
              <a:t>ASEE 2014: UCR, C++, </a:t>
            </a:r>
            <a:r>
              <a:rPr lang="en-US" dirty="0">
                <a:solidFill>
                  <a:srgbClr val="000000"/>
                </a:solidFill>
              </a:rPr>
              <a:t>Fall </a:t>
            </a:r>
            <a:r>
              <a:rPr lang="en-US" dirty="0" smtClean="0">
                <a:solidFill>
                  <a:srgbClr val="000000"/>
                </a:solidFill>
              </a:rPr>
              <a:t>2013, 128 students  </a:t>
            </a:r>
            <a:endParaRPr lang="en-US" dirty="0">
              <a:solidFill>
                <a:srgbClr val="000000"/>
              </a:solidFill>
            </a:endParaRPr>
          </a:p>
        </p:txBody>
      </p:sp>
      <p:cxnSp>
        <p:nvCxnSpPr>
          <p:cNvPr id="10" name="Straight Connector 9"/>
          <p:cNvCxnSpPr/>
          <p:nvPr/>
        </p:nvCxnSpPr>
        <p:spPr>
          <a:xfrm>
            <a:off x="1247840" y="1822405"/>
            <a:ext cx="0" cy="2582568"/>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47840" y="4404973"/>
            <a:ext cx="2837233"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0128" y="3813970"/>
            <a:ext cx="288661" cy="338554"/>
          </a:xfrm>
          <a:prstGeom prst="rect">
            <a:avLst/>
          </a:prstGeom>
          <a:noFill/>
        </p:spPr>
        <p:txBody>
          <a:bodyPr wrap="none" rtlCol="0">
            <a:spAutoFit/>
          </a:bodyPr>
          <a:lstStyle/>
          <a:p>
            <a:pPr algn="r"/>
            <a:r>
              <a:rPr lang="en-US" sz="1600" dirty="0" smtClean="0">
                <a:solidFill>
                  <a:schemeClr val="bg1">
                    <a:lumMod val="50000"/>
                  </a:schemeClr>
                </a:solidFill>
              </a:rPr>
              <a:t>2</a:t>
            </a:r>
            <a:endParaRPr lang="en-US" sz="1600" dirty="0">
              <a:solidFill>
                <a:schemeClr val="bg1">
                  <a:lumMod val="50000"/>
                </a:schemeClr>
              </a:solidFill>
            </a:endParaRPr>
          </a:p>
        </p:txBody>
      </p:sp>
      <p:sp>
        <p:nvSpPr>
          <p:cNvPr id="13" name="TextBox 12"/>
          <p:cNvSpPr txBox="1"/>
          <p:nvPr/>
        </p:nvSpPr>
        <p:spPr>
          <a:xfrm>
            <a:off x="910128" y="3325253"/>
            <a:ext cx="288661" cy="338554"/>
          </a:xfrm>
          <a:prstGeom prst="rect">
            <a:avLst/>
          </a:prstGeom>
          <a:noFill/>
        </p:spPr>
        <p:txBody>
          <a:bodyPr wrap="none" rtlCol="0">
            <a:spAutoFit/>
          </a:bodyPr>
          <a:lstStyle/>
          <a:p>
            <a:pPr algn="r"/>
            <a:r>
              <a:rPr lang="en-US" sz="1600" dirty="0" smtClean="0">
                <a:solidFill>
                  <a:schemeClr val="bg1">
                    <a:lumMod val="50000"/>
                  </a:schemeClr>
                </a:solidFill>
              </a:rPr>
              <a:t>4</a:t>
            </a:r>
            <a:endParaRPr lang="en-US" sz="1600" dirty="0">
              <a:solidFill>
                <a:schemeClr val="bg1">
                  <a:lumMod val="50000"/>
                </a:schemeClr>
              </a:solidFill>
            </a:endParaRPr>
          </a:p>
        </p:txBody>
      </p:sp>
      <p:sp>
        <p:nvSpPr>
          <p:cNvPr id="14" name="TextBox 13"/>
          <p:cNvSpPr txBox="1"/>
          <p:nvPr/>
        </p:nvSpPr>
        <p:spPr>
          <a:xfrm>
            <a:off x="910128" y="2836536"/>
            <a:ext cx="288661" cy="338554"/>
          </a:xfrm>
          <a:prstGeom prst="rect">
            <a:avLst/>
          </a:prstGeom>
          <a:noFill/>
        </p:spPr>
        <p:txBody>
          <a:bodyPr wrap="none" rtlCol="0">
            <a:spAutoFit/>
          </a:bodyPr>
          <a:lstStyle/>
          <a:p>
            <a:pPr algn="r"/>
            <a:r>
              <a:rPr lang="en-US" sz="1600" dirty="0" smtClean="0">
                <a:solidFill>
                  <a:schemeClr val="bg1">
                    <a:lumMod val="50000"/>
                  </a:schemeClr>
                </a:solidFill>
              </a:rPr>
              <a:t>6</a:t>
            </a:r>
            <a:endParaRPr lang="en-US" sz="1600" dirty="0">
              <a:solidFill>
                <a:schemeClr val="bg1">
                  <a:lumMod val="50000"/>
                </a:schemeClr>
              </a:solidFill>
            </a:endParaRPr>
          </a:p>
        </p:txBody>
      </p:sp>
      <p:sp>
        <p:nvSpPr>
          <p:cNvPr id="15" name="TextBox 14"/>
          <p:cNvSpPr txBox="1"/>
          <p:nvPr/>
        </p:nvSpPr>
        <p:spPr>
          <a:xfrm>
            <a:off x="910128" y="2347819"/>
            <a:ext cx="288661" cy="338554"/>
          </a:xfrm>
          <a:prstGeom prst="rect">
            <a:avLst/>
          </a:prstGeom>
          <a:noFill/>
        </p:spPr>
        <p:txBody>
          <a:bodyPr wrap="none" rtlCol="0">
            <a:spAutoFit/>
          </a:bodyPr>
          <a:lstStyle/>
          <a:p>
            <a:pPr algn="r"/>
            <a:r>
              <a:rPr lang="en-US" sz="1600" dirty="0" smtClean="0">
                <a:solidFill>
                  <a:schemeClr val="bg1">
                    <a:lumMod val="50000"/>
                  </a:schemeClr>
                </a:solidFill>
              </a:rPr>
              <a:t>8</a:t>
            </a:r>
            <a:endParaRPr lang="en-US" sz="1600" dirty="0">
              <a:solidFill>
                <a:schemeClr val="bg1">
                  <a:lumMod val="50000"/>
                </a:schemeClr>
              </a:solidFill>
            </a:endParaRPr>
          </a:p>
        </p:txBody>
      </p:sp>
      <p:sp>
        <p:nvSpPr>
          <p:cNvPr id="16" name="TextBox 15"/>
          <p:cNvSpPr txBox="1"/>
          <p:nvPr/>
        </p:nvSpPr>
        <p:spPr>
          <a:xfrm>
            <a:off x="806133" y="1859102"/>
            <a:ext cx="392656" cy="338554"/>
          </a:xfrm>
          <a:prstGeom prst="rect">
            <a:avLst/>
          </a:prstGeom>
          <a:noFill/>
        </p:spPr>
        <p:txBody>
          <a:bodyPr wrap="none" rtlCol="0">
            <a:spAutoFit/>
          </a:bodyPr>
          <a:lstStyle/>
          <a:p>
            <a:pPr algn="r"/>
            <a:r>
              <a:rPr lang="en-US" sz="1600" dirty="0" smtClean="0">
                <a:solidFill>
                  <a:schemeClr val="bg1">
                    <a:lumMod val="50000"/>
                  </a:schemeClr>
                </a:solidFill>
              </a:rPr>
              <a:t>10</a:t>
            </a:r>
            <a:endParaRPr lang="en-US" sz="1600" dirty="0">
              <a:solidFill>
                <a:schemeClr val="bg1">
                  <a:lumMod val="50000"/>
                </a:schemeClr>
              </a:solidFill>
            </a:endParaRPr>
          </a:p>
        </p:txBody>
      </p:sp>
      <p:cxnSp>
        <p:nvCxnSpPr>
          <p:cNvPr id="17" name="Straight Connector 16"/>
          <p:cNvCxnSpPr/>
          <p:nvPr/>
        </p:nvCxnSpPr>
        <p:spPr>
          <a:xfrm>
            <a:off x="1130101" y="3946292"/>
            <a:ext cx="117739"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30101" y="3475422"/>
            <a:ext cx="117739"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30101" y="3004552"/>
            <a:ext cx="117739"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130101" y="2533682"/>
            <a:ext cx="117739"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0101" y="2062812"/>
            <a:ext cx="117739"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384459" y="4036673"/>
            <a:ext cx="355600"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384459" y="2660973"/>
            <a:ext cx="355600" cy="138206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24" name="Rectangle 23"/>
          <p:cNvSpPr/>
          <p:nvPr/>
        </p:nvSpPr>
        <p:spPr>
          <a:xfrm>
            <a:off x="1740059" y="3851225"/>
            <a:ext cx="355600" cy="541048"/>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7933C"/>
              </a:solidFill>
            </a:endParaRPr>
          </a:p>
        </p:txBody>
      </p:sp>
      <p:sp>
        <p:nvSpPr>
          <p:cNvPr id="25" name="Rectangle 24"/>
          <p:cNvSpPr/>
          <p:nvPr/>
        </p:nvSpPr>
        <p:spPr>
          <a:xfrm>
            <a:off x="1740059" y="2360519"/>
            <a:ext cx="355600" cy="1490706"/>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325424" y="2836536"/>
            <a:ext cx="461665" cy="923330"/>
          </a:xfrm>
          <a:prstGeom prst="rect">
            <a:avLst/>
          </a:prstGeom>
          <a:noFill/>
        </p:spPr>
        <p:txBody>
          <a:bodyPr vert="vert270" wrap="square" rtlCol="0">
            <a:spAutoFit/>
          </a:bodyPr>
          <a:lstStyle/>
          <a:p>
            <a:pPr algn="ctr"/>
            <a:r>
              <a:rPr lang="en-US" dirty="0" smtClean="0">
                <a:solidFill>
                  <a:schemeClr val="bg1"/>
                </a:solidFill>
              </a:rPr>
              <a:t>5.5</a:t>
            </a:r>
            <a:endParaRPr lang="en-US" dirty="0">
              <a:solidFill>
                <a:schemeClr val="bg1"/>
              </a:solidFill>
            </a:endParaRPr>
          </a:p>
        </p:txBody>
      </p:sp>
      <p:sp>
        <p:nvSpPr>
          <p:cNvPr id="27" name="TextBox 26"/>
          <p:cNvSpPr txBox="1"/>
          <p:nvPr/>
        </p:nvSpPr>
        <p:spPr>
          <a:xfrm>
            <a:off x="1668324" y="2633336"/>
            <a:ext cx="461665" cy="923330"/>
          </a:xfrm>
          <a:prstGeom prst="rect">
            <a:avLst/>
          </a:prstGeom>
          <a:noFill/>
        </p:spPr>
        <p:txBody>
          <a:bodyPr vert="vert270" wrap="square" rtlCol="0">
            <a:spAutoFit/>
          </a:bodyPr>
          <a:lstStyle/>
          <a:p>
            <a:pPr algn="ctr"/>
            <a:r>
              <a:rPr lang="en-US" dirty="0" smtClean="0">
                <a:solidFill>
                  <a:schemeClr val="bg1"/>
                </a:solidFill>
              </a:rPr>
              <a:t>6.4</a:t>
            </a:r>
            <a:endParaRPr lang="en-US" dirty="0">
              <a:solidFill>
                <a:schemeClr val="bg1"/>
              </a:solidFill>
            </a:endParaRPr>
          </a:p>
        </p:txBody>
      </p:sp>
      <p:sp>
        <p:nvSpPr>
          <p:cNvPr id="28" name="TextBox 27"/>
          <p:cNvSpPr txBox="1"/>
          <p:nvPr/>
        </p:nvSpPr>
        <p:spPr>
          <a:xfrm>
            <a:off x="1185724" y="1685801"/>
            <a:ext cx="1460500" cy="646331"/>
          </a:xfrm>
          <a:prstGeom prst="rect">
            <a:avLst/>
          </a:prstGeom>
          <a:noFill/>
        </p:spPr>
        <p:txBody>
          <a:bodyPr wrap="square" rtlCol="0">
            <a:spAutoFit/>
          </a:bodyPr>
          <a:lstStyle/>
          <a:p>
            <a:pPr algn="ctr"/>
            <a:r>
              <a:rPr lang="en-US" dirty="0" smtClean="0"/>
              <a:t>16% more improvement</a:t>
            </a:r>
            <a:endParaRPr lang="en-US" dirty="0"/>
          </a:p>
        </p:txBody>
      </p:sp>
      <p:sp>
        <p:nvSpPr>
          <p:cNvPr id="29" name="TextBox 28"/>
          <p:cNvSpPr txBox="1"/>
          <p:nvPr/>
        </p:nvSpPr>
        <p:spPr>
          <a:xfrm>
            <a:off x="910128" y="4410807"/>
            <a:ext cx="1219861" cy="369332"/>
          </a:xfrm>
          <a:prstGeom prst="rect">
            <a:avLst/>
          </a:prstGeom>
          <a:noFill/>
        </p:spPr>
        <p:txBody>
          <a:bodyPr wrap="square" rtlCol="0">
            <a:spAutoFit/>
          </a:bodyPr>
          <a:lstStyle/>
          <a:p>
            <a:pPr algn="ctr"/>
            <a:r>
              <a:rPr lang="en-US" dirty="0" smtClean="0">
                <a:solidFill>
                  <a:schemeClr val="accent1">
                    <a:lumMod val="75000"/>
                  </a:schemeClr>
                </a:solidFill>
              </a:rPr>
              <a:t>Static</a:t>
            </a:r>
            <a:endParaRPr lang="en-US" dirty="0">
              <a:solidFill>
                <a:schemeClr val="accent1">
                  <a:lumMod val="75000"/>
                </a:schemeClr>
              </a:solidFill>
            </a:endParaRPr>
          </a:p>
        </p:txBody>
      </p:sp>
      <p:sp>
        <p:nvSpPr>
          <p:cNvPr id="30" name="TextBox 29"/>
          <p:cNvSpPr txBox="1"/>
          <p:nvPr/>
        </p:nvSpPr>
        <p:spPr>
          <a:xfrm>
            <a:off x="1325425" y="4633573"/>
            <a:ext cx="1220216" cy="369332"/>
          </a:xfrm>
          <a:prstGeom prst="rect">
            <a:avLst/>
          </a:prstGeom>
          <a:noFill/>
        </p:spPr>
        <p:txBody>
          <a:bodyPr wrap="square" rtlCol="0">
            <a:spAutoFit/>
          </a:bodyPr>
          <a:lstStyle/>
          <a:p>
            <a:pPr algn="ctr"/>
            <a:r>
              <a:rPr lang="en-US" dirty="0" smtClean="0">
                <a:solidFill>
                  <a:schemeClr val="accent3">
                    <a:lumMod val="75000"/>
                  </a:schemeClr>
                </a:solidFill>
              </a:rPr>
              <a:t>Interactive</a:t>
            </a:r>
            <a:endParaRPr lang="en-US" dirty="0">
              <a:solidFill>
                <a:schemeClr val="accent3">
                  <a:lumMod val="75000"/>
                </a:schemeClr>
              </a:solidFill>
            </a:endParaRPr>
          </a:p>
        </p:txBody>
      </p:sp>
      <p:sp>
        <p:nvSpPr>
          <p:cNvPr id="31" name="Rectangle 30"/>
          <p:cNvSpPr/>
          <p:nvPr/>
        </p:nvSpPr>
        <p:spPr>
          <a:xfrm>
            <a:off x="3109000" y="4247189"/>
            <a:ext cx="355600" cy="13716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109000" y="3207072"/>
            <a:ext cx="355600" cy="10414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464600" y="4247188"/>
            <a:ext cx="355600" cy="134621"/>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464600" y="2533682"/>
            <a:ext cx="355600" cy="1713480"/>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049965" y="3194373"/>
            <a:ext cx="461665" cy="923330"/>
          </a:xfrm>
          <a:prstGeom prst="rect">
            <a:avLst/>
          </a:prstGeom>
          <a:noFill/>
        </p:spPr>
        <p:txBody>
          <a:bodyPr vert="vert270" wrap="square" rtlCol="0">
            <a:spAutoFit/>
          </a:bodyPr>
          <a:lstStyle/>
          <a:p>
            <a:pPr algn="ctr"/>
            <a:r>
              <a:rPr lang="en-US" dirty="0" smtClean="0">
                <a:solidFill>
                  <a:schemeClr val="bg1"/>
                </a:solidFill>
              </a:rPr>
              <a:t>4.5</a:t>
            </a:r>
            <a:endParaRPr lang="en-US" dirty="0">
              <a:solidFill>
                <a:schemeClr val="bg1"/>
              </a:solidFill>
            </a:endParaRPr>
          </a:p>
        </p:txBody>
      </p:sp>
      <p:sp>
        <p:nvSpPr>
          <p:cNvPr id="36" name="TextBox 35"/>
          <p:cNvSpPr txBox="1"/>
          <p:nvPr/>
        </p:nvSpPr>
        <p:spPr>
          <a:xfrm>
            <a:off x="3392865" y="2902273"/>
            <a:ext cx="461665" cy="923330"/>
          </a:xfrm>
          <a:prstGeom prst="rect">
            <a:avLst/>
          </a:prstGeom>
          <a:noFill/>
        </p:spPr>
        <p:txBody>
          <a:bodyPr vert="vert270" wrap="square" rtlCol="0">
            <a:spAutoFit/>
          </a:bodyPr>
          <a:lstStyle/>
          <a:p>
            <a:pPr algn="ctr"/>
            <a:r>
              <a:rPr lang="en-US" dirty="0" smtClean="0">
                <a:solidFill>
                  <a:schemeClr val="bg1"/>
                </a:solidFill>
              </a:rPr>
              <a:t>7.4</a:t>
            </a:r>
            <a:endParaRPr lang="en-US" dirty="0">
              <a:solidFill>
                <a:schemeClr val="bg1"/>
              </a:solidFill>
            </a:endParaRPr>
          </a:p>
        </p:txBody>
      </p:sp>
      <p:sp>
        <p:nvSpPr>
          <p:cNvPr id="37" name="TextBox 36"/>
          <p:cNvSpPr txBox="1"/>
          <p:nvPr/>
        </p:nvSpPr>
        <p:spPr>
          <a:xfrm>
            <a:off x="2846765" y="2062812"/>
            <a:ext cx="1460500" cy="369332"/>
          </a:xfrm>
          <a:prstGeom prst="rect">
            <a:avLst/>
          </a:prstGeom>
          <a:noFill/>
        </p:spPr>
        <p:txBody>
          <a:bodyPr wrap="square" rtlCol="0">
            <a:spAutoFit/>
          </a:bodyPr>
          <a:lstStyle/>
          <a:p>
            <a:pPr algn="ctr"/>
            <a:r>
              <a:rPr lang="en-US" dirty="0" smtClean="0"/>
              <a:t>64% more</a:t>
            </a:r>
            <a:endParaRPr lang="en-US" dirty="0"/>
          </a:p>
        </p:txBody>
      </p:sp>
      <p:sp>
        <p:nvSpPr>
          <p:cNvPr id="38" name="TextBox 37"/>
          <p:cNvSpPr txBox="1"/>
          <p:nvPr/>
        </p:nvSpPr>
        <p:spPr>
          <a:xfrm>
            <a:off x="2757865" y="4410807"/>
            <a:ext cx="1586505" cy="646331"/>
          </a:xfrm>
          <a:prstGeom prst="rect">
            <a:avLst/>
          </a:prstGeom>
          <a:noFill/>
        </p:spPr>
        <p:txBody>
          <a:bodyPr wrap="square" rtlCol="0">
            <a:spAutoFit/>
          </a:bodyPr>
          <a:lstStyle/>
          <a:p>
            <a:pPr algn="ctr"/>
            <a:r>
              <a:rPr lang="en-US" i="1" dirty="0" smtClean="0"/>
              <a:t>Initially lowest quartile</a:t>
            </a:r>
            <a:endParaRPr lang="en-US" i="1" dirty="0"/>
          </a:p>
        </p:txBody>
      </p:sp>
      <p:sp>
        <p:nvSpPr>
          <p:cNvPr id="40" name="TextBox 39"/>
          <p:cNvSpPr txBox="1"/>
          <p:nvPr/>
        </p:nvSpPr>
        <p:spPr>
          <a:xfrm>
            <a:off x="3255632" y="6387864"/>
            <a:ext cx="2628181" cy="246221"/>
          </a:xfrm>
          <a:prstGeom prst="rect">
            <a:avLst/>
          </a:prstGeom>
          <a:noFill/>
        </p:spPr>
        <p:txBody>
          <a:bodyPr wrap="none" rtlCol="0">
            <a:spAutoFit/>
          </a:bodyPr>
          <a:lstStyle/>
          <a:p>
            <a:pPr algn="ctr"/>
            <a:r>
              <a:rPr lang="en-US" sz="1000" dirty="0" smtClean="0">
                <a:solidFill>
                  <a:schemeClr val="bg1">
                    <a:lumMod val="65000"/>
                  </a:schemeClr>
                </a:solidFill>
              </a:rPr>
              <a:t>Copyright © 2015 Alex Edgcomb, UC Riverside.</a:t>
            </a:r>
            <a:endParaRPr lang="en-US" sz="1000" dirty="0">
              <a:solidFill>
                <a:schemeClr val="bg1">
                  <a:lumMod val="65000"/>
                </a:schemeClr>
              </a:solidFill>
            </a:endParaRPr>
          </a:p>
        </p:txBody>
      </p:sp>
      <p:sp>
        <p:nvSpPr>
          <p:cNvPr id="42" name="TextBox 41"/>
          <p:cNvSpPr txBox="1"/>
          <p:nvPr/>
        </p:nvSpPr>
        <p:spPr>
          <a:xfrm>
            <a:off x="8078078" y="6295531"/>
            <a:ext cx="864239" cy="338554"/>
          </a:xfrm>
          <a:prstGeom prst="rect">
            <a:avLst/>
          </a:prstGeom>
          <a:noFill/>
        </p:spPr>
        <p:txBody>
          <a:bodyPr wrap="none" rtlCol="0">
            <a:spAutoFit/>
          </a:bodyPr>
          <a:lstStyle/>
          <a:p>
            <a:fld id="{E16AC3CC-27C6-894F-BF59-2A825474BFBD}" type="slidenum">
              <a:rPr lang="en-US" sz="1600" smtClean="0">
                <a:solidFill>
                  <a:srgbClr val="A6A6A6"/>
                </a:solidFill>
              </a:rPr>
              <a:t>9</a:t>
            </a:fld>
            <a:r>
              <a:rPr lang="en-US" sz="1600" dirty="0" smtClean="0">
                <a:solidFill>
                  <a:srgbClr val="A6A6A6"/>
                </a:solidFill>
              </a:rPr>
              <a:t> of 10</a:t>
            </a:r>
            <a:endParaRPr lang="en-US" sz="1600" dirty="0">
              <a:solidFill>
                <a:srgbClr val="A6A6A6"/>
              </a:solidFill>
            </a:endParaRPr>
          </a:p>
        </p:txBody>
      </p:sp>
      <p:sp>
        <p:nvSpPr>
          <p:cNvPr id="43" name="TextBox 42"/>
          <p:cNvSpPr txBox="1"/>
          <p:nvPr/>
        </p:nvSpPr>
        <p:spPr>
          <a:xfrm>
            <a:off x="4745970" y="1790993"/>
            <a:ext cx="4232586" cy="3139321"/>
          </a:xfrm>
          <a:prstGeom prst="rect">
            <a:avLst/>
          </a:prstGeom>
          <a:noFill/>
        </p:spPr>
        <p:txBody>
          <a:bodyPr wrap="none" rtlCol="0">
            <a:spAutoFit/>
          </a:bodyPr>
          <a:lstStyle/>
          <a:p>
            <a:r>
              <a:rPr lang="en-US" sz="2200" dirty="0" smtClean="0"/>
              <a:t>Static </a:t>
            </a:r>
            <a:r>
              <a:rPr lang="en-US" sz="2200" dirty="0" err="1" smtClean="0"/>
              <a:t>vs</a:t>
            </a:r>
            <a:r>
              <a:rPr lang="en-US" sz="2200" dirty="0" smtClean="0"/>
              <a:t> Interactive textbook</a:t>
            </a:r>
          </a:p>
          <a:p>
            <a:r>
              <a:rPr lang="en-US" sz="2200" dirty="0" smtClean="0"/>
              <a:t>66%   </a:t>
            </a:r>
            <a:r>
              <a:rPr lang="en-US" sz="2200" dirty="0" err="1" smtClean="0"/>
              <a:t>vs</a:t>
            </a:r>
            <a:r>
              <a:rPr lang="en-US" sz="2200" dirty="0" smtClean="0"/>
              <a:t> 98% acquire</a:t>
            </a:r>
          </a:p>
          <a:p>
            <a:endParaRPr lang="en-US" sz="2200" dirty="0" smtClean="0"/>
          </a:p>
          <a:p>
            <a:r>
              <a:rPr lang="en-US" sz="2200" dirty="0" smtClean="0"/>
              <a:t>Interactive:</a:t>
            </a:r>
          </a:p>
          <a:p>
            <a:r>
              <a:rPr lang="en-US" sz="2200" dirty="0"/>
              <a:t>	5% - 10% </a:t>
            </a:r>
            <a:r>
              <a:rPr lang="en-US" sz="2200" dirty="0" err="1" smtClean="0"/>
              <a:t>pnts</a:t>
            </a:r>
            <a:r>
              <a:rPr lang="en-US" sz="2200" dirty="0" smtClean="0"/>
              <a:t> all </a:t>
            </a:r>
            <a:r>
              <a:rPr lang="en-US" sz="2200" dirty="0"/>
              <a:t>that’s </a:t>
            </a:r>
            <a:r>
              <a:rPr lang="en-US" sz="2200" dirty="0" smtClean="0"/>
              <a:t>needed</a:t>
            </a:r>
          </a:p>
          <a:p>
            <a:r>
              <a:rPr lang="en-US" sz="2200" dirty="0"/>
              <a:t>	</a:t>
            </a:r>
            <a:r>
              <a:rPr lang="en-US" sz="2200" dirty="0" smtClean="0"/>
              <a:t>Students: 2.5 </a:t>
            </a:r>
            <a:r>
              <a:rPr lang="en-US" sz="2200" dirty="0" err="1" smtClean="0"/>
              <a:t>hrs</a:t>
            </a:r>
            <a:r>
              <a:rPr lang="en-US" sz="2200" dirty="0" smtClean="0"/>
              <a:t> </a:t>
            </a:r>
            <a:r>
              <a:rPr lang="en-US" sz="2200" dirty="0"/>
              <a:t>/ </a:t>
            </a:r>
            <a:r>
              <a:rPr lang="en-US" sz="2200" dirty="0" smtClean="0"/>
              <a:t>week</a:t>
            </a:r>
          </a:p>
          <a:p>
            <a:endParaRPr lang="en-US" sz="2200" dirty="0"/>
          </a:p>
          <a:p>
            <a:r>
              <a:rPr lang="en-US" sz="2200" dirty="0"/>
              <a:t>Study: 550 students, 4 colleges</a:t>
            </a:r>
          </a:p>
          <a:p>
            <a:r>
              <a:rPr lang="en-US" sz="2200" b="1" dirty="0"/>
              <a:t>	89%</a:t>
            </a:r>
            <a:r>
              <a:rPr lang="en-US" sz="2200" dirty="0"/>
              <a:t> earnestly </a:t>
            </a:r>
            <a:r>
              <a:rPr lang="en-US" sz="2200" dirty="0" smtClean="0"/>
              <a:t>attempted</a:t>
            </a:r>
            <a:endParaRPr lang="en-US" sz="2200" dirty="0"/>
          </a:p>
        </p:txBody>
      </p:sp>
      <p:cxnSp>
        <p:nvCxnSpPr>
          <p:cNvPr id="49" name="Straight Connector 48"/>
          <p:cNvCxnSpPr/>
          <p:nvPr/>
        </p:nvCxnSpPr>
        <p:spPr>
          <a:xfrm>
            <a:off x="4567841" y="1662303"/>
            <a:ext cx="0" cy="4195126"/>
          </a:xfrm>
          <a:prstGeom prst="line">
            <a:avLst/>
          </a:prstGeom>
        </p:spPr>
        <p:style>
          <a:lnRef idx="1">
            <a:schemeClr val="dk1"/>
          </a:lnRef>
          <a:fillRef idx="0">
            <a:schemeClr val="dk1"/>
          </a:fillRef>
          <a:effectRef idx="0">
            <a:schemeClr val="dk1"/>
          </a:effectRef>
          <a:fontRef idx="minor">
            <a:schemeClr val="tx1"/>
          </a:fontRef>
        </p:style>
      </p:cxnSp>
      <p:sp>
        <p:nvSpPr>
          <p:cNvPr id="50" name="Content Placeholder 4"/>
          <p:cNvSpPr txBox="1">
            <a:spLocks noGrp="1"/>
          </p:cNvSpPr>
          <p:nvPr>
            <p:ph idx="1"/>
          </p:nvPr>
        </p:nvSpPr>
        <p:spPr>
          <a:xfrm>
            <a:off x="4665525" y="5587834"/>
            <a:ext cx="4276792" cy="800219"/>
          </a:xfrm>
          <a:prstGeom prst="rect">
            <a:avLst/>
          </a:prstGeom>
          <a:noFill/>
        </p:spPr>
        <p:txBody>
          <a:bodyPr wrap="square" rtlCol="0">
            <a:spAutoFit/>
          </a:bodyPr>
          <a:lstStyle/>
          <a:p>
            <a:pPr marL="0" indent="0">
              <a:buNone/>
            </a:pPr>
            <a:r>
              <a:rPr lang="en-US" sz="1000" dirty="0" smtClean="0"/>
              <a:t>[1</a:t>
            </a:r>
            <a:r>
              <a:rPr lang="en-US" sz="1000" dirty="0"/>
              <a:t>] </a:t>
            </a:r>
            <a:r>
              <a:rPr lang="en-US" sz="1000" dirty="0" smtClean="0"/>
              <a:t>Edgcomb</a:t>
            </a:r>
            <a:r>
              <a:rPr lang="en-US" sz="1000" dirty="0"/>
              <a:t>, </a:t>
            </a:r>
            <a:r>
              <a:rPr lang="en-US" sz="1000" dirty="0" smtClean="0"/>
              <a:t>A. and F</a:t>
            </a:r>
            <a:r>
              <a:rPr lang="en-US" sz="1000" dirty="0"/>
              <a:t>. Vahid. Effectiveness of Online Textbooks vs. Interactive </a:t>
            </a:r>
            <a:endParaRPr lang="en-US" sz="1000" dirty="0" smtClean="0"/>
          </a:p>
          <a:p>
            <a:pPr marL="0" indent="0">
              <a:buNone/>
            </a:pPr>
            <a:r>
              <a:rPr lang="en-US" sz="1000" dirty="0"/>
              <a:t>	</a:t>
            </a:r>
            <a:r>
              <a:rPr lang="en-US" sz="1000" dirty="0" smtClean="0"/>
              <a:t>Web</a:t>
            </a:r>
            <a:r>
              <a:rPr lang="en-US" sz="1000" dirty="0"/>
              <a:t>-Native Content, Proceedings of ASEE Annual </a:t>
            </a:r>
            <a:r>
              <a:rPr lang="en-US" sz="1000" dirty="0" smtClean="0"/>
              <a:t>Conference</a:t>
            </a:r>
            <a:r>
              <a:rPr lang="en-US" sz="1000" dirty="0"/>
              <a:t>, 2014</a:t>
            </a:r>
            <a:r>
              <a:rPr lang="en-US" sz="1000" dirty="0" smtClean="0"/>
              <a:t>.</a:t>
            </a:r>
          </a:p>
          <a:p>
            <a:pPr marL="0" indent="0">
              <a:buNone/>
            </a:pPr>
            <a:r>
              <a:rPr lang="en-US" sz="1000" dirty="0" smtClean="0"/>
              <a:t>[2] </a:t>
            </a:r>
            <a:r>
              <a:rPr lang="en-US" sz="1000" dirty="0" err="1" smtClean="0"/>
              <a:t>Senack</a:t>
            </a:r>
            <a:r>
              <a:rPr lang="en-US" sz="1000" dirty="0" smtClean="0"/>
              <a:t>, E. Fixing the Broken Textbook Market. U.S. Public Interest Research </a:t>
            </a:r>
          </a:p>
          <a:p>
            <a:pPr marL="0" indent="0">
              <a:buNone/>
            </a:pPr>
            <a:r>
              <a:rPr lang="en-US" sz="1000" dirty="0"/>
              <a:t>	</a:t>
            </a:r>
            <a:r>
              <a:rPr lang="en-US" sz="1000" dirty="0" smtClean="0"/>
              <a:t>Group, Student PIRG, January 2014.</a:t>
            </a:r>
          </a:p>
        </p:txBody>
      </p:sp>
    </p:spTree>
    <p:extLst>
      <p:ext uri="{BB962C8B-B14F-4D97-AF65-F5344CB8AC3E}">
        <p14:creationId xmlns:p14="http://schemas.microsoft.com/office/powerpoint/2010/main" val="2237650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11045</TotalTime>
  <Words>1595</Words>
  <Application>Microsoft Macintosh PowerPoint</Application>
  <PresentationFormat>On-screen Show (4:3)</PresentationFormat>
  <Paragraphs>228</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Student Performance Improvement using Interactive Textbooks: A Three-University Cross-Semester Analysis</vt:lpstr>
      <vt:lpstr>Is student performance better with an interactive textbook?</vt:lpstr>
      <vt:lpstr>Interactive textbook demo</vt:lpstr>
      <vt:lpstr>Interactive textbook demo</vt:lpstr>
      <vt:lpstr>Student performance better?</vt:lpstr>
      <vt:lpstr>Course grades improved</vt:lpstr>
      <vt:lpstr>Outcomes improved: Combined statistical analysis</vt:lpstr>
      <vt:lpstr>Students did the reading: Instructor comments</vt:lpstr>
      <vt:lpstr>Additional data</vt:lpstr>
      <vt:lpstr>Conclusion</vt:lpstr>
    </vt:vector>
  </TitlesOfParts>
  <Company>UC Riverside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Performance Improvement using Interactive Textbooks A Three-University Cross-Semester Analysis</dc:title>
  <dc:creator>Alex Edgcomb</dc:creator>
  <cp:lastModifiedBy>Alex Edgcomb</cp:lastModifiedBy>
  <cp:revision>90</cp:revision>
  <dcterms:created xsi:type="dcterms:W3CDTF">2015-05-29T18:04:33Z</dcterms:created>
  <dcterms:modified xsi:type="dcterms:W3CDTF">2015-06-17T16:50:17Z</dcterms:modified>
</cp:coreProperties>
</file>