
<file path=[Content_Types].xml><?xml version="1.0" encoding="utf-8"?>
<Types xmlns="http://schemas.openxmlformats.org/package/2006/content-types">
  <Default Extension="xml" ContentType="application/xml"/>
  <Default Extension="mp4" ContentType="video/unknown"/>
  <Default Extension="bin" ContentType="application/vnd.openxmlformats-officedocument.presentationml.printerSettings"/>
  <Default Extension="png" ContentType="image/png"/>
  <Default Extension="jpe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9" r:id="rId1"/>
  </p:sldMasterIdLst>
  <p:notesMasterIdLst>
    <p:notesMasterId r:id="rId16"/>
  </p:notesMasterIdLst>
  <p:handoutMasterIdLst>
    <p:handoutMasterId r:id="rId17"/>
  </p:handoutMasterIdLst>
  <p:sldIdLst>
    <p:sldId id="281" r:id="rId2"/>
    <p:sldId id="282" r:id="rId3"/>
    <p:sldId id="292" r:id="rId4"/>
    <p:sldId id="293" r:id="rId5"/>
    <p:sldId id="283" r:id="rId6"/>
    <p:sldId id="284" r:id="rId7"/>
    <p:sldId id="285" r:id="rId8"/>
    <p:sldId id="286" r:id="rId9"/>
    <p:sldId id="287" r:id="rId10"/>
    <p:sldId id="291" r:id="rId11"/>
    <p:sldId id="288" r:id="rId12"/>
    <p:sldId id="289" r:id="rId13"/>
    <p:sldId id="294" r:id="rId14"/>
    <p:sldId id="29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slide" id="{8CC0080B-C886-49F8-8514-E55598B8F50C}">
          <p14:sldIdLst>
            <p14:sldId id="281"/>
            <p14:sldId id="282"/>
            <p14:sldId id="292"/>
            <p14:sldId id="293"/>
            <p14:sldId id="283"/>
            <p14:sldId id="284"/>
            <p14:sldId id="285"/>
            <p14:sldId id="286"/>
            <p14:sldId id="287"/>
            <p14:sldId id="291"/>
            <p14:sldId id="288"/>
            <p14:sldId id="289"/>
            <p14:sldId id="294"/>
            <p14:sldId id="29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88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9" autoAdjust="0"/>
    <p:restoredTop sz="82044" autoAdjust="0"/>
  </p:normalViewPr>
  <p:slideViewPr>
    <p:cSldViewPr snapToGrid="0">
      <p:cViewPr>
        <p:scale>
          <a:sx n="98" d="100"/>
          <a:sy n="98" d="100"/>
        </p:scale>
        <p:origin x="-1008" y="-10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alexedgcomb:Desktop:progression_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accent5">
                <a:lumMod val="75000"/>
              </a:schemeClr>
            </a:solidFill>
          </c:spPr>
          <c:invertIfNegative val="0"/>
          <c:cat>
            <c:strRef>
              <c:f>Sheet1!$A$1:$B$1</c:f>
              <c:strCache>
                <c:ptCount val="2"/>
                <c:pt idx="0">
                  <c:v>First-half</c:v>
                </c:pt>
                <c:pt idx="1">
                  <c:v>Second-half</c:v>
                </c:pt>
              </c:strCache>
            </c:strRef>
          </c:cat>
          <c:val>
            <c:numRef>
              <c:f>Sheet1!$A$2:$B$2</c:f>
              <c:numCache>
                <c:formatCode>General</c:formatCode>
                <c:ptCount val="2"/>
                <c:pt idx="0">
                  <c:v>90.0</c:v>
                </c:pt>
                <c:pt idx="1">
                  <c:v>80.0</c:v>
                </c:pt>
              </c:numCache>
            </c:numRef>
          </c:val>
        </c:ser>
        <c:dLbls>
          <c:showLegendKey val="0"/>
          <c:showVal val="0"/>
          <c:showCatName val="0"/>
          <c:showSerName val="0"/>
          <c:showPercent val="0"/>
          <c:showBubbleSize val="0"/>
        </c:dLbls>
        <c:gapWidth val="150"/>
        <c:axId val="-2077598280"/>
        <c:axId val="-2078497240"/>
      </c:barChart>
      <c:catAx>
        <c:axId val="-2077598280"/>
        <c:scaling>
          <c:orientation val="minMax"/>
        </c:scaling>
        <c:delete val="0"/>
        <c:axPos val="b"/>
        <c:title>
          <c:tx>
            <c:rich>
              <a:bodyPr/>
              <a:lstStyle/>
              <a:p>
                <a:pPr>
                  <a:defRPr/>
                </a:pPr>
                <a:r>
                  <a:rPr lang="en-US" dirty="0" smtClean="0"/>
                  <a:t>Semester</a:t>
                </a:r>
                <a:endParaRPr lang="en-US" dirty="0"/>
              </a:p>
            </c:rich>
          </c:tx>
          <c:layout/>
          <c:overlay val="0"/>
        </c:title>
        <c:majorTickMark val="out"/>
        <c:minorTickMark val="none"/>
        <c:tickLblPos val="nextTo"/>
        <c:crossAx val="-2078497240"/>
        <c:crosses val="autoZero"/>
        <c:auto val="1"/>
        <c:lblAlgn val="ctr"/>
        <c:lblOffset val="100"/>
        <c:noMultiLvlLbl val="0"/>
      </c:catAx>
      <c:valAx>
        <c:axId val="-2078497240"/>
        <c:scaling>
          <c:orientation val="minMax"/>
          <c:max val="100.0"/>
          <c:min val="0.0"/>
        </c:scaling>
        <c:delete val="0"/>
        <c:axPos val="l"/>
        <c:title>
          <c:tx>
            <c:rich>
              <a:bodyPr rot="-5400000" vert="horz"/>
              <a:lstStyle/>
              <a:p>
                <a:pPr>
                  <a:defRPr/>
                </a:pPr>
                <a:r>
                  <a:rPr lang="en-US"/>
                  <a:t>Earnestness %</a:t>
                </a:r>
              </a:p>
            </c:rich>
          </c:tx>
          <c:layout/>
          <c:overlay val="0"/>
        </c:title>
        <c:numFmt formatCode="General" sourceLinked="1"/>
        <c:majorTickMark val="out"/>
        <c:minorTickMark val="none"/>
        <c:tickLblPos val="nextTo"/>
        <c:crossAx val="-20775982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invertIfNegative val="0"/>
          <c:cat>
            <c:strRef>
              <c:f>UCRMath4Spring2016_progression_!$E$2:$E$6</c:f>
              <c:strCache>
                <c:ptCount val="5"/>
                <c:pt idx="0">
                  <c:v>0-20%</c:v>
                </c:pt>
                <c:pt idx="1">
                  <c:v>20-40%</c:v>
                </c:pt>
                <c:pt idx="2">
                  <c:v>40-60%</c:v>
                </c:pt>
                <c:pt idx="3">
                  <c:v>60-80%</c:v>
                </c:pt>
                <c:pt idx="4">
                  <c:v>80-100%</c:v>
                </c:pt>
              </c:strCache>
            </c:strRef>
          </c:cat>
          <c:val>
            <c:numRef>
              <c:f>UCRMath4Spring2016_progression_!$G$2:$G$6</c:f>
              <c:numCache>
                <c:formatCode>0%</c:formatCode>
                <c:ptCount val="5"/>
                <c:pt idx="0">
                  <c:v>0.0</c:v>
                </c:pt>
                <c:pt idx="1">
                  <c:v>0.0555555555555555</c:v>
                </c:pt>
                <c:pt idx="2">
                  <c:v>0.296296296296296</c:v>
                </c:pt>
                <c:pt idx="3">
                  <c:v>0.555555555555556</c:v>
                </c:pt>
                <c:pt idx="4">
                  <c:v>0.0925925925925926</c:v>
                </c:pt>
              </c:numCache>
            </c:numRef>
          </c:val>
        </c:ser>
        <c:dLbls>
          <c:showLegendKey val="0"/>
          <c:showVal val="0"/>
          <c:showCatName val="0"/>
          <c:showSerName val="0"/>
          <c:showPercent val="0"/>
          <c:showBubbleSize val="0"/>
        </c:dLbls>
        <c:gapWidth val="150"/>
        <c:axId val="-2077380504"/>
        <c:axId val="-2077374760"/>
      </c:barChart>
      <c:catAx>
        <c:axId val="-2077380504"/>
        <c:scaling>
          <c:orientation val="minMax"/>
        </c:scaling>
        <c:delete val="0"/>
        <c:axPos val="b"/>
        <c:title>
          <c:tx>
            <c:rich>
              <a:bodyPr/>
              <a:lstStyle/>
              <a:p>
                <a:pPr>
                  <a:defRPr sz="1400"/>
                </a:pPr>
                <a:r>
                  <a:rPr lang="en-US" sz="1400"/>
                  <a:t>% correct first</a:t>
                </a:r>
                <a:r>
                  <a:rPr lang="en-US" sz="1400" baseline="0"/>
                  <a:t> attempt</a:t>
                </a:r>
                <a:endParaRPr lang="en-US" sz="1400"/>
              </a:p>
            </c:rich>
          </c:tx>
          <c:layout/>
          <c:overlay val="0"/>
        </c:title>
        <c:numFmt formatCode="0.00%" sourceLinked="1"/>
        <c:majorTickMark val="out"/>
        <c:minorTickMark val="none"/>
        <c:tickLblPos val="nextTo"/>
        <c:crossAx val="-2077374760"/>
        <c:crosses val="autoZero"/>
        <c:auto val="1"/>
        <c:lblAlgn val="ctr"/>
        <c:lblOffset val="100"/>
        <c:noMultiLvlLbl val="0"/>
      </c:catAx>
      <c:valAx>
        <c:axId val="-2077374760"/>
        <c:scaling>
          <c:orientation val="minMax"/>
        </c:scaling>
        <c:delete val="0"/>
        <c:axPos val="l"/>
        <c:title>
          <c:tx>
            <c:rich>
              <a:bodyPr rot="-5400000" vert="horz"/>
              <a:lstStyle/>
              <a:p>
                <a:pPr>
                  <a:defRPr sz="1400"/>
                </a:pPr>
                <a:r>
                  <a:rPr lang="en-US" sz="1400"/>
                  <a:t>% of students</a:t>
                </a:r>
              </a:p>
            </c:rich>
          </c:tx>
          <c:layout/>
          <c:overlay val="0"/>
        </c:title>
        <c:numFmt formatCode="0%" sourceLinked="1"/>
        <c:majorTickMark val="out"/>
        <c:minorTickMark val="none"/>
        <c:tickLblPos val="nextTo"/>
        <c:crossAx val="-2077380504"/>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3DDC96-27BA-4E42-81D1-BCA5E8D5DC1A}" type="datetimeFigureOut">
              <a:rPr lang="en-US" smtClean="0"/>
              <a:t>6/30/16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6490C3-1D2F-4E89-B83C-E20B5BE42E09}" type="slidenum">
              <a:rPr lang="en-US" smtClean="0"/>
              <a:t>‹#›</a:t>
            </a:fld>
            <a:endParaRPr lang="en-US"/>
          </a:p>
        </p:txBody>
      </p:sp>
    </p:spTree>
    <p:extLst>
      <p:ext uri="{BB962C8B-B14F-4D97-AF65-F5344CB8AC3E}">
        <p14:creationId xmlns:p14="http://schemas.microsoft.com/office/powerpoint/2010/main" val="42686674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2E02C1-A173-4BE2-8E61-BA90B61DC8CF}" type="datetimeFigureOut">
              <a:rPr lang="en-US" smtClean="0"/>
              <a:t>6/30/16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C0C712-75CD-4D21-9BD0-019F9D224AC0}" type="slidenum">
              <a:rPr lang="en-US" smtClean="0"/>
              <a:t>‹#›</a:t>
            </a:fld>
            <a:endParaRPr lang="en-US"/>
          </a:p>
        </p:txBody>
      </p:sp>
    </p:spTree>
    <p:extLst>
      <p:ext uri="{BB962C8B-B14F-4D97-AF65-F5344CB8AC3E}">
        <p14:creationId xmlns:p14="http://schemas.microsoft.com/office/powerpoint/2010/main" val="176713989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I’m Alex Edgcomb. I’m a research</a:t>
            </a:r>
            <a:r>
              <a:rPr lang="en-US" baseline="0" dirty="0" smtClean="0"/>
              <a:t> specialist at UC Riverside and a senior software engineer at zyBooks.</a:t>
            </a:r>
            <a:endParaRPr lang="en-US" dirty="0"/>
          </a:p>
        </p:txBody>
      </p:sp>
      <p:sp>
        <p:nvSpPr>
          <p:cNvPr id="4" name="Slide Number Placeholder 3"/>
          <p:cNvSpPr>
            <a:spLocks noGrp="1"/>
          </p:cNvSpPr>
          <p:nvPr>
            <p:ph type="sldNum" sz="quarter" idx="10"/>
          </p:nvPr>
        </p:nvSpPr>
        <p:spPr/>
        <p:txBody>
          <a:bodyPr/>
          <a:lstStyle/>
          <a:p>
            <a:fld id="{DFC0C712-75CD-4D21-9BD0-019F9D224AC0}" type="slidenum">
              <a:rPr lang="en-US" smtClean="0"/>
              <a:t>1</a:t>
            </a:fld>
            <a:endParaRPr lang="en-US"/>
          </a:p>
        </p:txBody>
      </p:sp>
    </p:spTree>
    <p:extLst>
      <p:ext uri="{BB962C8B-B14F-4D97-AF65-F5344CB8AC3E}">
        <p14:creationId xmlns:p14="http://schemas.microsoft.com/office/powerpoint/2010/main" val="2425503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found one type of trough question was due to students being unsure how to answer</a:t>
            </a:r>
            <a:r>
              <a:rPr lang="en-US" baseline="0" dirty="0" smtClean="0"/>
              <a:t> the question.</a:t>
            </a:r>
          </a:p>
          <a:p>
            <a:r>
              <a:rPr lang="en-US" baseline="0" dirty="0" smtClean="0"/>
              <a:t>Another, due to the question being very detailed.</a:t>
            </a:r>
          </a:p>
          <a:p>
            <a:r>
              <a:rPr lang="en-US" baseline="0" dirty="0" smtClean="0"/>
              <a:t>However, a third, is tricky on purpose to create a learning moment.</a:t>
            </a:r>
          </a:p>
          <a:p>
            <a:r>
              <a:rPr lang="en-US" baseline="0" dirty="0" smtClean="0"/>
              <a:t>Student earnestness enables empirical and automatic identification of potential issues.</a:t>
            </a:r>
          </a:p>
        </p:txBody>
      </p:sp>
      <p:sp>
        <p:nvSpPr>
          <p:cNvPr id="4" name="Slide Number Placeholder 3"/>
          <p:cNvSpPr>
            <a:spLocks noGrp="1"/>
          </p:cNvSpPr>
          <p:nvPr>
            <p:ph type="sldNum" sz="quarter" idx="10"/>
          </p:nvPr>
        </p:nvSpPr>
        <p:spPr/>
        <p:txBody>
          <a:bodyPr/>
          <a:lstStyle/>
          <a:p>
            <a:fld id="{DFC0C712-75CD-4D21-9BD0-019F9D224AC0}" type="slidenum">
              <a:rPr lang="en-US" smtClean="0"/>
              <a:t>12</a:t>
            </a:fld>
            <a:endParaRPr lang="en-US"/>
          </a:p>
        </p:txBody>
      </p:sp>
    </p:spTree>
    <p:extLst>
      <p:ext uri="{BB962C8B-B14F-4D97-AF65-F5344CB8AC3E}">
        <p14:creationId xmlns:p14="http://schemas.microsoft.com/office/powerpoint/2010/main" val="3562138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DFC0C712-75CD-4D21-9BD0-019F9D224AC0}" type="slidenum">
              <a:rPr lang="en-US" smtClean="0"/>
              <a:t>13</a:t>
            </a:fld>
            <a:endParaRPr lang="en-US"/>
          </a:p>
        </p:txBody>
      </p:sp>
    </p:spTree>
    <p:extLst>
      <p:ext uri="{BB962C8B-B14F-4D97-AF65-F5344CB8AC3E}">
        <p14:creationId xmlns:p14="http://schemas.microsoft.com/office/powerpoint/2010/main" val="3780919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85% of students were</a:t>
            </a:r>
            <a:r>
              <a:rPr lang="en-US" baseline="0" dirty="0" smtClean="0"/>
              <a:t> earnest.</a:t>
            </a:r>
          </a:p>
          <a:p>
            <a:r>
              <a:rPr lang="en-US" baseline="0" dirty="0" smtClean="0"/>
              <a:t>Only 2% blatantly cheated the system.</a:t>
            </a:r>
          </a:p>
          <a:p>
            <a:r>
              <a:rPr lang="en-US" baseline="0" dirty="0" smtClean="0"/>
              <a:t>Spend effort to build content that student’s value. Fair and high-quality.</a:t>
            </a:r>
          </a:p>
          <a:p>
            <a:r>
              <a:rPr lang="en-US" baseline="0" dirty="0" smtClean="0"/>
              <a:t>Earnestness provides insight on question quality.</a:t>
            </a:r>
          </a:p>
          <a:p>
            <a:r>
              <a:rPr lang="en-US" baseline="0" dirty="0" smtClean="0"/>
              <a:t>Future work includes measuring earnestness of different interactive activities, measuring the impact of course difficulty on earnestness, whether student demographic affect earnestness, and whether question randomization affects earnestness.</a:t>
            </a:r>
          </a:p>
          <a:p>
            <a:r>
              <a:rPr lang="en-US" baseline="0" dirty="0" smtClean="0"/>
              <a:t>Thank you.</a:t>
            </a:r>
            <a:endParaRPr lang="en-US" dirty="0"/>
          </a:p>
        </p:txBody>
      </p:sp>
      <p:sp>
        <p:nvSpPr>
          <p:cNvPr id="4" name="Slide Number Placeholder 3"/>
          <p:cNvSpPr>
            <a:spLocks noGrp="1"/>
          </p:cNvSpPr>
          <p:nvPr>
            <p:ph type="sldNum" sz="quarter" idx="10"/>
          </p:nvPr>
        </p:nvSpPr>
        <p:spPr/>
        <p:txBody>
          <a:bodyPr/>
          <a:lstStyle/>
          <a:p>
            <a:fld id="{DFC0C712-75CD-4D21-9BD0-019F9D224AC0}" type="slidenum">
              <a:rPr lang="en-US" smtClean="0"/>
              <a:t>14</a:t>
            </a:fld>
            <a:endParaRPr lang="en-US"/>
          </a:p>
        </p:txBody>
      </p:sp>
    </p:spTree>
    <p:extLst>
      <p:ext uri="{BB962C8B-B14F-4D97-AF65-F5344CB8AC3E}">
        <p14:creationId xmlns:p14="http://schemas.microsoft.com/office/powerpoint/2010/main" val="2431309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[0:00] Here’s an example</a:t>
            </a:r>
            <a:r>
              <a:rPr lang="en-US" baseline="0" dirty="0" smtClean="0"/>
              <a:t> of a section from an interactive textbook. The content includes learning questions, animations, and tools.</a:t>
            </a:r>
          </a:p>
          <a:p>
            <a:r>
              <a:rPr lang="en-US" baseline="0" dirty="0" smtClean="0"/>
              <a:t>[0:10] An animation is a series of moving objects.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[0:21] (Pause) Learning questions replace text, providing a more engaging learning experience and safe place to practice. Multiple choice is one type of learning question. For each option, students are given an explanation for why that particular answer is correct or incorrect. Also, distractor options are deliberately included to help catch the student’s common misconceptions early.</a:t>
            </a:r>
          </a:p>
          <a:p>
            <a:r>
              <a:rPr lang="en-US" baseline="0" dirty="0" smtClean="0"/>
              <a:t>(Play) Short answer is another type of learning question.</a:t>
            </a:r>
          </a:p>
        </p:txBody>
      </p:sp>
      <p:sp>
        <p:nvSpPr>
          <p:cNvPr id="4" name="Slide Number Placeholder 3"/>
          <p:cNvSpPr>
            <a:spLocks noGrp="1"/>
          </p:cNvSpPr>
          <p:nvPr>
            <p:ph type="sldNum" sz="quarter" idx="10"/>
          </p:nvPr>
        </p:nvSpPr>
        <p:spPr/>
        <p:txBody>
          <a:bodyPr/>
          <a:lstStyle/>
          <a:p>
            <a:fld id="{DFC0C712-75CD-4D21-9BD0-019F9D224AC0}" type="slidenum">
              <a:rPr lang="en-US" smtClean="0"/>
              <a:t>2</a:t>
            </a:fld>
            <a:endParaRPr lang="en-US"/>
          </a:p>
        </p:txBody>
      </p:sp>
    </p:spTree>
    <p:extLst>
      <p:ext uri="{BB962C8B-B14F-4D97-AF65-F5344CB8AC3E}">
        <p14:creationId xmlns:p14="http://schemas.microsoft.com/office/powerpoint/2010/main" val="1155227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student enters an answer. If correct, an explanation is shown, as on question</a:t>
            </a:r>
            <a:r>
              <a:rPr lang="en-US" baseline="0" dirty="0" smtClean="0"/>
              <a:t> 1. If incorrect as in question 2, a hint is given that gets the student in the right direction. Learning questions replace text; they’re formative, not summative. So, if a student is stuck, there’s a release valve: the student can show the answer.</a:t>
            </a:r>
          </a:p>
        </p:txBody>
      </p:sp>
      <p:sp>
        <p:nvSpPr>
          <p:cNvPr id="4" name="Slide Number Placeholder 3"/>
          <p:cNvSpPr>
            <a:spLocks noGrp="1"/>
          </p:cNvSpPr>
          <p:nvPr>
            <p:ph type="sldNum" sz="quarter" idx="10"/>
          </p:nvPr>
        </p:nvSpPr>
        <p:spPr/>
        <p:txBody>
          <a:bodyPr/>
          <a:lstStyle/>
          <a:p>
            <a:fld id="{DFC0C712-75CD-4D21-9BD0-019F9D224AC0}" type="slidenum">
              <a:rPr lang="en-US" smtClean="0"/>
              <a:t>5</a:t>
            </a:fld>
            <a:endParaRPr lang="en-US"/>
          </a:p>
        </p:txBody>
      </p:sp>
    </p:spTree>
    <p:extLst>
      <p:ext uri="{BB962C8B-B14F-4D97-AF65-F5344CB8AC3E}">
        <p14:creationId xmlns:p14="http://schemas.microsoft.com/office/powerpoint/2010/main" val="1830549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Instructors asked: Won’t students cheat the system to get their points? This work investigates</a:t>
            </a:r>
            <a:r>
              <a:rPr lang="en-US" baseline="0" dirty="0" smtClean="0"/>
              <a:t> that question.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Earnest students attempt to answer the question with a right or wrong answer.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 earnest students show the answer without even attempting to answer the question.</a:t>
            </a:r>
            <a:endParaRPr lang="en-US" dirty="0" smtClean="0"/>
          </a:p>
        </p:txBody>
      </p:sp>
      <p:sp>
        <p:nvSpPr>
          <p:cNvPr id="4" name="Slide Number Placeholder 3"/>
          <p:cNvSpPr>
            <a:spLocks noGrp="1"/>
          </p:cNvSpPr>
          <p:nvPr>
            <p:ph type="sldNum" sz="quarter" idx="10"/>
          </p:nvPr>
        </p:nvSpPr>
        <p:spPr/>
        <p:txBody>
          <a:bodyPr/>
          <a:lstStyle/>
          <a:p>
            <a:fld id="{DFC0C712-75CD-4D21-9BD0-019F9D224AC0}" type="slidenum">
              <a:rPr lang="en-US" smtClean="0"/>
              <a:t>6</a:t>
            </a:fld>
            <a:endParaRPr lang="en-US"/>
          </a:p>
        </p:txBody>
      </p:sp>
    </p:spTree>
    <p:extLst>
      <p:ext uri="{BB962C8B-B14F-4D97-AF65-F5344CB8AC3E}">
        <p14:creationId xmlns:p14="http://schemas.microsoft.com/office/powerpoint/2010/main" val="3222127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conducted a study to determine whether students</a:t>
            </a:r>
            <a:r>
              <a:rPr lang="en-US" baseline="0" dirty="0" smtClean="0"/>
              <a:t> earnestly attempt learning question.</a:t>
            </a:r>
          </a:p>
          <a:p>
            <a:r>
              <a:rPr lang="en-US" baseline="0" dirty="0" smtClean="0"/>
              <a:t>The study included </a:t>
            </a:r>
            <a:r>
              <a:rPr lang="en-US" dirty="0" smtClean="0"/>
              <a:t>553 students, across 3 colleges and 4 courses.</a:t>
            </a:r>
          </a:p>
          <a:p>
            <a:r>
              <a:rPr lang="en-US" dirty="0" smtClean="0"/>
              <a:t>We</a:t>
            </a:r>
            <a:r>
              <a:rPr lang="en-US" baseline="0" dirty="0" smtClean="0"/>
              <a:t> collected data after the semester’s completion.</a:t>
            </a:r>
          </a:p>
          <a:p>
            <a:r>
              <a:rPr lang="en-US" baseline="0" dirty="0" smtClean="0"/>
              <a:t>The class required students to use the Programming in C++ zyBook, and the class was offered during Fall 2014.</a:t>
            </a:r>
          </a:p>
          <a:p>
            <a:r>
              <a:rPr lang="en-US" baseline="0" dirty="0" smtClean="0"/>
              <a:t>Participants were not aware of the conditions of the study.</a:t>
            </a:r>
          </a:p>
          <a:p>
            <a:r>
              <a:rPr lang="en-US" baseline="0" dirty="0" smtClean="0"/>
              <a:t>Earnestness is defined as the number of questions attempted divided by the total number of questions.</a:t>
            </a:r>
          </a:p>
          <a:p>
            <a:r>
              <a:rPr lang="en-US" baseline="0" dirty="0" smtClean="0"/>
              <a:t>We define 5 categories of earnestness. Highly earnest at 80 to 100% earnestness, and so on.</a:t>
            </a:r>
            <a:endParaRPr lang="en-US" dirty="0"/>
          </a:p>
        </p:txBody>
      </p:sp>
      <p:sp>
        <p:nvSpPr>
          <p:cNvPr id="4" name="Slide Number Placeholder 3"/>
          <p:cNvSpPr>
            <a:spLocks noGrp="1"/>
          </p:cNvSpPr>
          <p:nvPr>
            <p:ph type="sldNum" sz="quarter" idx="10"/>
          </p:nvPr>
        </p:nvSpPr>
        <p:spPr/>
        <p:txBody>
          <a:bodyPr/>
          <a:lstStyle/>
          <a:p>
            <a:fld id="{DFC0C712-75CD-4D21-9BD0-019F9D224AC0}" type="slidenum">
              <a:rPr lang="en-US" smtClean="0"/>
              <a:t>7</a:t>
            </a:fld>
            <a:endParaRPr lang="en-US"/>
          </a:p>
        </p:txBody>
      </p:sp>
    </p:spTree>
    <p:extLst>
      <p:ext uri="{BB962C8B-B14F-4D97-AF65-F5344CB8AC3E}">
        <p14:creationId xmlns:p14="http://schemas.microsoft.com/office/powerpoint/2010/main" val="1042067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earnestly completed the learning questions. On the x-axis is the level of earnestness.</a:t>
            </a:r>
            <a:r>
              <a:rPr lang="en-US" baseline="0" dirty="0" smtClean="0"/>
              <a:t> On the y-axis is the percentage of students.</a:t>
            </a:r>
            <a:endParaRPr lang="en-US" dirty="0" smtClean="0"/>
          </a:p>
          <a:p>
            <a:r>
              <a:rPr lang="en-US" dirty="0" smtClean="0"/>
              <a:t>More than 85% of students were</a:t>
            </a:r>
            <a:r>
              <a:rPr lang="en-US" baseline="0" dirty="0" smtClean="0"/>
              <a:t> earnest. Only 2% were blatantly cheating the system.</a:t>
            </a:r>
            <a:endParaRPr lang="en-US" dirty="0"/>
          </a:p>
        </p:txBody>
      </p:sp>
      <p:sp>
        <p:nvSpPr>
          <p:cNvPr id="4" name="Slide Number Placeholder 3"/>
          <p:cNvSpPr>
            <a:spLocks noGrp="1"/>
          </p:cNvSpPr>
          <p:nvPr>
            <p:ph type="sldNum" sz="quarter" idx="10"/>
          </p:nvPr>
        </p:nvSpPr>
        <p:spPr/>
        <p:txBody>
          <a:bodyPr/>
          <a:lstStyle/>
          <a:p>
            <a:fld id="{DFC0C712-75CD-4D21-9BD0-019F9D224AC0}" type="slidenum">
              <a:rPr lang="en-US" smtClean="0"/>
              <a:t>8</a:t>
            </a:fld>
            <a:endParaRPr lang="en-US"/>
          </a:p>
        </p:txBody>
      </p:sp>
    </p:spTree>
    <p:extLst>
      <p:ext uri="{BB962C8B-B14F-4D97-AF65-F5344CB8AC3E}">
        <p14:creationId xmlns:p14="http://schemas.microsoft.com/office/powerpoint/2010/main" val="3085228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looked at student earnestness</a:t>
            </a:r>
            <a:r>
              <a:rPr lang="en-US" baseline="0" dirty="0" smtClean="0"/>
              <a:t> through the semester, which remained high but decreased. We grouped the learning questions into 6 ordered groups, which can be thought of as chapters, like chapter 1, chapter 2, and so on.</a:t>
            </a:r>
          </a:p>
          <a:p>
            <a:r>
              <a:rPr lang="en-US" baseline="0" dirty="0" smtClean="0"/>
              <a:t>On the x-axis are the groups. On the y-axis is the earnestness percentage.</a:t>
            </a:r>
            <a:endParaRPr lang="en-US" dirty="0"/>
          </a:p>
        </p:txBody>
      </p:sp>
      <p:sp>
        <p:nvSpPr>
          <p:cNvPr id="4" name="Slide Number Placeholder 3"/>
          <p:cNvSpPr>
            <a:spLocks noGrp="1"/>
          </p:cNvSpPr>
          <p:nvPr>
            <p:ph type="sldNum" sz="quarter" idx="10"/>
          </p:nvPr>
        </p:nvSpPr>
        <p:spPr/>
        <p:txBody>
          <a:bodyPr/>
          <a:lstStyle/>
          <a:p>
            <a:fld id="{DFC0C712-75CD-4D21-9BD0-019F9D224AC0}" type="slidenum">
              <a:rPr lang="en-US" smtClean="0"/>
              <a:t>9</a:t>
            </a:fld>
            <a:endParaRPr lang="en-US"/>
          </a:p>
        </p:txBody>
      </p:sp>
    </p:spTree>
    <p:extLst>
      <p:ext uri="{BB962C8B-B14F-4D97-AF65-F5344CB8AC3E}">
        <p14:creationId xmlns:p14="http://schemas.microsoft.com/office/powerpoint/2010/main" val="3975662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considered two factors for the slight decrease: student tiredness and topic difficulty.</a:t>
            </a:r>
          </a:p>
          <a:p>
            <a:r>
              <a:rPr lang="en-US" dirty="0" smtClean="0"/>
              <a:t>The</a:t>
            </a:r>
            <a:r>
              <a:rPr lang="en-US" baseline="0" dirty="0" smtClean="0"/>
              <a:t> intuition being that students get more tired through the semester and that the topics increase in difficulty through the semester, both of which may contribute to a decreased earnestness.</a:t>
            </a:r>
          </a:p>
          <a:p>
            <a:r>
              <a:rPr lang="en-US" baseline="0" dirty="0" smtClean="0"/>
              <a:t>We averaged the earnestness for the first-half of the semester and the second-half, then looked at the difference.</a:t>
            </a:r>
          </a:p>
          <a:p>
            <a:r>
              <a:rPr lang="en-US" baseline="0" dirty="0" smtClean="0"/>
              <a:t>77% was due to student tiredness and 23% was due to topic difficulty. Details are in the paper.</a:t>
            </a:r>
            <a:endParaRPr lang="en-US" dirty="0"/>
          </a:p>
        </p:txBody>
      </p:sp>
      <p:sp>
        <p:nvSpPr>
          <p:cNvPr id="4" name="Slide Number Placeholder 3"/>
          <p:cNvSpPr>
            <a:spLocks noGrp="1"/>
          </p:cNvSpPr>
          <p:nvPr>
            <p:ph type="sldNum" sz="quarter" idx="10"/>
          </p:nvPr>
        </p:nvSpPr>
        <p:spPr/>
        <p:txBody>
          <a:bodyPr/>
          <a:lstStyle/>
          <a:p>
            <a:fld id="{DFC0C712-75CD-4D21-9BD0-019F9D224AC0}" type="slidenum">
              <a:rPr lang="en-US" smtClean="0"/>
              <a:t>10</a:t>
            </a:fld>
            <a:endParaRPr lang="en-US"/>
          </a:p>
        </p:txBody>
      </p:sp>
    </p:spTree>
    <p:extLst>
      <p:ext uri="{BB962C8B-B14F-4D97-AF65-F5344CB8AC3E}">
        <p14:creationId xmlns:p14="http://schemas.microsoft.com/office/powerpoint/2010/main" val="3166541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an authoring perspective, we found earnestness</a:t>
            </a:r>
            <a:r>
              <a:rPr lang="en-US" baseline="0" dirty="0" smtClean="0"/>
              <a:t> indicates question quality. On the x-axis is each learning question. On the y-axis is the earnestness percentage for that question. We see there are salient questions that create a trough. Let’s take a closer look at the trough questions.</a:t>
            </a:r>
            <a:endParaRPr lang="en-US" dirty="0"/>
          </a:p>
        </p:txBody>
      </p:sp>
      <p:sp>
        <p:nvSpPr>
          <p:cNvPr id="4" name="Slide Number Placeholder 3"/>
          <p:cNvSpPr>
            <a:spLocks noGrp="1"/>
          </p:cNvSpPr>
          <p:nvPr>
            <p:ph type="sldNum" sz="quarter" idx="10"/>
          </p:nvPr>
        </p:nvSpPr>
        <p:spPr/>
        <p:txBody>
          <a:bodyPr/>
          <a:lstStyle/>
          <a:p>
            <a:fld id="{DFC0C712-75CD-4D21-9BD0-019F9D224AC0}" type="slidenum">
              <a:rPr lang="en-US" smtClean="0"/>
              <a:t>11</a:t>
            </a:fld>
            <a:endParaRPr lang="en-US"/>
          </a:p>
        </p:txBody>
      </p:sp>
    </p:spTree>
    <p:extLst>
      <p:ext uri="{BB962C8B-B14F-4D97-AF65-F5344CB8AC3E}">
        <p14:creationId xmlns:p14="http://schemas.microsoft.com/office/powerpoint/2010/main" val="4116216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F2EEA89-24C3-4D7E-8C09-07F02768D6E1}" type="datetime1">
              <a:rPr lang="en-US" smtClean="0"/>
              <a:t>6/30/16</a:t>
            </a:fld>
            <a:endParaRPr lang="en-US" dirty="0"/>
          </a:p>
        </p:txBody>
      </p:sp>
      <p:sp>
        <p:nvSpPr>
          <p:cNvPr id="5" name="Footer Placeholder 4"/>
          <p:cNvSpPr>
            <a:spLocks noGrp="1"/>
          </p:cNvSpPr>
          <p:nvPr>
            <p:ph type="ftr" sz="quarter" idx="11"/>
          </p:nvPr>
        </p:nvSpPr>
        <p:spPr/>
        <p:txBody>
          <a:bodyPr/>
          <a:lstStyle/>
          <a:p>
            <a:r>
              <a:rPr lang="en-US" cap="none" dirty="0" smtClean="0"/>
              <a:t>Copyright</a:t>
            </a:r>
            <a:r>
              <a:rPr lang="en-US" dirty="0" smtClean="0"/>
              <a:t> © 2016 </a:t>
            </a:r>
            <a:r>
              <a:rPr lang="en-US" cap="none" dirty="0" smtClean="0"/>
              <a:t>Joshua</a:t>
            </a:r>
            <a:r>
              <a:rPr lang="en-US" dirty="0" smtClean="0"/>
              <a:t> </a:t>
            </a:r>
            <a:r>
              <a:rPr lang="en-US" cap="none" dirty="0" smtClean="0"/>
              <a:t>Yuen</a:t>
            </a:r>
            <a:r>
              <a:rPr lang="en-US" dirty="0" smtClean="0"/>
              <a:t>, UC </a:t>
            </a:r>
            <a:r>
              <a:rPr lang="en-US" cap="none" dirty="0" smtClean="0"/>
              <a:t>Riverside</a:t>
            </a:r>
            <a:endParaRPr lang="en-US" cap="none" dirty="0"/>
          </a:p>
        </p:txBody>
      </p:sp>
      <p:sp>
        <p:nvSpPr>
          <p:cNvPr id="6" name="Slide Number Placeholder 5"/>
          <p:cNvSpPr>
            <a:spLocks noGrp="1"/>
          </p:cNvSpPr>
          <p:nvPr>
            <p:ph type="sldNum" sz="quarter" idx="12"/>
          </p:nvPr>
        </p:nvSpPr>
        <p:spPr/>
        <p:txBody>
          <a:bodyPr/>
          <a:lstStyle>
            <a:lvl1pPr>
              <a:defRPr/>
            </a:lvl1pPr>
          </a:lstStyle>
          <a:p>
            <a:fld id="{F11549C6-4195-420F-BCE5-CB8A0D700E59}" type="slidenum">
              <a:rPr lang="en-US" smtClean="0"/>
              <a:pPr/>
              <a:t>‹#›</a:t>
            </a:fld>
            <a:r>
              <a:rPr lang="en-US" dirty="0" smtClean="0"/>
              <a:t> of 12</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12422752"/>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027036-9FD7-4C3A-B2BE-DAC95E8631AA}" type="datetime1">
              <a:rPr lang="en-US" smtClean="0"/>
              <a:t>6/30/16</a:t>
            </a:fld>
            <a:endParaRPr lang="en-US" dirty="0"/>
          </a:p>
        </p:txBody>
      </p:sp>
      <p:sp>
        <p:nvSpPr>
          <p:cNvPr id="5" name="Footer Placeholder 4"/>
          <p:cNvSpPr>
            <a:spLocks noGrp="1"/>
          </p:cNvSpPr>
          <p:nvPr>
            <p:ph type="ftr" sz="quarter" idx="11"/>
          </p:nvPr>
        </p:nvSpPr>
        <p:spPr/>
        <p:txBody>
          <a:bodyPr/>
          <a:lstStyle/>
          <a:p>
            <a:r>
              <a:rPr lang="en-US" cap="none" dirty="0" smtClean="0"/>
              <a:t>Copyright</a:t>
            </a:r>
            <a:r>
              <a:rPr lang="en-US" dirty="0" smtClean="0"/>
              <a:t> © 2016 </a:t>
            </a:r>
            <a:r>
              <a:rPr lang="en-US" cap="none" dirty="0" smtClean="0"/>
              <a:t>Joshua</a:t>
            </a:r>
            <a:r>
              <a:rPr lang="en-US" dirty="0" smtClean="0"/>
              <a:t> </a:t>
            </a:r>
            <a:r>
              <a:rPr lang="en-US" cap="none" dirty="0" smtClean="0"/>
              <a:t>Yuen</a:t>
            </a:r>
            <a:r>
              <a:rPr lang="en-US" dirty="0" smtClean="0"/>
              <a:t>, UC </a:t>
            </a:r>
            <a:r>
              <a:rPr lang="en-US" cap="none" dirty="0" smtClean="0"/>
              <a:t>Riverside</a:t>
            </a:r>
            <a:endParaRPr lang="en-US" cap="none" dirty="0"/>
          </a:p>
        </p:txBody>
      </p:sp>
      <p:sp>
        <p:nvSpPr>
          <p:cNvPr id="6" name="Slide Number Placeholder 5"/>
          <p:cNvSpPr>
            <a:spLocks noGrp="1"/>
          </p:cNvSpPr>
          <p:nvPr>
            <p:ph type="sldNum" sz="quarter" idx="12"/>
          </p:nvPr>
        </p:nvSpPr>
        <p:spPr/>
        <p:txBody>
          <a:bodyPr/>
          <a:lstStyle/>
          <a:p>
            <a:fld id="{F11549C6-4195-420F-BCE5-CB8A0D700E59}" type="slidenum">
              <a:rPr lang="en-US" smtClean="0"/>
              <a:pPr/>
              <a:t>‹#›</a:t>
            </a:fld>
            <a:r>
              <a:rPr lang="en-US" dirty="0" smtClean="0"/>
              <a:t> of 12</a:t>
            </a:r>
            <a:endParaRPr lang="en-US" dirty="0"/>
          </a:p>
        </p:txBody>
      </p:sp>
    </p:spTree>
    <p:extLst>
      <p:ext uri="{BB962C8B-B14F-4D97-AF65-F5344CB8AC3E}">
        <p14:creationId xmlns:p14="http://schemas.microsoft.com/office/powerpoint/2010/main" val="3869685877"/>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B3379E-7875-4847-B13B-F74089378D03}" type="datetime1">
              <a:rPr lang="en-US" smtClean="0"/>
              <a:t>6/30/16</a:t>
            </a:fld>
            <a:endParaRPr lang="en-US" dirty="0"/>
          </a:p>
        </p:txBody>
      </p:sp>
      <p:sp>
        <p:nvSpPr>
          <p:cNvPr id="4" name="Footer Placeholder 3"/>
          <p:cNvSpPr>
            <a:spLocks noGrp="1"/>
          </p:cNvSpPr>
          <p:nvPr>
            <p:ph type="ftr" sz="quarter" idx="11"/>
          </p:nvPr>
        </p:nvSpPr>
        <p:spPr/>
        <p:txBody>
          <a:bodyPr/>
          <a:lstStyle/>
          <a:p>
            <a:r>
              <a:rPr lang="en-US" cap="none" dirty="0" smtClean="0"/>
              <a:t>Copyright</a:t>
            </a:r>
            <a:r>
              <a:rPr lang="en-US" dirty="0" smtClean="0"/>
              <a:t> © 2016 </a:t>
            </a:r>
            <a:r>
              <a:rPr lang="en-US" cap="none" dirty="0" smtClean="0"/>
              <a:t>Joshua</a:t>
            </a:r>
            <a:r>
              <a:rPr lang="en-US" dirty="0" smtClean="0"/>
              <a:t> </a:t>
            </a:r>
            <a:r>
              <a:rPr lang="en-US" cap="none" dirty="0" smtClean="0"/>
              <a:t>Yuen</a:t>
            </a:r>
            <a:r>
              <a:rPr lang="en-US" dirty="0" smtClean="0"/>
              <a:t>, UC </a:t>
            </a:r>
            <a:r>
              <a:rPr lang="en-US" cap="none" dirty="0" smtClean="0"/>
              <a:t>Riverside</a:t>
            </a:r>
            <a:endParaRPr lang="en-US" cap="none" dirty="0"/>
          </a:p>
        </p:txBody>
      </p:sp>
      <p:sp>
        <p:nvSpPr>
          <p:cNvPr id="5" name="Slide Number Placeholder 4"/>
          <p:cNvSpPr>
            <a:spLocks noGrp="1"/>
          </p:cNvSpPr>
          <p:nvPr>
            <p:ph type="sldNum" sz="quarter" idx="12"/>
          </p:nvPr>
        </p:nvSpPr>
        <p:spPr/>
        <p:txBody>
          <a:bodyPr/>
          <a:lstStyle/>
          <a:p>
            <a:fld id="{F11549C6-4195-420F-BCE5-CB8A0D700E59}" type="slidenum">
              <a:rPr lang="en-US" smtClean="0"/>
              <a:pPr/>
              <a:t>‹#›</a:t>
            </a:fld>
            <a:r>
              <a:rPr lang="en-US" dirty="0" smtClean="0"/>
              <a:t> of 12</a:t>
            </a:r>
            <a:endParaRPr lang="en-US" dirty="0"/>
          </a:p>
        </p:txBody>
      </p:sp>
    </p:spTree>
    <p:extLst>
      <p:ext uri="{BB962C8B-B14F-4D97-AF65-F5344CB8AC3E}">
        <p14:creationId xmlns:p14="http://schemas.microsoft.com/office/powerpoint/2010/main" val="232719781"/>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8AFE3E0-C17D-496F-A9EE-88EC2E1BAB25}" type="datetime1">
              <a:rPr lang="en-US" smtClean="0"/>
              <a:t>6/30/16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cap="none" dirty="0" smtClean="0"/>
              <a:t>Copyright</a:t>
            </a:r>
            <a:r>
              <a:rPr lang="en-US" dirty="0" smtClean="0"/>
              <a:t> © 2016 </a:t>
            </a:r>
            <a:r>
              <a:rPr lang="en-US" cap="none" dirty="0" smtClean="0"/>
              <a:t>Joshua</a:t>
            </a:r>
            <a:r>
              <a:rPr lang="en-US" dirty="0" smtClean="0"/>
              <a:t> </a:t>
            </a:r>
            <a:r>
              <a:rPr lang="en-US" cap="none" dirty="0" smtClean="0"/>
              <a:t>Yuen</a:t>
            </a:r>
            <a:r>
              <a:rPr lang="en-US" dirty="0" smtClean="0"/>
              <a:t>, UC </a:t>
            </a:r>
            <a:r>
              <a:rPr lang="en-US" cap="none" dirty="0" smtClean="0"/>
              <a:t>Riverside</a:t>
            </a:r>
            <a:endParaRPr lang="en-US" cap="none" dirty="0"/>
          </a:p>
        </p:txBody>
      </p:sp>
      <p:sp>
        <p:nvSpPr>
          <p:cNvPr id="9" name="Slide Number Placeholder 8"/>
          <p:cNvSpPr>
            <a:spLocks noGrp="1"/>
          </p:cNvSpPr>
          <p:nvPr>
            <p:ph type="sldNum" sz="quarter" idx="12"/>
          </p:nvPr>
        </p:nvSpPr>
        <p:spPr/>
        <p:txBody>
          <a:bodyPr/>
          <a:lstStyle/>
          <a:p>
            <a:fld id="{F11549C6-4195-420F-BCE5-CB8A0D700E59}" type="slidenum">
              <a:rPr lang="en-US" smtClean="0"/>
              <a:pPr/>
              <a:t>‹#›</a:t>
            </a:fld>
            <a:r>
              <a:rPr lang="en-US" dirty="0" smtClean="0"/>
              <a:t> of 12</a:t>
            </a:r>
            <a:endParaRPr lang="en-US" dirty="0"/>
          </a:p>
        </p:txBody>
      </p:sp>
    </p:spTree>
    <p:extLst>
      <p:ext uri="{BB962C8B-B14F-4D97-AF65-F5344CB8AC3E}">
        <p14:creationId xmlns:p14="http://schemas.microsoft.com/office/powerpoint/2010/main" val="1125444999"/>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C985CB6-AF48-4609-BDC8-43D1CBDD1347}" type="datetime1">
              <a:rPr lang="en-US" smtClean="0"/>
              <a:t>6/30/16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cap="none" dirty="0" smtClean="0"/>
              <a:t>Copyright</a:t>
            </a:r>
            <a:r>
              <a:rPr lang="en-US" dirty="0" smtClean="0"/>
              <a:t> © 2016 </a:t>
            </a:r>
            <a:r>
              <a:rPr lang="en-US" cap="none" dirty="0" smtClean="0"/>
              <a:t>Joshua</a:t>
            </a:r>
            <a:r>
              <a:rPr lang="en-US" dirty="0" smtClean="0"/>
              <a:t> </a:t>
            </a:r>
            <a:r>
              <a:rPr lang="en-US" cap="none" dirty="0" smtClean="0"/>
              <a:t>Yuen</a:t>
            </a:r>
            <a:r>
              <a:rPr lang="en-US" dirty="0" smtClean="0"/>
              <a:t>, UC </a:t>
            </a:r>
            <a:r>
              <a:rPr lang="en-US" cap="none" dirty="0" smtClean="0"/>
              <a:t>Riverside</a:t>
            </a:r>
            <a:endParaRPr lang="en-US" cap="none"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11549C6-4195-420F-BCE5-CB8A0D700E59}" type="slidenum">
              <a:rPr lang="en-US" smtClean="0"/>
              <a:pPr/>
              <a:t>‹#›</a:t>
            </a:fld>
            <a:r>
              <a:rPr lang="en-US" dirty="0" smtClean="0"/>
              <a:t> of 12</a:t>
            </a:r>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82085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5" r:id="rId3"/>
    <p:sldLayoutId id="2147483716" r:id="rId4"/>
  </p:sldLayoutIdLst>
  <p:timing>
    <p:tnLst>
      <p:par>
        <p:cTn xmlns:p14="http://schemas.microsoft.com/office/powerpoint/2010/main" id="1" dur="indefinite" restart="never" nodeType="tmRoot"/>
      </p:par>
    </p:tnLst>
  </p:timing>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xml"/><Relationship Id="rId5" Type="http://schemas.openxmlformats.org/officeDocument/2006/relationships/image" Target="../media/image2.png"/><Relationship Id="rId1" Type="http://schemas.microsoft.com/office/2007/relationships/media" Target="../media/media1.mp4"/><Relationship Id="rId2" Type="http://schemas.openxmlformats.org/officeDocument/2006/relationships/video" Target="../media/media1.mp4"/></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cap="none" smtClean="0"/>
              <a:t>Copyright</a:t>
            </a:r>
            <a:r>
              <a:rPr lang="en-US" smtClean="0"/>
              <a:t> © 2016 </a:t>
            </a:r>
            <a:r>
              <a:rPr lang="en-US" cap="none" smtClean="0"/>
              <a:t>Joshua</a:t>
            </a:r>
            <a:r>
              <a:rPr lang="en-US" smtClean="0"/>
              <a:t> </a:t>
            </a:r>
            <a:r>
              <a:rPr lang="en-US" cap="none" smtClean="0"/>
              <a:t>Yuen</a:t>
            </a:r>
            <a:r>
              <a:rPr lang="en-US" smtClean="0"/>
              <a:t>, UC </a:t>
            </a:r>
            <a:r>
              <a:rPr lang="en-US" cap="none" smtClean="0"/>
              <a:t>Riverside</a:t>
            </a:r>
            <a:endParaRPr lang="en-US" cap="none" dirty="0"/>
          </a:p>
        </p:txBody>
      </p:sp>
      <p:sp>
        <p:nvSpPr>
          <p:cNvPr id="4" name="Slide Number Placeholder 3"/>
          <p:cNvSpPr>
            <a:spLocks noGrp="1"/>
          </p:cNvSpPr>
          <p:nvPr>
            <p:ph type="sldNum" sz="quarter" idx="12"/>
          </p:nvPr>
        </p:nvSpPr>
        <p:spPr/>
        <p:txBody>
          <a:bodyPr/>
          <a:lstStyle/>
          <a:p>
            <a:fld id="{F11549C6-4195-420F-BCE5-CB8A0D700E59}" type="slidenum">
              <a:rPr lang="en-US" smtClean="0"/>
              <a:pPr/>
              <a:t>1</a:t>
            </a:fld>
            <a:r>
              <a:rPr lang="en-US" dirty="0" smtClean="0"/>
              <a:t> of 12</a:t>
            </a:r>
            <a:endParaRPr lang="en-US" dirty="0"/>
          </a:p>
        </p:txBody>
      </p:sp>
      <p:sp>
        <p:nvSpPr>
          <p:cNvPr id="6" name="Title 1"/>
          <p:cNvSpPr txBox="1">
            <a:spLocks/>
          </p:cNvSpPr>
          <p:nvPr/>
        </p:nvSpPr>
        <p:spPr>
          <a:xfrm>
            <a:off x="1097280" y="758952"/>
            <a:ext cx="10058400" cy="2377948"/>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6000" dirty="0" smtClean="0"/>
              <a:t>Will Students Earnestly Attempt Learning Questions if Answers are Viewable?</a:t>
            </a:r>
            <a:endParaRPr lang="en-US" sz="6000" dirty="0"/>
          </a:p>
        </p:txBody>
      </p:sp>
      <p:sp>
        <p:nvSpPr>
          <p:cNvPr id="7" name="Subtitle 2"/>
          <p:cNvSpPr txBox="1">
            <a:spLocks/>
          </p:cNvSpPr>
          <p:nvPr/>
        </p:nvSpPr>
        <p:spPr>
          <a:xfrm>
            <a:off x="1100051" y="4455620"/>
            <a:ext cx="10058400" cy="1143000"/>
          </a:xfrm>
          <a:prstGeom prst="rect">
            <a:avLst/>
          </a:prstGeom>
        </p:spPr>
        <p:txBody>
          <a:bodyPr vert="horz" lIns="91440" tIns="45720" rIns="91440" bIns="45720" rtlCol="0">
            <a:normAutofit fontScale="475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dirty="0" smtClean="0"/>
              <a:t>Joshua Yuen, </a:t>
            </a:r>
            <a:r>
              <a:rPr lang="en-US" dirty="0" smtClean="0">
                <a:solidFill>
                  <a:schemeClr val="tx1"/>
                </a:solidFill>
              </a:rPr>
              <a:t>Alex Edgcomb</a:t>
            </a:r>
            <a:r>
              <a:rPr lang="en-US" dirty="0" smtClean="0"/>
              <a:t>, and Frank Vahid</a:t>
            </a:r>
          </a:p>
          <a:p>
            <a:r>
              <a:rPr lang="en-US" dirty="0" smtClean="0"/>
              <a:t>University of California, Riverside</a:t>
            </a:r>
          </a:p>
          <a:p>
            <a:r>
              <a:rPr lang="en-US" dirty="0" smtClean="0"/>
              <a:t>Dept. of Engineering and Computer Science</a:t>
            </a:r>
          </a:p>
          <a:p>
            <a:r>
              <a:rPr lang="en-US" dirty="0" smtClean="0"/>
              <a:t>Also with </a:t>
            </a:r>
            <a:r>
              <a:rPr lang="en-US" dirty="0" err="1" smtClean="0"/>
              <a:t>zybooks.com</a:t>
            </a:r>
            <a:endParaRPr lang="en-US" dirty="0"/>
          </a:p>
        </p:txBody>
      </p:sp>
      <p:pic>
        <p:nvPicPr>
          <p:cNvPr id="8" name="Picture 2" descr="https://lh6.googleusercontent.com/8MAKP17-0WnJ5pZyG74z5C5Hgh46gyMJ__nyDEbQffedfDhuIxOQPBmtF9iEn28NFuOIFG2YxG3AazD5GKWH9LAs1qHpSiTji6lCtvJz7LGtiV8TYyou8UY8A1-efzmk3Uf-hiN-"/>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32463" y="2391323"/>
            <a:ext cx="5827496" cy="3207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76656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Slight decrease factors:</a:t>
            </a:r>
            <a:br>
              <a:rPr lang="en-US" dirty="0" smtClean="0"/>
            </a:br>
            <a:r>
              <a:rPr lang="en-US" dirty="0" smtClean="0"/>
              <a:t>Student tiredness and topic difficulty</a:t>
            </a:r>
            <a:endParaRPr lang="en-US" dirty="0"/>
          </a:p>
        </p:txBody>
      </p:sp>
      <p:sp>
        <p:nvSpPr>
          <p:cNvPr id="4" name="Footer Placeholder 3"/>
          <p:cNvSpPr>
            <a:spLocks noGrp="1"/>
          </p:cNvSpPr>
          <p:nvPr>
            <p:ph type="ftr" sz="quarter" idx="11"/>
          </p:nvPr>
        </p:nvSpPr>
        <p:spPr/>
        <p:txBody>
          <a:bodyPr/>
          <a:lstStyle/>
          <a:p>
            <a:r>
              <a:rPr lang="en-US" cap="none" smtClean="0"/>
              <a:t>Copyright</a:t>
            </a:r>
            <a:r>
              <a:rPr lang="en-US" smtClean="0"/>
              <a:t> © 2016 </a:t>
            </a:r>
            <a:r>
              <a:rPr lang="en-US" cap="none" smtClean="0"/>
              <a:t>Joshua</a:t>
            </a:r>
            <a:r>
              <a:rPr lang="en-US" smtClean="0"/>
              <a:t> </a:t>
            </a:r>
            <a:r>
              <a:rPr lang="en-US" cap="none" smtClean="0"/>
              <a:t>Yuen</a:t>
            </a:r>
            <a:r>
              <a:rPr lang="en-US" smtClean="0"/>
              <a:t>, UC </a:t>
            </a:r>
            <a:r>
              <a:rPr lang="en-US" cap="none" smtClean="0"/>
              <a:t>Riverside</a:t>
            </a:r>
            <a:endParaRPr lang="en-US" cap="none" dirty="0"/>
          </a:p>
        </p:txBody>
      </p:sp>
      <p:sp>
        <p:nvSpPr>
          <p:cNvPr id="5" name="Slide Number Placeholder 4"/>
          <p:cNvSpPr>
            <a:spLocks noGrp="1"/>
          </p:cNvSpPr>
          <p:nvPr>
            <p:ph type="sldNum" sz="quarter" idx="12"/>
          </p:nvPr>
        </p:nvSpPr>
        <p:spPr/>
        <p:txBody>
          <a:bodyPr/>
          <a:lstStyle/>
          <a:p>
            <a:r>
              <a:rPr lang="en-US" dirty="0"/>
              <a:t>8</a:t>
            </a:r>
            <a:r>
              <a:rPr lang="en-US" dirty="0" smtClean="0"/>
              <a:t> of 12</a:t>
            </a:r>
            <a:endParaRPr lang="en-US" dirty="0"/>
          </a:p>
        </p:txBody>
      </p:sp>
      <p:sp>
        <p:nvSpPr>
          <p:cNvPr id="6" name="TextBox 5"/>
          <p:cNvSpPr txBox="1"/>
          <p:nvPr/>
        </p:nvSpPr>
        <p:spPr>
          <a:xfrm>
            <a:off x="9335997" y="3020667"/>
            <a:ext cx="1371815" cy="307777"/>
          </a:xfrm>
          <a:prstGeom prst="rect">
            <a:avLst/>
          </a:prstGeom>
          <a:noFill/>
        </p:spPr>
        <p:txBody>
          <a:bodyPr wrap="none" rtlCol="0">
            <a:spAutoFit/>
          </a:bodyPr>
          <a:lstStyle/>
          <a:p>
            <a:r>
              <a:rPr lang="en-US" sz="1400" dirty="0" smtClean="0"/>
              <a:t>Details in paper.</a:t>
            </a:r>
            <a:endParaRPr lang="en-US" sz="1400" dirty="0"/>
          </a:p>
        </p:txBody>
      </p:sp>
      <p:graphicFrame>
        <p:nvGraphicFramePr>
          <p:cNvPr id="9" name="Chart 8"/>
          <p:cNvGraphicFramePr>
            <a:graphicFrameLocks/>
          </p:cNvGraphicFramePr>
          <p:nvPr>
            <p:extLst>
              <p:ext uri="{D42A27DB-BD31-4B8C-83A1-F6EECF244321}">
                <p14:modId xmlns:p14="http://schemas.microsoft.com/office/powerpoint/2010/main" val="1243794667"/>
              </p:ext>
            </p:extLst>
          </p:nvPr>
        </p:nvGraphicFramePr>
        <p:xfrm>
          <a:off x="1781360" y="1807823"/>
          <a:ext cx="4923167" cy="4502038"/>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Arrow Connector 9"/>
          <p:cNvCxnSpPr/>
          <p:nvPr/>
        </p:nvCxnSpPr>
        <p:spPr>
          <a:xfrm>
            <a:off x="5606175" y="2322709"/>
            <a:ext cx="0" cy="389026"/>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16" name="Right Arrow 15"/>
          <p:cNvSpPr/>
          <p:nvPr/>
        </p:nvSpPr>
        <p:spPr>
          <a:xfrm>
            <a:off x="5686264" y="2357034"/>
            <a:ext cx="1544558" cy="274606"/>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TextBox 16"/>
          <p:cNvSpPr txBox="1"/>
          <p:nvPr/>
        </p:nvSpPr>
        <p:spPr>
          <a:xfrm>
            <a:off x="7276590" y="2059543"/>
            <a:ext cx="3434028" cy="954107"/>
          </a:xfrm>
          <a:prstGeom prst="rect">
            <a:avLst/>
          </a:prstGeom>
          <a:noFill/>
        </p:spPr>
        <p:txBody>
          <a:bodyPr wrap="none" rtlCol="0">
            <a:spAutoFit/>
          </a:bodyPr>
          <a:lstStyle/>
          <a:p>
            <a:r>
              <a:rPr lang="en-US" sz="2800" dirty="0" smtClean="0"/>
              <a:t>77% student tiredness</a:t>
            </a:r>
          </a:p>
          <a:p>
            <a:r>
              <a:rPr lang="en-US" sz="2800" dirty="0" smtClean="0"/>
              <a:t>23% topic difficulty</a:t>
            </a:r>
            <a:endParaRPr lang="en-US" sz="2800" dirty="0"/>
          </a:p>
        </p:txBody>
      </p:sp>
    </p:spTree>
    <p:extLst>
      <p:ext uri="{BB962C8B-B14F-4D97-AF65-F5344CB8AC3E}">
        <p14:creationId xmlns:p14="http://schemas.microsoft.com/office/powerpoint/2010/main" val="16030682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cap="none" smtClean="0"/>
              <a:t>Copyright</a:t>
            </a:r>
            <a:r>
              <a:rPr lang="en-US" smtClean="0"/>
              <a:t> © 2016 </a:t>
            </a:r>
            <a:r>
              <a:rPr lang="en-US" cap="none" smtClean="0"/>
              <a:t>Joshua</a:t>
            </a:r>
            <a:r>
              <a:rPr lang="en-US" smtClean="0"/>
              <a:t> </a:t>
            </a:r>
            <a:r>
              <a:rPr lang="en-US" cap="none" smtClean="0"/>
              <a:t>Yuen</a:t>
            </a:r>
            <a:r>
              <a:rPr lang="en-US" smtClean="0"/>
              <a:t>, UC </a:t>
            </a:r>
            <a:r>
              <a:rPr lang="en-US" cap="none" smtClean="0"/>
              <a:t>Riverside</a:t>
            </a:r>
            <a:endParaRPr lang="en-US" cap="none" dirty="0"/>
          </a:p>
        </p:txBody>
      </p:sp>
      <p:sp>
        <p:nvSpPr>
          <p:cNvPr id="5" name="Slide Number Placeholder 4"/>
          <p:cNvSpPr>
            <a:spLocks noGrp="1"/>
          </p:cNvSpPr>
          <p:nvPr>
            <p:ph type="sldNum" sz="quarter" idx="12"/>
          </p:nvPr>
        </p:nvSpPr>
        <p:spPr/>
        <p:txBody>
          <a:bodyPr/>
          <a:lstStyle/>
          <a:p>
            <a:r>
              <a:rPr lang="en-US" dirty="0" smtClean="0"/>
              <a:t>9 of 12</a:t>
            </a:r>
            <a:endParaRPr lang="en-US" dirty="0"/>
          </a:p>
        </p:txBody>
      </p:sp>
      <p:sp>
        <p:nvSpPr>
          <p:cNvPr id="6" name="Title 1"/>
          <p:cNvSpPr txBox="1">
            <a:spLocks/>
          </p:cNvSpPr>
          <p:nvPr/>
        </p:nvSpPr>
        <p:spPr>
          <a:xfrm>
            <a:off x="1097280" y="286603"/>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For authors:</a:t>
            </a:r>
            <a:br>
              <a:rPr lang="en-US" dirty="0" smtClean="0"/>
            </a:br>
            <a:r>
              <a:rPr lang="en-US" dirty="0" smtClean="0"/>
              <a:t>Earnestness indicates question quality</a:t>
            </a:r>
            <a:endParaRPr lang="en-US" dirty="0"/>
          </a:p>
        </p:txBody>
      </p:sp>
      <p:pic>
        <p:nvPicPr>
          <p:cNvPr id="7" name="Picture 2" descr="https://lh3.googleusercontent.com/H-7rWe43KiX_dAT6EkiUVuQEgh4vyAOjMUCRN9hGZqomMbQS_iZnf8GYqqPj-1Nx46E_AbByCxuTbmxh6nbgJQL_fqtVz6SMYCR3JE8XJkv-KgXG3tipXGQmJqopL8IUaGLEX04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009" y="1990568"/>
            <a:ext cx="9303156" cy="389122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flipV="1">
            <a:off x="6428509" y="3672945"/>
            <a:ext cx="406400" cy="526472"/>
          </a:xfrm>
          <a:prstGeom prst="straightConnector1">
            <a:avLst/>
          </a:prstGeom>
          <a:ln w="63500">
            <a:solidFill>
              <a:srgbClr val="588824"/>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176655" y="3491346"/>
            <a:ext cx="447963" cy="563418"/>
          </a:xfrm>
          <a:prstGeom prst="straightConnector1">
            <a:avLst/>
          </a:prstGeom>
          <a:ln w="63500">
            <a:solidFill>
              <a:srgbClr val="588824"/>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918364" y="3366653"/>
            <a:ext cx="258619" cy="332509"/>
          </a:xfrm>
          <a:prstGeom prst="straightConnector1">
            <a:avLst/>
          </a:prstGeom>
          <a:ln w="63500">
            <a:solidFill>
              <a:srgbClr val="58882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5257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stretch>
            <a:fillRect/>
          </a:stretch>
        </p:blipFill>
        <p:spPr>
          <a:xfrm>
            <a:off x="6061064" y="1860467"/>
            <a:ext cx="4895850" cy="2486025"/>
          </a:xfrm>
          <a:prstGeom prst="rect">
            <a:avLst/>
          </a:prstGeom>
        </p:spPr>
      </p:pic>
      <p:sp>
        <p:nvSpPr>
          <p:cNvPr id="4" name="Footer Placeholder 3"/>
          <p:cNvSpPr>
            <a:spLocks noGrp="1"/>
          </p:cNvSpPr>
          <p:nvPr>
            <p:ph type="ftr" sz="quarter" idx="11"/>
          </p:nvPr>
        </p:nvSpPr>
        <p:spPr/>
        <p:txBody>
          <a:bodyPr/>
          <a:lstStyle/>
          <a:p>
            <a:r>
              <a:rPr lang="en-US" cap="none" smtClean="0"/>
              <a:t>Copyright</a:t>
            </a:r>
            <a:r>
              <a:rPr lang="en-US" smtClean="0"/>
              <a:t> © 2016 </a:t>
            </a:r>
            <a:r>
              <a:rPr lang="en-US" cap="none" smtClean="0"/>
              <a:t>Joshua</a:t>
            </a:r>
            <a:r>
              <a:rPr lang="en-US" smtClean="0"/>
              <a:t> </a:t>
            </a:r>
            <a:r>
              <a:rPr lang="en-US" cap="none" smtClean="0"/>
              <a:t>Yuen</a:t>
            </a:r>
            <a:r>
              <a:rPr lang="en-US" smtClean="0"/>
              <a:t>, UC </a:t>
            </a:r>
            <a:r>
              <a:rPr lang="en-US" cap="none" smtClean="0"/>
              <a:t>Riverside</a:t>
            </a:r>
            <a:endParaRPr lang="en-US" cap="none" dirty="0"/>
          </a:p>
        </p:txBody>
      </p:sp>
      <p:sp>
        <p:nvSpPr>
          <p:cNvPr id="5" name="Slide Number Placeholder 4"/>
          <p:cNvSpPr>
            <a:spLocks noGrp="1"/>
          </p:cNvSpPr>
          <p:nvPr>
            <p:ph type="sldNum" sz="quarter" idx="12"/>
          </p:nvPr>
        </p:nvSpPr>
        <p:spPr/>
        <p:txBody>
          <a:bodyPr/>
          <a:lstStyle/>
          <a:p>
            <a:r>
              <a:rPr lang="en-US" dirty="0" smtClean="0"/>
              <a:t>10 of 12</a:t>
            </a:r>
            <a:endParaRPr lang="en-US" dirty="0"/>
          </a:p>
        </p:txBody>
      </p:sp>
      <p:pic>
        <p:nvPicPr>
          <p:cNvPr id="6" name="Picture 2" descr="https://lh6.googleusercontent.com/mqHl802uXtGwPGXmScsq5KrWhfnYptwWjegbjzDAVZIdSKiKfHm710iXYfG9WQ_gGh0I5fu6sKGJl4xeXbLNng3m8I6Hmj3LFy7P0-u6dyXmMSSA4Pi7h8lZu0l9j5jFCpCbufl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 y="2649494"/>
            <a:ext cx="5082729" cy="247241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097280" y="286603"/>
            <a:ext cx="10058400" cy="1450757"/>
          </a:xfrm>
        </p:spPr>
        <p:txBody>
          <a:bodyPr>
            <a:normAutofit/>
          </a:bodyPr>
          <a:lstStyle/>
          <a:p>
            <a:r>
              <a:rPr lang="en-US" sz="4000" dirty="0"/>
              <a:t>Student earnestness identified </a:t>
            </a:r>
            <a:r>
              <a:rPr lang="en-US" sz="4000" dirty="0" smtClean="0"/>
              <a:t>potential issues</a:t>
            </a:r>
            <a:endParaRPr lang="en-US" sz="4000" dirty="0"/>
          </a:p>
        </p:txBody>
      </p:sp>
      <p:sp>
        <p:nvSpPr>
          <p:cNvPr id="11" name="Oval 10"/>
          <p:cNvSpPr/>
          <p:nvPr/>
        </p:nvSpPr>
        <p:spPr>
          <a:xfrm>
            <a:off x="3747024" y="3218269"/>
            <a:ext cx="1879484" cy="1101012"/>
          </a:xfrm>
          <a:prstGeom prst="ellipse">
            <a:avLst/>
          </a:prstGeom>
          <a:noFill/>
          <a:ln w="44450">
            <a:solidFill>
              <a:srgbClr val="5888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244468" y="2081210"/>
            <a:ext cx="2855735" cy="1904837"/>
          </a:xfrm>
          <a:prstGeom prst="ellipse">
            <a:avLst/>
          </a:prstGeom>
          <a:noFill/>
          <a:ln w="34925">
            <a:solidFill>
              <a:srgbClr val="5888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578796" y="3242437"/>
            <a:ext cx="445956" cy="769441"/>
          </a:xfrm>
          <a:prstGeom prst="rect">
            <a:avLst/>
          </a:prstGeom>
          <a:noFill/>
        </p:spPr>
        <p:txBody>
          <a:bodyPr wrap="none" rtlCol="0">
            <a:spAutoFit/>
          </a:bodyPr>
          <a:lstStyle/>
          <a:p>
            <a:r>
              <a:rPr lang="en-US" sz="4400" dirty="0" smtClean="0">
                <a:solidFill>
                  <a:srgbClr val="588824"/>
                </a:solidFill>
              </a:rPr>
              <a:t>?</a:t>
            </a:r>
            <a:endParaRPr lang="en-US" sz="4400" dirty="0">
              <a:solidFill>
                <a:srgbClr val="588824"/>
              </a:solidFill>
            </a:endParaRPr>
          </a:p>
        </p:txBody>
      </p:sp>
      <p:sp>
        <p:nvSpPr>
          <p:cNvPr id="15" name="TextBox 14"/>
          <p:cNvSpPr txBox="1"/>
          <p:nvPr/>
        </p:nvSpPr>
        <p:spPr>
          <a:xfrm>
            <a:off x="9189783" y="2448366"/>
            <a:ext cx="2057349" cy="1446550"/>
          </a:xfrm>
          <a:prstGeom prst="rect">
            <a:avLst/>
          </a:prstGeom>
          <a:noFill/>
        </p:spPr>
        <p:txBody>
          <a:bodyPr wrap="none" rtlCol="0">
            <a:spAutoFit/>
          </a:bodyPr>
          <a:lstStyle/>
          <a:p>
            <a:r>
              <a:rPr lang="en-US" sz="4400" dirty="0" smtClean="0">
                <a:solidFill>
                  <a:srgbClr val="588824"/>
                </a:solidFill>
              </a:rPr>
              <a:t>Very</a:t>
            </a:r>
          </a:p>
          <a:p>
            <a:r>
              <a:rPr lang="en-US" sz="4400" dirty="0" smtClean="0">
                <a:solidFill>
                  <a:srgbClr val="588824"/>
                </a:solidFill>
              </a:rPr>
              <a:t>detailed</a:t>
            </a:r>
            <a:endParaRPr lang="en-US" sz="4400" dirty="0">
              <a:solidFill>
                <a:srgbClr val="588824"/>
              </a:solidFill>
            </a:endParaRPr>
          </a:p>
        </p:txBody>
      </p:sp>
      <p:pic>
        <p:nvPicPr>
          <p:cNvPr id="19" name="Picture 18"/>
          <p:cNvPicPr>
            <a:picLocks noChangeAspect="1"/>
          </p:cNvPicPr>
          <p:nvPr/>
        </p:nvPicPr>
        <p:blipFill>
          <a:blip r:embed="rId5"/>
          <a:stretch>
            <a:fillRect/>
          </a:stretch>
        </p:blipFill>
        <p:spPr>
          <a:xfrm>
            <a:off x="6024752" y="4263933"/>
            <a:ext cx="5038725" cy="1933575"/>
          </a:xfrm>
          <a:prstGeom prst="rect">
            <a:avLst/>
          </a:prstGeom>
        </p:spPr>
      </p:pic>
      <p:sp>
        <p:nvSpPr>
          <p:cNvPr id="21" name="TextBox 20"/>
          <p:cNvSpPr txBox="1"/>
          <p:nvPr/>
        </p:nvSpPr>
        <p:spPr>
          <a:xfrm>
            <a:off x="2618016" y="5185154"/>
            <a:ext cx="3634754" cy="1200329"/>
          </a:xfrm>
          <a:prstGeom prst="rect">
            <a:avLst/>
          </a:prstGeom>
          <a:noFill/>
        </p:spPr>
        <p:txBody>
          <a:bodyPr wrap="none" rtlCol="0">
            <a:spAutoFit/>
          </a:bodyPr>
          <a:lstStyle/>
          <a:p>
            <a:r>
              <a:rPr lang="en-US" sz="3600" dirty="0" smtClean="0">
                <a:solidFill>
                  <a:srgbClr val="588824"/>
                </a:solidFill>
              </a:rPr>
              <a:t>Learning moment:</a:t>
            </a:r>
          </a:p>
          <a:p>
            <a:r>
              <a:rPr lang="en-US" sz="3600" dirty="0" smtClean="0">
                <a:solidFill>
                  <a:srgbClr val="588824"/>
                </a:solidFill>
              </a:rPr>
              <a:t>Tricky on purpose</a:t>
            </a:r>
            <a:endParaRPr lang="en-US" sz="3600" dirty="0">
              <a:solidFill>
                <a:srgbClr val="588824"/>
              </a:solidFill>
            </a:endParaRPr>
          </a:p>
        </p:txBody>
      </p:sp>
      <p:sp>
        <p:nvSpPr>
          <p:cNvPr id="22" name="Oval 21"/>
          <p:cNvSpPr/>
          <p:nvPr/>
        </p:nvSpPr>
        <p:spPr>
          <a:xfrm>
            <a:off x="6061064" y="4346492"/>
            <a:ext cx="4560754" cy="1609532"/>
          </a:xfrm>
          <a:prstGeom prst="ellipse">
            <a:avLst/>
          </a:prstGeom>
          <a:noFill/>
          <a:ln w="34925">
            <a:solidFill>
              <a:srgbClr val="5888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67248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21" grpId="0"/>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data: Progression activity</a:t>
            </a:r>
            <a:endParaRPr lang="en-US" dirty="0"/>
          </a:p>
        </p:txBody>
      </p:sp>
      <p:sp>
        <p:nvSpPr>
          <p:cNvPr id="4" name="Footer Placeholder 3"/>
          <p:cNvSpPr>
            <a:spLocks noGrp="1"/>
          </p:cNvSpPr>
          <p:nvPr>
            <p:ph type="ftr" sz="quarter" idx="11"/>
          </p:nvPr>
        </p:nvSpPr>
        <p:spPr/>
        <p:txBody>
          <a:bodyPr/>
          <a:lstStyle/>
          <a:p>
            <a:r>
              <a:rPr lang="en-US" cap="none" smtClean="0"/>
              <a:t>Copyright</a:t>
            </a:r>
            <a:r>
              <a:rPr lang="en-US" smtClean="0"/>
              <a:t> © 2016 </a:t>
            </a:r>
            <a:r>
              <a:rPr lang="en-US" cap="none" smtClean="0"/>
              <a:t>Joshua</a:t>
            </a:r>
            <a:r>
              <a:rPr lang="en-US" smtClean="0"/>
              <a:t> </a:t>
            </a:r>
            <a:r>
              <a:rPr lang="en-US" cap="none" smtClean="0"/>
              <a:t>Yuen</a:t>
            </a:r>
            <a:r>
              <a:rPr lang="en-US" smtClean="0"/>
              <a:t>, UC </a:t>
            </a:r>
            <a:r>
              <a:rPr lang="en-US" cap="none" smtClean="0"/>
              <a:t>Riverside</a:t>
            </a:r>
            <a:endParaRPr lang="en-US" cap="none" dirty="0"/>
          </a:p>
        </p:txBody>
      </p:sp>
      <p:graphicFrame>
        <p:nvGraphicFramePr>
          <p:cNvPr id="6" name="Chart 5"/>
          <p:cNvGraphicFramePr>
            <a:graphicFrameLocks/>
          </p:cNvGraphicFramePr>
          <p:nvPr>
            <p:extLst>
              <p:ext uri="{D42A27DB-BD31-4B8C-83A1-F6EECF244321}">
                <p14:modId xmlns:p14="http://schemas.microsoft.com/office/powerpoint/2010/main" val="3598493085"/>
              </p:ext>
            </p:extLst>
          </p:nvPr>
        </p:nvGraphicFramePr>
        <p:xfrm>
          <a:off x="5870822" y="1964769"/>
          <a:ext cx="5287627" cy="4190262"/>
        </p:xfrm>
        <a:graphic>
          <a:graphicData uri="http://schemas.openxmlformats.org/drawingml/2006/chart">
            <c:chart xmlns:c="http://schemas.openxmlformats.org/drawingml/2006/chart" xmlns:r="http://schemas.openxmlformats.org/officeDocument/2006/relationships" r:id="rId3"/>
          </a:graphicData>
        </a:graphic>
      </p:graphicFrame>
      <p:sp>
        <p:nvSpPr>
          <p:cNvPr id="11" name="Slide Number Placeholder 4"/>
          <p:cNvSpPr>
            <a:spLocks noGrp="1"/>
          </p:cNvSpPr>
          <p:nvPr>
            <p:ph type="sldNum" sz="quarter" idx="12"/>
          </p:nvPr>
        </p:nvSpPr>
        <p:spPr>
          <a:xfrm>
            <a:off x="9900458" y="6459785"/>
            <a:ext cx="1312025" cy="365125"/>
          </a:xfrm>
        </p:spPr>
        <p:txBody>
          <a:bodyPr/>
          <a:lstStyle/>
          <a:p>
            <a:r>
              <a:rPr lang="en-US" dirty="0" smtClean="0"/>
              <a:t>11 of 12</a:t>
            </a:r>
            <a:endParaRPr lang="en-US" dirty="0"/>
          </a:p>
        </p:txBody>
      </p:sp>
      <p:sp>
        <p:nvSpPr>
          <p:cNvPr id="12" name="TextBox 11"/>
          <p:cNvSpPr txBox="1"/>
          <p:nvPr/>
        </p:nvSpPr>
        <p:spPr>
          <a:xfrm>
            <a:off x="6778013" y="1736366"/>
            <a:ext cx="2454781" cy="646331"/>
          </a:xfrm>
          <a:prstGeom prst="rect">
            <a:avLst/>
          </a:prstGeom>
          <a:noFill/>
        </p:spPr>
        <p:txBody>
          <a:bodyPr wrap="none" rtlCol="0">
            <a:spAutoFit/>
          </a:bodyPr>
          <a:lstStyle/>
          <a:p>
            <a:r>
              <a:rPr lang="en-US" dirty="0" smtClean="0"/>
              <a:t>54 students</a:t>
            </a:r>
          </a:p>
          <a:p>
            <a:r>
              <a:rPr lang="en-US" dirty="0" smtClean="0"/>
              <a:t>12 progression activities</a:t>
            </a:r>
            <a:endParaRPr lang="en-US" dirty="0"/>
          </a:p>
        </p:txBody>
      </p:sp>
      <p:pic>
        <p:nvPicPr>
          <p:cNvPr id="13" name="Picture 12"/>
          <p:cNvPicPr>
            <a:picLocks noChangeAspect="1"/>
          </p:cNvPicPr>
          <p:nvPr/>
        </p:nvPicPr>
        <p:blipFill>
          <a:blip r:embed="rId4"/>
          <a:stretch>
            <a:fillRect/>
          </a:stretch>
        </p:blipFill>
        <p:spPr>
          <a:xfrm>
            <a:off x="774045" y="1812944"/>
            <a:ext cx="3062077" cy="2208448"/>
          </a:xfrm>
          <a:prstGeom prst="rect">
            <a:avLst/>
          </a:prstGeom>
        </p:spPr>
      </p:pic>
      <p:pic>
        <p:nvPicPr>
          <p:cNvPr id="14" name="Picture 13"/>
          <p:cNvPicPr>
            <a:picLocks noChangeAspect="1"/>
          </p:cNvPicPr>
          <p:nvPr/>
        </p:nvPicPr>
        <p:blipFill>
          <a:blip r:embed="rId5"/>
          <a:stretch>
            <a:fillRect/>
          </a:stretch>
        </p:blipFill>
        <p:spPr>
          <a:xfrm>
            <a:off x="2825252" y="3674304"/>
            <a:ext cx="3252103" cy="2610306"/>
          </a:xfrm>
          <a:prstGeom prst="rect">
            <a:avLst/>
          </a:prstGeom>
        </p:spPr>
      </p:pic>
      <p:sp>
        <p:nvSpPr>
          <p:cNvPr id="9" name="Rounded Rectangle 8"/>
          <p:cNvSpPr/>
          <p:nvPr/>
        </p:nvSpPr>
        <p:spPr>
          <a:xfrm>
            <a:off x="8385037" y="2332456"/>
            <a:ext cx="2682694" cy="3446794"/>
          </a:xfrm>
          <a:prstGeom prst="roundRect">
            <a:avLst/>
          </a:prstGeom>
          <a:noFill/>
          <a:ln w="53975">
            <a:solidFill>
              <a:srgbClr val="5888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61604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2"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cap="none" smtClean="0"/>
              <a:t>Copyright</a:t>
            </a:r>
            <a:r>
              <a:rPr lang="en-US" smtClean="0"/>
              <a:t> © 2016 </a:t>
            </a:r>
            <a:r>
              <a:rPr lang="en-US" cap="none" smtClean="0"/>
              <a:t>Joshua</a:t>
            </a:r>
            <a:r>
              <a:rPr lang="en-US" smtClean="0"/>
              <a:t> </a:t>
            </a:r>
            <a:r>
              <a:rPr lang="en-US" cap="none" smtClean="0"/>
              <a:t>Yuen</a:t>
            </a:r>
            <a:r>
              <a:rPr lang="en-US" smtClean="0"/>
              <a:t>, UC </a:t>
            </a:r>
            <a:r>
              <a:rPr lang="en-US" cap="none" smtClean="0"/>
              <a:t>Riverside</a:t>
            </a:r>
            <a:endParaRPr lang="en-US" cap="none" dirty="0"/>
          </a:p>
        </p:txBody>
      </p:sp>
      <p:sp>
        <p:nvSpPr>
          <p:cNvPr id="6" name="Title 1"/>
          <p:cNvSpPr>
            <a:spLocks noGrp="1"/>
          </p:cNvSpPr>
          <p:nvPr>
            <p:ph type="title"/>
          </p:nvPr>
        </p:nvSpPr>
        <p:spPr>
          <a:xfrm>
            <a:off x="1097280" y="286603"/>
            <a:ext cx="10058400" cy="1450757"/>
          </a:xfrm>
        </p:spPr>
        <p:txBody>
          <a:bodyPr/>
          <a:lstStyle/>
          <a:p>
            <a:r>
              <a:rPr lang="en-US" dirty="0" smtClean="0"/>
              <a:t>Conclusion</a:t>
            </a:r>
            <a:endParaRPr lang="en-US" dirty="0"/>
          </a:p>
        </p:txBody>
      </p:sp>
      <p:sp>
        <p:nvSpPr>
          <p:cNvPr id="7" name="Content Placeholder 2"/>
          <p:cNvSpPr>
            <a:spLocks noGrp="1"/>
          </p:cNvSpPr>
          <p:nvPr>
            <p:ph idx="1"/>
          </p:nvPr>
        </p:nvSpPr>
        <p:spPr>
          <a:xfrm>
            <a:off x="1097280" y="1845734"/>
            <a:ext cx="10058400" cy="4023360"/>
          </a:xfrm>
        </p:spPr>
        <p:txBody>
          <a:bodyPr>
            <a:normAutofit/>
          </a:bodyPr>
          <a:lstStyle/>
          <a:p>
            <a:pPr marL="457200" indent="-457200">
              <a:buFont typeface="+mj-lt"/>
              <a:buAutoNum type="arabicPeriod"/>
            </a:pPr>
            <a:r>
              <a:rPr lang="en-US" sz="2800" dirty="0" smtClean="0">
                <a:solidFill>
                  <a:schemeClr val="tx1"/>
                </a:solidFill>
              </a:rPr>
              <a:t>85% earnest, 2% cheat the system</a:t>
            </a:r>
          </a:p>
          <a:p>
            <a:pPr marL="457200" indent="-457200">
              <a:buFont typeface="+mj-lt"/>
              <a:buAutoNum type="arabicPeriod"/>
            </a:pPr>
            <a:r>
              <a:rPr lang="en-US" sz="2800" dirty="0">
                <a:solidFill>
                  <a:schemeClr val="tx1"/>
                </a:solidFill>
              </a:rPr>
              <a:t>Build content that student’s value: fair, high-quality</a:t>
            </a:r>
            <a:endParaRPr lang="en-US" sz="2800" dirty="0" smtClean="0">
              <a:solidFill>
                <a:schemeClr val="tx1"/>
              </a:solidFill>
            </a:endParaRPr>
          </a:p>
          <a:p>
            <a:pPr marL="457200" indent="-457200">
              <a:buFont typeface="+mj-lt"/>
              <a:buAutoNum type="arabicPeriod"/>
            </a:pPr>
            <a:r>
              <a:rPr lang="en-US" sz="2800" dirty="0" smtClean="0"/>
              <a:t>Earnestness provides authoring insight</a:t>
            </a:r>
          </a:p>
          <a:p>
            <a:pPr marL="0" indent="0">
              <a:buNone/>
            </a:pPr>
            <a:r>
              <a:rPr lang="en-US" sz="2800" b="1" dirty="0" smtClean="0"/>
              <a:t>Future work to analyze:</a:t>
            </a:r>
          </a:p>
          <a:p>
            <a:r>
              <a:rPr lang="en-US" sz="2800" dirty="0" smtClean="0"/>
              <a:t>Other interactive activities</a:t>
            </a:r>
          </a:p>
          <a:p>
            <a:r>
              <a:rPr lang="en-US" sz="2800" dirty="0" smtClean="0"/>
              <a:t>Student demographic</a:t>
            </a:r>
            <a:endParaRPr lang="en-US" sz="2800" dirty="0"/>
          </a:p>
        </p:txBody>
      </p:sp>
      <p:sp>
        <p:nvSpPr>
          <p:cNvPr id="8" name="Rectangle 7"/>
          <p:cNvSpPr/>
          <p:nvPr/>
        </p:nvSpPr>
        <p:spPr>
          <a:xfrm>
            <a:off x="1464887" y="5499762"/>
            <a:ext cx="8652626" cy="369332"/>
          </a:xfrm>
          <a:prstGeom prst="rect">
            <a:avLst/>
          </a:prstGeom>
        </p:spPr>
        <p:txBody>
          <a:bodyPr wrap="none">
            <a:spAutoFit/>
          </a:bodyPr>
          <a:lstStyle/>
          <a:p>
            <a:pPr algn="ctr"/>
            <a:r>
              <a:rPr lang="en-US" i="1" dirty="0"/>
              <a:t>Gratefully acknowledge NSF: SBIR 1315094 / </a:t>
            </a:r>
            <a:r>
              <a:rPr lang="en-US" i="1" dirty="0" smtClean="0"/>
              <a:t>1430537 </a:t>
            </a:r>
            <a:r>
              <a:rPr lang="en-US" i="1" dirty="0"/>
              <a:t>and a Google faculty research award</a:t>
            </a:r>
          </a:p>
        </p:txBody>
      </p:sp>
      <p:pic>
        <p:nvPicPr>
          <p:cNvPr id="9" name="Picture 2" descr="https://lh3.googleusercontent.com/Pinq19tQ14VLQMcmMaLvVf2acvZsDYFpg8NlBYN5doGyQN_LsEGMW8obJHBvfMcpirDyV1-A3tZXbT90wXZq0YUJsulRISSLFkJdRVGXki2bCd6DB6Xdj-lfnvV2CFdMATahzF7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4363" y="3498675"/>
            <a:ext cx="5243922" cy="18752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9702214" y="3498674"/>
            <a:ext cx="1876353" cy="1629883"/>
          </a:xfrm>
          <a:prstGeom prst="roundRect">
            <a:avLst/>
          </a:prstGeom>
          <a:noFill/>
          <a:ln w="53975">
            <a:solidFill>
              <a:srgbClr val="5888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4"/>
          <p:cNvSpPr>
            <a:spLocks noGrp="1"/>
          </p:cNvSpPr>
          <p:nvPr>
            <p:ph type="sldNum" sz="quarter" idx="12"/>
          </p:nvPr>
        </p:nvSpPr>
        <p:spPr>
          <a:xfrm>
            <a:off x="9900458" y="6459785"/>
            <a:ext cx="1312025" cy="365125"/>
          </a:xfrm>
        </p:spPr>
        <p:txBody>
          <a:bodyPr/>
          <a:lstStyle/>
          <a:p>
            <a:r>
              <a:rPr lang="en-US" dirty="0" smtClean="0"/>
              <a:t>12 of 12</a:t>
            </a:r>
            <a:endParaRPr lang="en-US" dirty="0"/>
          </a:p>
        </p:txBody>
      </p:sp>
    </p:spTree>
    <p:extLst>
      <p:ext uri="{BB962C8B-B14F-4D97-AF65-F5344CB8AC3E}">
        <p14:creationId xmlns:p14="http://schemas.microsoft.com/office/powerpoint/2010/main" val="12672332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cap="none" smtClean="0"/>
              <a:t>Copyright</a:t>
            </a:r>
            <a:r>
              <a:rPr lang="en-US" smtClean="0"/>
              <a:t> © 2016 </a:t>
            </a:r>
            <a:r>
              <a:rPr lang="en-US" cap="none" smtClean="0"/>
              <a:t>Joshua</a:t>
            </a:r>
            <a:r>
              <a:rPr lang="en-US" smtClean="0"/>
              <a:t> </a:t>
            </a:r>
            <a:r>
              <a:rPr lang="en-US" cap="none" smtClean="0"/>
              <a:t>Yuen</a:t>
            </a:r>
            <a:r>
              <a:rPr lang="en-US" smtClean="0"/>
              <a:t>, UC </a:t>
            </a:r>
            <a:r>
              <a:rPr lang="en-US" cap="none" smtClean="0"/>
              <a:t>Riverside</a:t>
            </a:r>
            <a:endParaRPr lang="en-US" cap="none" dirty="0"/>
          </a:p>
        </p:txBody>
      </p:sp>
      <p:sp>
        <p:nvSpPr>
          <p:cNvPr id="5" name="Slide Number Placeholder 4"/>
          <p:cNvSpPr>
            <a:spLocks noGrp="1"/>
          </p:cNvSpPr>
          <p:nvPr>
            <p:ph type="sldNum" sz="quarter" idx="12"/>
          </p:nvPr>
        </p:nvSpPr>
        <p:spPr/>
        <p:txBody>
          <a:bodyPr/>
          <a:lstStyle/>
          <a:p>
            <a:fld id="{F11549C6-4195-420F-BCE5-CB8A0D700E59}" type="slidenum">
              <a:rPr lang="en-US" smtClean="0"/>
              <a:pPr/>
              <a:t>2</a:t>
            </a:fld>
            <a:r>
              <a:rPr lang="en-US" dirty="0" smtClean="0"/>
              <a:t> of 12</a:t>
            </a:r>
            <a:endParaRPr lang="en-US" dirty="0"/>
          </a:p>
        </p:txBody>
      </p:sp>
      <p:pic>
        <p:nvPicPr>
          <p:cNvPr id="6" name="EarnestnessIntro.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679480" y="1846263"/>
            <a:ext cx="7102726" cy="4439642"/>
          </a:xfrm>
        </p:spPr>
      </p:pic>
      <p:sp>
        <p:nvSpPr>
          <p:cNvPr id="8" name="Title 1"/>
          <p:cNvSpPr txBox="1">
            <a:spLocks/>
          </p:cNvSpPr>
          <p:nvPr/>
        </p:nvSpPr>
        <p:spPr>
          <a:xfrm>
            <a:off x="1097280" y="286603"/>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Interactive learning materials</a:t>
            </a:r>
            <a:endParaRPr lang="en-US" dirty="0"/>
          </a:p>
        </p:txBody>
      </p:sp>
    </p:spTree>
    <p:extLst>
      <p:ext uri="{BB962C8B-B14F-4D97-AF65-F5344CB8AC3E}">
        <p14:creationId xmlns:p14="http://schemas.microsoft.com/office/powerpoint/2010/main" val="2138726829"/>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Interactive material</a:t>
            </a:r>
          </a:p>
        </p:txBody>
      </p:sp>
      <p:sp>
        <p:nvSpPr>
          <p:cNvPr id="2" name="Footer Placeholder 1"/>
          <p:cNvSpPr>
            <a:spLocks noGrp="1"/>
          </p:cNvSpPr>
          <p:nvPr>
            <p:ph type="ftr" sz="quarter" idx="11"/>
          </p:nvPr>
        </p:nvSpPr>
        <p:spPr/>
        <p:txBody>
          <a:bodyPr/>
          <a:lstStyle/>
          <a:p>
            <a:r>
              <a:rPr lang="en-US" cap="none" smtClean="0"/>
              <a:t>Copyright</a:t>
            </a:r>
            <a:r>
              <a:rPr lang="en-US" smtClean="0"/>
              <a:t> © 2016 </a:t>
            </a:r>
            <a:r>
              <a:rPr lang="en-US" cap="none" smtClean="0"/>
              <a:t>Joshua</a:t>
            </a:r>
            <a:r>
              <a:rPr lang="en-US" smtClean="0"/>
              <a:t> </a:t>
            </a:r>
            <a:r>
              <a:rPr lang="en-US" cap="none" smtClean="0"/>
              <a:t>Yuen</a:t>
            </a:r>
            <a:r>
              <a:rPr lang="en-US" smtClean="0"/>
              <a:t>, UC </a:t>
            </a:r>
            <a:r>
              <a:rPr lang="en-US" cap="none" smtClean="0"/>
              <a:t>Riverside</a:t>
            </a:r>
            <a:endParaRPr lang="en-US" cap="none" dirty="0"/>
          </a:p>
        </p:txBody>
      </p:sp>
      <p:sp>
        <p:nvSpPr>
          <p:cNvPr id="3" name="Slide Number Placeholder 2"/>
          <p:cNvSpPr>
            <a:spLocks noGrp="1"/>
          </p:cNvSpPr>
          <p:nvPr>
            <p:ph type="sldNum" sz="quarter" idx="12"/>
          </p:nvPr>
        </p:nvSpPr>
        <p:spPr/>
        <p:txBody>
          <a:bodyPr/>
          <a:lstStyle/>
          <a:p>
            <a:r>
              <a:rPr lang="en-US" dirty="0" smtClean="0"/>
              <a:t>2.1 of 12</a:t>
            </a:r>
          </a:p>
        </p:txBody>
      </p:sp>
      <p:pic>
        <p:nvPicPr>
          <p:cNvPr id="5" name="Picture 4"/>
          <p:cNvPicPr>
            <a:picLocks noChangeAspect="1"/>
          </p:cNvPicPr>
          <p:nvPr/>
        </p:nvPicPr>
        <p:blipFill>
          <a:blip r:embed="rId2"/>
          <a:stretch>
            <a:fillRect/>
          </a:stretch>
        </p:blipFill>
        <p:spPr>
          <a:xfrm>
            <a:off x="3344358" y="1831383"/>
            <a:ext cx="5273395" cy="4280313"/>
          </a:xfrm>
          <a:prstGeom prst="rect">
            <a:avLst/>
          </a:prstGeom>
        </p:spPr>
      </p:pic>
    </p:spTree>
    <p:extLst>
      <p:ext uri="{BB962C8B-B14F-4D97-AF65-F5344CB8AC3E}">
        <p14:creationId xmlns:p14="http://schemas.microsoft.com/office/powerpoint/2010/main" val="35528208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Interactive material</a:t>
            </a:r>
          </a:p>
        </p:txBody>
      </p:sp>
      <p:sp>
        <p:nvSpPr>
          <p:cNvPr id="2" name="Footer Placeholder 1"/>
          <p:cNvSpPr>
            <a:spLocks noGrp="1"/>
          </p:cNvSpPr>
          <p:nvPr>
            <p:ph type="ftr" sz="quarter" idx="11"/>
          </p:nvPr>
        </p:nvSpPr>
        <p:spPr/>
        <p:txBody>
          <a:bodyPr/>
          <a:lstStyle/>
          <a:p>
            <a:r>
              <a:rPr lang="en-US" cap="none" smtClean="0"/>
              <a:t>Copyright</a:t>
            </a:r>
            <a:r>
              <a:rPr lang="en-US" smtClean="0"/>
              <a:t> © 2016 </a:t>
            </a:r>
            <a:r>
              <a:rPr lang="en-US" cap="none" smtClean="0"/>
              <a:t>Joshua</a:t>
            </a:r>
            <a:r>
              <a:rPr lang="en-US" smtClean="0"/>
              <a:t> </a:t>
            </a:r>
            <a:r>
              <a:rPr lang="en-US" cap="none" smtClean="0"/>
              <a:t>Yuen</a:t>
            </a:r>
            <a:r>
              <a:rPr lang="en-US" smtClean="0"/>
              <a:t>, UC </a:t>
            </a:r>
            <a:r>
              <a:rPr lang="en-US" cap="none" smtClean="0"/>
              <a:t>Riverside</a:t>
            </a:r>
            <a:endParaRPr lang="en-US" cap="none" dirty="0"/>
          </a:p>
        </p:txBody>
      </p:sp>
      <p:sp>
        <p:nvSpPr>
          <p:cNvPr id="3" name="Slide Number Placeholder 2"/>
          <p:cNvSpPr>
            <a:spLocks noGrp="1"/>
          </p:cNvSpPr>
          <p:nvPr>
            <p:ph type="sldNum" sz="quarter" idx="12"/>
          </p:nvPr>
        </p:nvSpPr>
        <p:spPr/>
        <p:txBody>
          <a:bodyPr/>
          <a:lstStyle/>
          <a:p>
            <a:r>
              <a:rPr lang="en-US" dirty="0" smtClean="0"/>
              <a:t>2.2 of 12</a:t>
            </a:r>
            <a:endParaRPr lang="en-US" dirty="0"/>
          </a:p>
        </p:txBody>
      </p:sp>
      <p:pic>
        <p:nvPicPr>
          <p:cNvPr id="4" name="Picture 3"/>
          <p:cNvPicPr>
            <a:picLocks noChangeAspect="1"/>
          </p:cNvPicPr>
          <p:nvPr/>
        </p:nvPicPr>
        <p:blipFill>
          <a:blip r:embed="rId2"/>
          <a:stretch>
            <a:fillRect/>
          </a:stretch>
        </p:blipFill>
        <p:spPr>
          <a:xfrm>
            <a:off x="7065179" y="2659225"/>
            <a:ext cx="4809063" cy="3101372"/>
          </a:xfrm>
          <a:prstGeom prst="rect">
            <a:avLst/>
          </a:prstGeom>
        </p:spPr>
      </p:pic>
      <p:pic>
        <p:nvPicPr>
          <p:cNvPr id="5" name="Picture 4"/>
          <p:cNvPicPr>
            <a:picLocks noChangeAspect="1"/>
          </p:cNvPicPr>
          <p:nvPr/>
        </p:nvPicPr>
        <p:blipFill>
          <a:blip r:embed="rId3"/>
          <a:stretch>
            <a:fillRect/>
          </a:stretch>
        </p:blipFill>
        <p:spPr>
          <a:xfrm>
            <a:off x="420907" y="1958470"/>
            <a:ext cx="6530556" cy="3006129"/>
          </a:xfrm>
          <a:prstGeom prst="rect">
            <a:avLst/>
          </a:prstGeom>
        </p:spPr>
      </p:pic>
    </p:spTree>
    <p:extLst>
      <p:ext uri="{BB962C8B-B14F-4D97-AF65-F5344CB8AC3E}">
        <p14:creationId xmlns:p14="http://schemas.microsoft.com/office/powerpoint/2010/main" val="40959695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cap="none" smtClean="0"/>
              <a:t>Copyright</a:t>
            </a:r>
            <a:r>
              <a:rPr lang="en-US" smtClean="0"/>
              <a:t> © 2016 </a:t>
            </a:r>
            <a:r>
              <a:rPr lang="en-US" cap="none" smtClean="0"/>
              <a:t>Joshua</a:t>
            </a:r>
            <a:r>
              <a:rPr lang="en-US" smtClean="0"/>
              <a:t> </a:t>
            </a:r>
            <a:r>
              <a:rPr lang="en-US" cap="none" smtClean="0"/>
              <a:t>Yuen</a:t>
            </a:r>
            <a:r>
              <a:rPr lang="en-US" smtClean="0"/>
              <a:t>, UC </a:t>
            </a:r>
            <a:r>
              <a:rPr lang="en-US" cap="none" smtClean="0"/>
              <a:t>Riverside</a:t>
            </a:r>
            <a:endParaRPr lang="en-US" cap="none" dirty="0"/>
          </a:p>
        </p:txBody>
      </p:sp>
      <p:sp>
        <p:nvSpPr>
          <p:cNvPr id="5" name="Slide Number Placeholder 4"/>
          <p:cNvSpPr>
            <a:spLocks noGrp="1"/>
          </p:cNvSpPr>
          <p:nvPr>
            <p:ph type="sldNum" sz="quarter" idx="12"/>
          </p:nvPr>
        </p:nvSpPr>
        <p:spPr/>
        <p:txBody>
          <a:bodyPr/>
          <a:lstStyle/>
          <a:p>
            <a:r>
              <a:rPr lang="en-US" dirty="0"/>
              <a:t>3</a:t>
            </a:r>
            <a:r>
              <a:rPr lang="en-US" dirty="0" smtClean="0"/>
              <a:t> of 12</a:t>
            </a:r>
            <a:endParaRPr lang="en-US" dirty="0"/>
          </a:p>
        </p:txBody>
      </p:sp>
      <p:sp>
        <p:nvSpPr>
          <p:cNvPr id="6" name="Title 1"/>
          <p:cNvSpPr txBox="1">
            <a:spLocks/>
          </p:cNvSpPr>
          <p:nvPr/>
        </p:nvSpPr>
        <p:spPr>
          <a:xfrm>
            <a:off x="1097280" y="286603"/>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Learning questions</a:t>
            </a:r>
            <a:endParaRPr lang="en-US" dirty="0"/>
          </a:p>
        </p:txBody>
      </p:sp>
      <p:pic>
        <p:nvPicPr>
          <p:cNvPr id="7" name="Picture 2" descr="https://lh6.googleusercontent.com/8MAKP17-0WnJ5pZyG74z5C5Hgh46gyMJ__nyDEbQffedfDhuIxOQPBmtF9iEn28NFuOIFG2YxG3AazD5GKWH9LAs1qHpSiTji6lCtvJz7LGtiV8TYyou8UY8A1-efzmk3Uf-hiN-"/>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89478" y="1910965"/>
            <a:ext cx="7388629" cy="4066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1646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cap="none" smtClean="0"/>
              <a:t>Copyright</a:t>
            </a:r>
            <a:r>
              <a:rPr lang="en-US" smtClean="0"/>
              <a:t> © 2016 </a:t>
            </a:r>
            <a:r>
              <a:rPr lang="en-US" cap="none" smtClean="0"/>
              <a:t>Joshua</a:t>
            </a:r>
            <a:r>
              <a:rPr lang="en-US" smtClean="0"/>
              <a:t> </a:t>
            </a:r>
            <a:r>
              <a:rPr lang="en-US" cap="none" smtClean="0"/>
              <a:t>Yuen</a:t>
            </a:r>
            <a:r>
              <a:rPr lang="en-US" smtClean="0"/>
              <a:t>, UC </a:t>
            </a:r>
            <a:r>
              <a:rPr lang="en-US" cap="none" smtClean="0"/>
              <a:t>Riverside</a:t>
            </a:r>
            <a:endParaRPr lang="en-US" cap="none" dirty="0"/>
          </a:p>
        </p:txBody>
      </p:sp>
      <p:sp>
        <p:nvSpPr>
          <p:cNvPr id="5" name="Slide Number Placeholder 4"/>
          <p:cNvSpPr>
            <a:spLocks noGrp="1"/>
          </p:cNvSpPr>
          <p:nvPr>
            <p:ph type="sldNum" sz="quarter" idx="12"/>
          </p:nvPr>
        </p:nvSpPr>
        <p:spPr/>
        <p:txBody>
          <a:bodyPr/>
          <a:lstStyle/>
          <a:p>
            <a:r>
              <a:rPr lang="en-US" dirty="0" smtClean="0"/>
              <a:t>4 of 12</a:t>
            </a:r>
            <a:endParaRPr lang="en-US" dirty="0"/>
          </a:p>
        </p:txBody>
      </p:sp>
      <p:sp>
        <p:nvSpPr>
          <p:cNvPr id="6" name="Title 1"/>
          <p:cNvSpPr>
            <a:spLocks noGrp="1"/>
          </p:cNvSpPr>
          <p:nvPr>
            <p:ph type="title"/>
          </p:nvPr>
        </p:nvSpPr>
        <p:spPr>
          <a:xfrm>
            <a:off x="1097280" y="286603"/>
            <a:ext cx="10058400" cy="1450757"/>
          </a:xfrm>
        </p:spPr>
        <p:txBody>
          <a:bodyPr/>
          <a:lstStyle/>
          <a:p>
            <a:r>
              <a:rPr lang="en-US" dirty="0" smtClean="0"/>
              <a:t>Instructors asked: Won’t students cheat the system to get their points?</a:t>
            </a:r>
            <a:endParaRPr lang="en-US" dirty="0"/>
          </a:p>
        </p:txBody>
      </p:sp>
      <p:pic>
        <p:nvPicPr>
          <p:cNvPr id="7" name="Picture 2" descr="https://lh6.googleusercontent.com/8MAKP17-0WnJ5pZyG74z5C5Hgh46gyMJ__nyDEbQffedfDhuIxOQPBmtF9iEn28NFuOIFG2YxG3AazD5GKWH9LAs1qHpSiTji6lCtvJz7LGtiV8TYyou8UY8A1-efzmk3Uf-hiN-"/>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39896" y="2183982"/>
            <a:ext cx="6297123" cy="346576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962851" y="2231775"/>
            <a:ext cx="6274168" cy="2344773"/>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962851" y="4576548"/>
            <a:ext cx="6274168" cy="9975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453205" y="3219320"/>
            <a:ext cx="1442422" cy="584776"/>
          </a:xfrm>
          <a:prstGeom prst="rect">
            <a:avLst/>
          </a:prstGeom>
          <a:noFill/>
        </p:spPr>
        <p:txBody>
          <a:bodyPr wrap="none" rtlCol="0">
            <a:spAutoFit/>
          </a:bodyPr>
          <a:lstStyle/>
          <a:p>
            <a:r>
              <a:rPr lang="en-US" sz="3200" dirty="0" smtClean="0"/>
              <a:t>Earnest</a:t>
            </a:r>
            <a:endParaRPr lang="en-US" sz="3200" dirty="0"/>
          </a:p>
        </p:txBody>
      </p:sp>
      <p:sp>
        <p:nvSpPr>
          <p:cNvPr id="3" name="TextBox 2"/>
          <p:cNvSpPr txBox="1"/>
          <p:nvPr/>
        </p:nvSpPr>
        <p:spPr>
          <a:xfrm>
            <a:off x="8452164" y="4892893"/>
            <a:ext cx="2157762" cy="584776"/>
          </a:xfrm>
          <a:prstGeom prst="rect">
            <a:avLst/>
          </a:prstGeom>
          <a:noFill/>
        </p:spPr>
        <p:txBody>
          <a:bodyPr wrap="none" rtlCol="0">
            <a:spAutoFit/>
          </a:bodyPr>
          <a:lstStyle/>
          <a:p>
            <a:r>
              <a:rPr lang="en-US" sz="3200" dirty="0" smtClean="0"/>
              <a:t>Not earnest</a:t>
            </a:r>
            <a:endParaRPr lang="en-US" sz="3200" dirty="0"/>
          </a:p>
        </p:txBody>
      </p:sp>
      <p:cxnSp>
        <p:nvCxnSpPr>
          <p:cNvPr id="13" name="Straight Connector 12"/>
          <p:cNvCxnSpPr/>
          <p:nvPr/>
        </p:nvCxnSpPr>
        <p:spPr>
          <a:xfrm>
            <a:off x="1853452" y="4565328"/>
            <a:ext cx="8889792" cy="1144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1750482" y="4553886"/>
            <a:ext cx="9038527" cy="11327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Tree>
    <p:extLst>
      <p:ext uri="{BB962C8B-B14F-4D97-AF65-F5344CB8AC3E}">
        <p14:creationId xmlns:p14="http://schemas.microsoft.com/office/powerpoint/2010/main" val="2840169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Students earnestly attempt?</a:t>
            </a:r>
            <a:endParaRPr lang="en-US" dirty="0"/>
          </a:p>
        </p:txBody>
      </p:sp>
      <p:sp>
        <p:nvSpPr>
          <p:cNvPr id="4" name="Footer Placeholder 3"/>
          <p:cNvSpPr>
            <a:spLocks noGrp="1"/>
          </p:cNvSpPr>
          <p:nvPr>
            <p:ph type="ftr" sz="quarter" idx="11"/>
          </p:nvPr>
        </p:nvSpPr>
        <p:spPr/>
        <p:txBody>
          <a:bodyPr/>
          <a:lstStyle/>
          <a:p>
            <a:r>
              <a:rPr lang="en-US" cap="none" smtClean="0"/>
              <a:t>Copyright</a:t>
            </a:r>
            <a:r>
              <a:rPr lang="en-US" smtClean="0"/>
              <a:t> © 2016 </a:t>
            </a:r>
            <a:r>
              <a:rPr lang="en-US" cap="none" smtClean="0"/>
              <a:t>Joshua</a:t>
            </a:r>
            <a:r>
              <a:rPr lang="en-US" smtClean="0"/>
              <a:t> </a:t>
            </a:r>
            <a:r>
              <a:rPr lang="en-US" cap="none" smtClean="0"/>
              <a:t>Yuen</a:t>
            </a:r>
            <a:r>
              <a:rPr lang="en-US" smtClean="0"/>
              <a:t>, UC </a:t>
            </a:r>
            <a:r>
              <a:rPr lang="en-US" cap="none" smtClean="0"/>
              <a:t>Riverside</a:t>
            </a:r>
            <a:endParaRPr lang="en-US" cap="none" dirty="0"/>
          </a:p>
        </p:txBody>
      </p:sp>
      <p:sp>
        <p:nvSpPr>
          <p:cNvPr id="5" name="Slide Number Placeholder 4"/>
          <p:cNvSpPr>
            <a:spLocks noGrp="1"/>
          </p:cNvSpPr>
          <p:nvPr>
            <p:ph type="sldNum" sz="quarter" idx="12"/>
          </p:nvPr>
        </p:nvSpPr>
        <p:spPr/>
        <p:txBody>
          <a:bodyPr/>
          <a:lstStyle/>
          <a:p>
            <a:r>
              <a:rPr lang="en-US" dirty="0" smtClean="0"/>
              <a:t>5 of 12</a:t>
            </a:r>
            <a:endParaRPr lang="en-US" dirty="0"/>
          </a:p>
        </p:txBody>
      </p:sp>
      <p:sp>
        <p:nvSpPr>
          <p:cNvPr id="6" name="TextBox 5"/>
          <p:cNvSpPr txBox="1"/>
          <p:nvPr/>
        </p:nvSpPr>
        <p:spPr>
          <a:xfrm>
            <a:off x="1217352" y="1915755"/>
            <a:ext cx="5850304" cy="1477328"/>
          </a:xfrm>
          <a:prstGeom prst="rect">
            <a:avLst/>
          </a:prstGeom>
          <a:noFill/>
        </p:spPr>
        <p:txBody>
          <a:bodyPr wrap="square" rtlCol="0">
            <a:spAutoFit/>
          </a:bodyPr>
          <a:lstStyle/>
          <a:p>
            <a:r>
              <a:rPr lang="en-US" dirty="0" smtClean="0"/>
              <a:t>553 students across 3 colleges, 4 classes</a:t>
            </a:r>
          </a:p>
          <a:p>
            <a:r>
              <a:rPr lang="en-US" dirty="0" smtClean="0"/>
              <a:t>Data collected after semester completion</a:t>
            </a:r>
          </a:p>
          <a:p>
            <a:r>
              <a:rPr lang="en-US" dirty="0" smtClean="0"/>
              <a:t>Classes required students to use Programming in C++ zyBook</a:t>
            </a:r>
          </a:p>
          <a:p>
            <a:r>
              <a:rPr lang="en-US" dirty="0" smtClean="0"/>
              <a:t>Classes offered during Fall 2014</a:t>
            </a:r>
          </a:p>
          <a:p>
            <a:r>
              <a:rPr lang="en-US" dirty="0" smtClean="0"/>
              <a:t>Participants were not aware of the conditions of the study</a:t>
            </a:r>
          </a:p>
        </p:txBody>
      </p:sp>
      <p:graphicFrame>
        <p:nvGraphicFramePr>
          <p:cNvPr id="12" name="Table 11"/>
          <p:cNvGraphicFramePr>
            <a:graphicFrameLocks noGrp="1"/>
          </p:cNvGraphicFramePr>
          <p:nvPr>
            <p:extLst>
              <p:ext uri="{D42A27DB-BD31-4B8C-83A1-F6EECF244321}">
                <p14:modId xmlns:p14="http://schemas.microsoft.com/office/powerpoint/2010/main" val="3690318009"/>
              </p:ext>
            </p:extLst>
          </p:nvPr>
        </p:nvGraphicFramePr>
        <p:xfrm>
          <a:off x="1280047" y="3665328"/>
          <a:ext cx="4423469" cy="1976508"/>
        </p:xfrm>
        <a:graphic>
          <a:graphicData uri="http://schemas.openxmlformats.org/drawingml/2006/table">
            <a:tbl>
              <a:tblPr/>
              <a:tblGrid>
                <a:gridCol w="2471338"/>
                <a:gridCol w="1952131"/>
              </a:tblGrid>
              <a:tr h="445461">
                <a:tc>
                  <a:txBody>
                    <a:bodyPr/>
                    <a:lstStyle/>
                    <a:p>
                      <a:pPr marL="88900" marR="88900" rtl="0" fontAlgn="b">
                        <a:spcBef>
                          <a:spcPts val="0"/>
                        </a:spcBef>
                        <a:spcAft>
                          <a:spcPts val="0"/>
                        </a:spcAft>
                      </a:pPr>
                      <a:r>
                        <a:rPr lang="en-US" sz="1600" b="0" i="0" u="none" strike="noStrike" dirty="0">
                          <a:solidFill>
                            <a:srgbClr val="000000"/>
                          </a:solidFill>
                          <a:effectLst/>
                          <a:latin typeface="Times New Roman" panose="02020603050405020304" pitchFamily="18" charset="0"/>
                        </a:rPr>
                        <a:t>College type</a:t>
                      </a:r>
                      <a:endParaRPr lang="en-US" sz="1600" dirty="0">
                        <a:effectLst/>
                      </a:endParaRPr>
                    </a:p>
                  </a:txBody>
                  <a:tcPr marL="66675" marR="66675" marT="66675" marB="66675" anchor="b">
                    <a:lnL w="9525" cap="flat" cmpd="sng" algn="ctr">
                      <a:solidFill>
                        <a:srgbClr val="4F81BD"/>
                      </a:solidFill>
                      <a:prstDash val="solid"/>
                      <a:round/>
                      <a:headEnd type="none" w="med" len="med"/>
                      <a:tailEnd type="none" w="med" len="med"/>
                    </a:lnL>
                    <a:lnR w="9525" cap="flat" cmpd="sng" algn="ctr">
                      <a:solidFill>
                        <a:srgbClr val="4F81BD"/>
                      </a:solidFill>
                      <a:prstDash val="solid"/>
                      <a:round/>
                      <a:headEnd type="none" w="med" len="med"/>
                      <a:tailEnd type="none" w="med" len="med"/>
                    </a:lnR>
                    <a:lnT w="9525" cap="flat" cmpd="sng" algn="ctr">
                      <a:solidFill>
                        <a:srgbClr val="4F81BD"/>
                      </a:solidFill>
                      <a:prstDash val="solid"/>
                      <a:round/>
                      <a:headEnd type="none" w="med" len="med"/>
                      <a:tailEnd type="none" w="med" len="med"/>
                    </a:lnT>
                    <a:lnB w="9525" cap="flat" cmpd="sng" algn="ctr">
                      <a:solidFill>
                        <a:srgbClr val="4F81BD"/>
                      </a:solidFill>
                      <a:prstDash val="solid"/>
                      <a:round/>
                      <a:headEnd type="none" w="med" len="med"/>
                      <a:tailEnd type="none" w="med" len="med"/>
                    </a:lnB>
                  </a:tcPr>
                </a:tc>
                <a:tc>
                  <a:txBody>
                    <a:bodyPr/>
                    <a:lstStyle/>
                    <a:p>
                      <a:pPr marL="88900" marR="88900" rtl="0" fontAlgn="b">
                        <a:spcBef>
                          <a:spcPts val="0"/>
                        </a:spcBef>
                        <a:spcAft>
                          <a:spcPts val="0"/>
                        </a:spcAft>
                      </a:pPr>
                      <a:r>
                        <a:rPr lang="en-US" sz="1600" b="0" i="0" u="none" strike="noStrike" dirty="0" smtClean="0">
                          <a:solidFill>
                            <a:srgbClr val="000000"/>
                          </a:solidFill>
                          <a:effectLst/>
                          <a:latin typeface="Times New Roman" panose="02020603050405020304" pitchFamily="18" charset="0"/>
                        </a:rPr>
                        <a:t>Number of students</a:t>
                      </a:r>
                      <a:endParaRPr lang="en-US" sz="1600" dirty="0">
                        <a:effectLst/>
                      </a:endParaRPr>
                    </a:p>
                  </a:txBody>
                  <a:tcPr marL="66675" marR="66675" marT="66675" marB="66675" anchor="b">
                    <a:lnL w="9525" cap="flat" cmpd="sng" algn="ctr">
                      <a:solidFill>
                        <a:srgbClr val="4F81BD"/>
                      </a:solidFill>
                      <a:prstDash val="solid"/>
                      <a:round/>
                      <a:headEnd type="none" w="med" len="med"/>
                      <a:tailEnd type="none" w="med" len="med"/>
                    </a:lnL>
                    <a:lnR w="9525" cap="flat" cmpd="sng" algn="ctr">
                      <a:solidFill>
                        <a:srgbClr val="4F81BD"/>
                      </a:solidFill>
                      <a:prstDash val="solid"/>
                      <a:round/>
                      <a:headEnd type="none" w="med" len="med"/>
                      <a:tailEnd type="none" w="med" len="med"/>
                    </a:lnR>
                    <a:lnT w="9525" cap="flat" cmpd="sng" algn="ctr">
                      <a:solidFill>
                        <a:srgbClr val="4F81BD"/>
                      </a:solidFill>
                      <a:prstDash val="solid"/>
                      <a:round/>
                      <a:headEnd type="none" w="med" len="med"/>
                      <a:tailEnd type="none" w="med" len="med"/>
                    </a:lnT>
                    <a:lnB w="9525" cap="flat" cmpd="sng" algn="ctr">
                      <a:solidFill>
                        <a:srgbClr val="4F81BD"/>
                      </a:solidFill>
                      <a:prstDash val="solid"/>
                      <a:round/>
                      <a:headEnd type="none" w="med" len="med"/>
                      <a:tailEnd type="none" w="med" len="med"/>
                    </a:lnB>
                  </a:tcPr>
                </a:tc>
              </a:tr>
              <a:tr h="384619">
                <a:tc>
                  <a:txBody>
                    <a:bodyPr/>
                    <a:lstStyle/>
                    <a:p>
                      <a:pPr marL="88900" marR="88900" rtl="0" fontAlgn="b">
                        <a:spcBef>
                          <a:spcPts val="0"/>
                        </a:spcBef>
                        <a:spcAft>
                          <a:spcPts val="0"/>
                        </a:spcAft>
                      </a:pPr>
                      <a:r>
                        <a:rPr lang="en-US" sz="1600" b="0" i="0" u="none" strike="noStrike" dirty="0">
                          <a:solidFill>
                            <a:srgbClr val="4F81BD"/>
                          </a:solidFill>
                          <a:effectLst/>
                          <a:latin typeface="Times New Roman" panose="02020603050405020304" pitchFamily="18" charset="0"/>
                        </a:rPr>
                        <a:t>Public research university</a:t>
                      </a:r>
                      <a:endParaRPr lang="en-US" sz="1600" dirty="0">
                        <a:effectLst/>
                      </a:endParaRPr>
                    </a:p>
                  </a:txBody>
                  <a:tcPr marL="66675" marR="66675" marT="66675" marB="66675" anchor="b">
                    <a:lnL w="9525" cap="flat" cmpd="sng" algn="ctr">
                      <a:solidFill>
                        <a:srgbClr val="4F81BD"/>
                      </a:solidFill>
                      <a:prstDash val="solid"/>
                      <a:round/>
                      <a:headEnd type="none" w="med" len="med"/>
                      <a:tailEnd type="none" w="med" len="med"/>
                    </a:lnL>
                    <a:lnR w="9525" cap="flat" cmpd="sng" algn="ctr">
                      <a:solidFill>
                        <a:srgbClr val="4F81BD"/>
                      </a:solidFill>
                      <a:prstDash val="solid"/>
                      <a:round/>
                      <a:headEnd type="none" w="med" len="med"/>
                      <a:tailEnd type="none" w="med" len="med"/>
                    </a:lnR>
                    <a:lnT w="9525" cap="flat" cmpd="sng" algn="ctr">
                      <a:solidFill>
                        <a:srgbClr val="4F81BD"/>
                      </a:solidFill>
                      <a:prstDash val="solid"/>
                      <a:round/>
                      <a:headEnd type="none" w="med" len="med"/>
                      <a:tailEnd type="none" w="med" len="med"/>
                    </a:lnT>
                    <a:lnB w="9525" cap="flat" cmpd="sng" algn="ctr">
                      <a:solidFill>
                        <a:srgbClr val="4F81BD"/>
                      </a:solidFill>
                      <a:prstDash val="solid"/>
                      <a:round/>
                      <a:headEnd type="none" w="med" len="med"/>
                      <a:tailEnd type="none" w="med" len="med"/>
                    </a:lnB>
                    <a:solidFill>
                      <a:srgbClr val="DCE6F1"/>
                    </a:solidFill>
                  </a:tcPr>
                </a:tc>
                <a:tc>
                  <a:txBody>
                    <a:bodyPr/>
                    <a:lstStyle/>
                    <a:p>
                      <a:pPr marL="88900" marR="88900" rtl="0" fontAlgn="b">
                        <a:spcBef>
                          <a:spcPts val="0"/>
                        </a:spcBef>
                        <a:spcAft>
                          <a:spcPts val="0"/>
                        </a:spcAft>
                      </a:pPr>
                      <a:r>
                        <a:rPr lang="en-US" sz="1600" b="0" i="0" u="none" strike="noStrike" dirty="0" smtClean="0">
                          <a:solidFill>
                            <a:srgbClr val="000000"/>
                          </a:solidFill>
                          <a:effectLst/>
                          <a:latin typeface="Times New Roman" panose="02020603050405020304" pitchFamily="18" charset="0"/>
                        </a:rPr>
                        <a:t>379</a:t>
                      </a:r>
                      <a:endParaRPr lang="en-US" sz="1600" dirty="0">
                        <a:effectLst/>
                      </a:endParaRPr>
                    </a:p>
                  </a:txBody>
                  <a:tcPr marL="66675" marR="66675" marT="66675" marB="66675" anchor="b">
                    <a:lnL w="9525" cap="flat" cmpd="sng" algn="ctr">
                      <a:solidFill>
                        <a:srgbClr val="4F81BD"/>
                      </a:solidFill>
                      <a:prstDash val="solid"/>
                      <a:round/>
                      <a:headEnd type="none" w="med" len="med"/>
                      <a:tailEnd type="none" w="med" len="med"/>
                    </a:lnL>
                    <a:lnR w="9525" cap="flat" cmpd="sng" algn="ctr">
                      <a:solidFill>
                        <a:srgbClr val="4F81BD"/>
                      </a:solidFill>
                      <a:prstDash val="solid"/>
                      <a:round/>
                      <a:headEnd type="none" w="med" len="med"/>
                      <a:tailEnd type="none" w="med" len="med"/>
                    </a:lnR>
                    <a:lnT w="9525" cap="flat" cmpd="sng" algn="ctr">
                      <a:solidFill>
                        <a:srgbClr val="4F81BD"/>
                      </a:solidFill>
                      <a:prstDash val="solid"/>
                      <a:round/>
                      <a:headEnd type="none" w="med" len="med"/>
                      <a:tailEnd type="none" w="med" len="med"/>
                    </a:lnT>
                    <a:lnB w="9525" cap="flat" cmpd="sng" algn="ctr">
                      <a:solidFill>
                        <a:srgbClr val="4F81BD"/>
                      </a:solidFill>
                      <a:prstDash val="solid"/>
                      <a:round/>
                      <a:headEnd type="none" w="med" len="med"/>
                      <a:tailEnd type="none" w="med" len="med"/>
                    </a:lnB>
                    <a:solidFill>
                      <a:srgbClr val="DCE6F1"/>
                    </a:solidFill>
                  </a:tcPr>
                </a:tc>
              </a:tr>
              <a:tr h="384619">
                <a:tc>
                  <a:txBody>
                    <a:bodyPr/>
                    <a:lstStyle/>
                    <a:p>
                      <a:pPr marL="88900" marR="88900" rtl="0" fontAlgn="b">
                        <a:spcBef>
                          <a:spcPts val="0"/>
                        </a:spcBef>
                        <a:spcAft>
                          <a:spcPts val="0"/>
                        </a:spcAft>
                      </a:pPr>
                      <a:r>
                        <a:rPr lang="en-US" sz="1600" b="0" i="0" u="none" strike="noStrike" dirty="0">
                          <a:solidFill>
                            <a:srgbClr val="C0504D"/>
                          </a:solidFill>
                          <a:effectLst/>
                          <a:latin typeface="Times New Roman" panose="02020603050405020304" pitchFamily="18" charset="0"/>
                        </a:rPr>
                        <a:t>Public teaching university</a:t>
                      </a:r>
                      <a:endParaRPr lang="en-US" sz="1600" dirty="0">
                        <a:effectLst/>
                      </a:endParaRPr>
                    </a:p>
                  </a:txBody>
                  <a:tcPr marL="66675" marR="66675" marT="66675" marB="66675" anchor="b">
                    <a:lnL w="9525" cap="flat" cmpd="sng" algn="ctr">
                      <a:solidFill>
                        <a:srgbClr val="4F81BD"/>
                      </a:solidFill>
                      <a:prstDash val="solid"/>
                      <a:round/>
                      <a:headEnd type="none" w="med" len="med"/>
                      <a:tailEnd type="none" w="med" len="med"/>
                    </a:lnL>
                    <a:lnR w="9525" cap="flat" cmpd="sng" algn="ctr">
                      <a:solidFill>
                        <a:srgbClr val="4F81BD"/>
                      </a:solidFill>
                      <a:prstDash val="solid"/>
                      <a:round/>
                      <a:headEnd type="none" w="med" len="med"/>
                      <a:tailEnd type="none" w="med" len="med"/>
                    </a:lnR>
                    <a:lnT w="9525" cap="flat" cmpd="sng" algn="ctr">
                      <a:solidFill>
                        <a:srgbClr val="4F81BD"/>
                      </a:solidFill>
                      <a:prstDash val="solid"/>
                      <a:round/>
                      <a:headEnd type="none" w="med" len="med"/>
                      <a:tailEnd type="none" w="med" len="med"/>
                    </a:lnT>
                    <a:lnB w="9525" cap="flat" cmpd="sng" algn="ctr">
                      <a:solidFill>
                        <a:srgbClr val="4F81BD"/>
                      </a:solidFill>
                      <a:prstDash val="solid"/>
                      <a:round/>
                      <a:headEnd type="none" w="med" len="med"/>
                      <a:tailEnd type="none" w="med" len="med"/>
                    </a:lnB>
                  </a:tcPr>
                </a:tc>
                <a:tc>
                  <a:txBody>
                    <a:bodyPr/>
                    <a:lstStyle/>
                    <a:p>
                      <a:pPr marL="88900" marR="88900" rtl="0" fontAlgn="b">
                        <a:spcBef>
                          <a:spcPts val="0"/>
                        </a:spcBef>
                        <a:spcAft>
                          <a:spcPts val="0"/>
                        </a:spcAft>
                      </a:pPr>
                      <a:r>
                        <a:rPr lang="en-US" sz="1600" b="0" i="0" u="none" strike="noStrike" dirty="0" smtClean="0">
                          <a:solidFill>
                            <a:srgbClr val="000000"/>
                          </a:solidFill>
                          <a:effectLst/>
                          <a:latin typeface="Times New Roman" panose="02020603050405020304" pitchFamily="18" charset="0"/>
                        </a:rPr>
                        <a:t>117</a:t>
                      </a:r>
                      <a:endParaRPr lang="en-US" sz="1600" dirty="0">
                        <a:effectLst/>
                      </a:endParaRPr>
                    </a:p>
                  </a:txBody>
                  <a:tcPr marL="66675" marR="66675" marT="66675" marB="66675" anchor="b">
                    <a:lnL w="9525" cap="flat" cmpd="sng" algn="ctr">
                      <a:solidFill>
                        <a:srgbClr val="4F81BD"/>
                      </a:solidFill>
                      <a:prstDash val="solid"/>
                      <a:round/>
                      <a:headEnd type="none" w="med" len="med"/>
                      <a:tailEnd type="none" w="med" len="med"/>
                    </a:lnL>
                    <a:lnR w="9525" cap="flat" cmpd="sng" algn="ctr">
                      <a:solidFill>
                        <a:srgbClr val="4F81BD"/>
                      </a:solidFill>
                      <a:prstDash val="solid"/>
                      <a:round/>
                      <a:headEnd type="none" w="med" len="med"/>
                      <a:tailEnd type="none" w="med" len="med"/>
                    </a:lnR>
                    <a:lnT w="9525" cap="flat" cmpd="sng" algn="ctr">
                      <a:solidFill>
                        <a:srgbClr val="4F81BD"/>
                      </a:solidFill>
                      <a:prstDash val="solid"/>
                      <a:round/>
                      <a:headEnd type="none" w="med" len="med"/>
                      <a:tailEnd type="none" w="med" len="med"/>
                    </a:lnT>
                    <a:lnB w="9525" cap="flat" cmpd="sng" algn="ctr">
                      <a:solidFill>
                        <a:srgbClr val="4F81BD"/>
                      </a:solidFill>
                      <a:prstDash val="solid"/>
                      <a:round/>
                      <a:headEnd type="none" w="med" len="med"/>
                      <a:tailEnd type="none" w="med" len="med"/>
                    </a:lnB>
                  </a:tcPr>
                </a:tc>
              </a:tr>
              <a:tr h="384619">
                <a:tc>
                  <a:txBody>
                    <a:bodyPr/>
                    <a:lstStyle/>
                    <a:p>
                      <a:pPr marL="88900" marR="88900" rtl="0" fontAlgn="b">
                        <a:spcBef>
                          <a:spcPts val="0"/>
                        </a:spcBef>
                        <a:spcAft>
                          <a:spcPts val="0"/>
                        </a:spcAft>
                      </a:pPr>
                      <a:r>
                        <a:rPr lang="en-US" sz="1600" b="0" i="0" u="none" strike="noStrike" dirty="0">
                          <a:solidFill>
                            <a:srgbClr val="9BBB59"/>
                          </a:solidFill>
                          <a:effectLst/>
                          <a:latin typeface="Times New Roman" panose="02020603050405020304" pitchFamily="18" charset="0"/>
                        </a:rPr>
                        <a:t>Public community college</a:t>
                      </a:r>
                      <a:endParaRPr lang="en-US" sz="1600" dirty="0">
                        <a:effectLst/>
                      </a:endParaRPr>
                    </a:p>
                  </a:txBody>
                  <a:tcPr marL="66675" marR="66675" marT="66675" marB="66675" anchor="b">
                    <a:lnL w="9525" cap="flat" cmpd="sng" algn="ctr">
                      <a:solidFill>
                        <a:srgbClr val="4F81BD"/>
                      </a:solidFill>
                      <a:prstDash val="solid"/>
                      <a:round/>
                      <a:headEnd type="none" w="med" len="med"/>
                      <a:tailEnd type="none" w="med" len="med"/>
                    </a:lnL>
                    <a:lnR w="9525" cap="flat" cmpd="sng" algn="ctr">
                      <a:solidFill>
                        <a:srgbClr val="4F81BD"/>
                      </a:solidFill>
                      <a:prstDash val="solid"/>
                      <a:round/>
                      <a:headEnd type="none" w="med" len="med"/>
                      <a:tailEnd type="none" w="med" len="med"/>
                    </a:lnR>
                    <a:lnT w="9525" cap="flat" cmpd="sng" algn="ctr">
                      <a:solidFill>
                        <a:srgbClr val="4F81BD"/>
                      </a:solidFill>
                      <a:prstDash val="solid"/>
                      <a:round/>
                      <a:headEnd type="none" w="med" len="med"/>
                      <a:tailEnd type="none" w="med" len="med"/>
                    </a:lnT>
                    <a:lnB w="9525" cap="flat" cmpd="sng" algn="ctr">
                      <a:solidFill>
                        <a:srgbClr val="4F81BD"/>
                      </a:solidFill>
                      <a:prstDash val="solid"/>
                      <a:round/>
                      <a:headEnd type="none" w="med" len="med"/>
                      <a:tailEnd type="none" w="med" len="med"/>
                    </a:lnB>
                    <a:solidFill>
                      <a:srgbClr val="DCE6F1"/>
                    </a:solidFill>
                  </a:tcPr>
                </a:tc>
                <a:tc>
                  <a:txBody>
                    <a:bodyPr/>
                    <a:lstStyle/>
                    <a:p>
                      <a:pPr marL="88900" marR="88900" rtl="0" fontAlgn="b">
                        <a:spcBef>
                          <a:spcPts val="0"/>
                        </a:spcBef>
                        <a:spcAft>
                          <a:spcPts val="0"/>
                        </a:spcAft>
                      </a:pPr>
                      <a:r>
                        <a:rPr lang="en-US" sz="1600" b="0" i="0" u="none" strike="noStrike" dirty="0" smtClean="0">
                          <a:solidFill>
                            <a:srgbClr val="000000"/>
                          </a:solidFill>
                          <a:effectLst/>
                          <a:latin typeface="Times New Roman" panose="02020603050405020304" pitchFamily="18" charset="0"/>
                        </a:rPr>
                        <a:t>57</a:t>
                      </a:r>
                      <a:endParaRPr lang="en-US" sz="1600" dirty="0">
                        <a:effectLst/>
                      </a:endParaRPr>
                    </a:p>
                  </a:txBody>
                  <a:tcPr marL="66675" marR="66675" marT="66675" marB="66675" anchor="b">
                    <a:lnL w="9525" cap="flat" cmpd="sng" algn="ctr">
                      <a:solidFill>
                        <a:srgbClr val="4F81BD"/>
                      </a:solidFill>
                      <a:prstDash val="solid"/>
                      <a:round/>
                      <a:headEnd type="none" w="med" len="med"/>
                      <a:tailEnd type="none" w="med" len="med"/>
                    </a:lnL>
                    <a:lnR w="9525" cap="flat" cmpd="sng" algn="ctr">
                      <a:solidFill>
                        <a:srgbClr val="4F81BD"/>
                      </a:solidFill>
                      <a:prstDash val="solid"/>
                      <a:round/>
                      <a:headEnd type="none" w="med" len="med"/>
                      <a:tailEnd type="none" w="med" len="med"/>
                    </a:lnR>
                    <a:lnT w="9525" cap="flat" cmpd="sng" algn="ctr">
                      <a:solidFill>
                        <a:srgbClr val="4F81BD"/>
                      </a:solidFill>
                      <a:prstDash val="solid"/>
                      <a:round/>
                      <a:headEnd type="none" w="med" len="med"/>
                      <a:tailEnd type="none" w="med" len="med"/>
                    </a:lnT>
                    <a:lnB w="9525" cap="flat" cmpd="sng" algn="ctr">
                      <a:solidFill>
                        <a:srgbClr val="4F81BD"/>
                      </a:solidFill>
                      <a:prstDash val="solid"/>
                      <a:round/>
                      <a:headEnd type="none" w="med" len="med"/>
                      <a:tailEnd type="none" w="med" len="med"/>
                    </a:lnB>
                    <a:solidFill>
                      <a:srgbClr val="DCE6F1"/>
                    </a:solidFill>
                  </a:tcPr>
                </a:tc>
              </a:tr>
              <a:tr h="335890">
                <a:tc>
                  <a:txBody>
                    <a:bodyPr/>
                    <a:lstStyle/>
                    <a:p>
                      <a:pPr marL="88900" marR="88900" rtl="0" fontAlgn="b">
                        <a:spcBef>
                          <a:spcPts val="0"/>
                        </a:spcBef>
                        <a:spcAft>
                          <a:spcPts val="0"/>
                        </a:spcAft>
                      </a:pPr>
                      <a:r>
                        <a:rPr lang="en-US" sz="1600" b="0" i="0" u="none" strike="noStrike" dirty="0" smtClean="0">
                          <a:solidFill>
                            <a:srgbClr val="E26B0A"/>
                          </a:solidFill>
                          <a:effectLst/>
                          <a:latin typeface="Times New Roman" panose="02020603050405020304" pitchFamily="18" charset="0"/>
                        </a:rPr>
                        <a:t>Total</a:t>
                      </a:r>
                      <a:endParaRPr lang="en-US" sz="1600" dirty="0">
                        <a:effectLst/>
                      </a:endParaRPr>
                    </a:p>
                  </a:txBody>
                  <a:tcPr marL="66675" marR="66675" marT="66675" marB="66675" anchor="b">
                    <a:lnL w="9525" cap="flat" cmpd="sng" algn="ctr">
                      <a:solidFill>
                        <a:srgbClr val="4F81BD"/>
                      </a:solidFill>
                      <a:prstDash val="solid"/>
                      <a:round/>
                      <a:headEnd type="none" w="med" len="med"/>
                      <a:tailEnd type="none" w="med" len="med"/>
                    </a:lnL>
                    <a:lnR w="9525" cap="flat" cmpd="sng" algn="ctr">
                      <a:solidFill>
                        <a:srgbClr val="4F81BD"/>
                      </a:solidFill>
                      <a:prstDash val="solid"/>
                      <a:round/>
                      <a:headEnd type="none" w="med" len="med"/>
                      <a:tailEnd type="none" w="med" len="med"/>
                    </a:lnR>
                    <a:lnT w="9525" cap="flat" cmpd="sng" algn="ctr">
                      <a:solidFill>
                        <a:srgbClr val="4F81BD"/>
                      </a:solidFill>
                      <a:prstDash val="solid"/>
                      <a:round/>
                      <a:headEnd type="none" w="med" len="med"/>
                      <a:tailEnd type="none" w="med" len="med"/>
                    </a:lnT>
                    <a:lnB w="9525" cap="flat" cmpd="sng" algn="ctr">
                      <a:solidFill>
                        <a:srgbClr val="4F81BD"/>
                      </a:solidFill>
                      <a:prstDash val="solid"/>
                      <a:round/>
                      <a:headEnd type="none" w="med" len="med"/>
                      <a:tailEnd type="none" w="med" len="med"/>
                    </a:lnB>
                  </a:tcPr>
                </a:tc>
                <a:tc>
                  <a:txBody>
                    <a:bodyPr/>
                    <a:lstStyle/>
                    <a:p>
                      <a:pPr marL="88900" marR="88900" rtl="0" fontAlgn="b">
                        <a:spcBef>
                          <a:spcPts val="0"/>
                        </a:spcBef>
                        <a:spcAft>
                          <a:spcPts val="0"/>
                        </a:spcAft>
                      </a:pPr>
                      <a:r>
                        <a:rPr lang="en-US" sz="1600" b="0" i="0" u="none" strike="noStrike" dirty="0" smtClean="0">
                          <a:solidFill>
                            <a:srgbClr val="000000"/>
                          </a:solidFill>
                          <a:effectLst/>
                          <a:latin typeface="Times New Roman" panose="02020603050405020304" pitchFamily="18" charset="0"/>
                        </a:rPr>
                        <a:t>553</a:t>
                      </a:r>
                      <a:endParaRPr lang="en-US" sz="1600" dirty="0">
                        <a:effectLst/>
                      </a:endParaRPr>
                    </a:p>
                  </a:txBody>
                  <a:tcPr marL="66675" marR="66675" marT="66675" marB="66675" anchor="b">
                    <a:lnL w="9525" cap="flat" cmpd="sng" algn="ctr">
                      <a:solidFill>
                        <a:srgbClr val="4F81BD"/>
                      </a:solidFill>
                      <a:prstDash val="solid"/>
                      <a:round/>
                      <a:headEnd type="none" w="med" len="med"/>
                      <a:tailEnd type="none" w="med" len="med"/>
                    </a:lnL>
                    <a:lnR w="9525" cap="flat" cmpd="sng" algn="ctr">
                      <a:solidFill>
                        <a:srgbClr val="4F81BD"/>
                      </a:solidFill>
                      <a:prstDash val="solid"/>
                      <a:round/>
                      <a:headEnd type="none" w="med" len="med"/>
                      <a:tailEnd type="none" w="med" len="med"/>
                    </a:lnR>
                    <a:lnT w="9525" cap="flat" cmpd="sng" algn="ctr">
                      <a:solidFill>
                        <a:srgbClr val="4F81BD"/>
                      </a:solidFill>
                      <a:prstDash val="solid"/>
                      <a:round/>
                      <a:headEnd type="none" w="med" len="med"/>
                      <a:tailEnd type="none" w="med" len="med"/>
                    </a:lnT>
                    <a:lnB w="9525" cap="flat" cmpd="sng" algn="ctr">
                      <a:solidFill>
                        <a:srgbClr val="4F81BD"/>
                      </a:solidFill>
                      <a:prstDash val="solid"/>
                      <a:round/>
                      <a:headEnd type="none" w="med" len="med"/>
                      <a:tailEnd type="none" w="med" len="med"/>
                    </a:lnB>
                  </a:tcPr>
                </a:tc>
              </a:tr>
            </a:tbl>
          </a:graphicData>
        </a:graphic>
      </p:graphicFrame>
      <p:pic>
        <p:nvPicPr>
          <p:cNvPr id="7" name="Picture 2" descr="https://lh6.googleusercontent.com/datgNxP606fJskBHH3vfG2Caq0e8ZmElwcAUwbjacQqeTz94jvILG0kKvXc8N4l31SyRFTILj63mSwjp6AtCvoYFPtaSvUcRMUqsrN-p7ozv8x-lJ4T7Rp96yv4Kny99kR29CJX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6132" y="2152150"/>
            <a:ext cx="3865704" cy="91035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330763" y="3614773"/>
            <a:ext cx="4093531" cy="1754326"/>
          </a:xfrm>
          <a:prstGeom prst="rect">
            <a:avLst/>
          </a:prstGeom>
        </p:spPr>
        <p:txBody>
          <a:bodyPr wrap="square">
            <a:spAutoFit/>
          </a:bodyPr>
          <a:lstStyle/>
          <a:p>
            <a:r>
              <a:rPr lang="en-US" dirty="0" smtClean="0">
                <a:solidFill>
                  <a:srgbClr val="000000"/>
                </a:solidFill>
                <a:latin typeface="Times New Roman" panose="02020603050405020304" pitchFamily="18" charset="0"/>
              </a:rPr>
              <a:t>Five earnestness % </a:t>
            </a:r>
            <a:r>
              <a:rPr lang="en-US" dirty="0">
                <a:solidFill>
                  <a:srgbClr val="000000"/>
                </a:solidFill>
                <a:latin typeface="Times New Roman" panose="02020603050405020304" pitchFamily="18" charset="0"/>
              </a:rPr>
              <a:t>categories:</a:t>
            </a:r>
            <a:endParaRPr lang="en-US" dirty="0"/>
          </a:p>
          <a:p>
            <a:pPr fontAlgn="base">
              <a:buFont typeface="Arial" panose="020B0604020202020204" pitchFamily="34" charset="0"/>
              <a:buChar char="•"/>
            </a:pPr>
            <a:r>
              <a:rPr lang="en-US" dirty="0">
                <a:solidFill>
                  <a:srgbClr val="000000"/>
                </a:solidFill>
                <a:latin typeface="Times New Roman" panose="02020603050405020304" pitchFamily="18" charset="0"/>
              </a:rPr>
              <a:t>Highly earnest: </a:t>
            </a:r>
            <a:r>
              <a:rPr lang="en-US" dirty="0" smtClean="0">
                <a:solidFill>
                  <a:srgbClr val="000000"/>
                </a:solidFill>
                <a:latin typeface="Times New Roman" panose="02020603050405020304" pitchFamily="18" charset="0"/>
              </a:rPr>
              <a:t>	        80</a:t>
            </a:r>
            <a:r>
              <a:rPr lang="en-US" dirty="0">
                <a:solidFill>
                  <a:srgbClr val="000000"/>
                </a:solidFill>
                <a:latin typeface="Times New Roman" panose="02020603050405020304" pitchFamily="18" charset="0"/>
              </a:rPr>
              <a:t>%-100%</a:t>
            </a:r>
          </a:p>
          <a:p>
            <a:pPr fontAlgn="base">
              <a:buFont typeface="Arial" panose="020B0604020202020204" pitchFamily="34" charset="0"/>
              <a:buChar char="•"/>
            </a:pPr>
            <a:r>
              <a:rPr lang="en-US" dirty="0">
                <a:solidFill>
                  <a:srgbClr val="000000"/>
                </a:solidFill>
                <a:latin typeface="Times New Roman" panose="02020603050405020304" pitchFamily="18" charset="0"/>
              </a:rPr>
              <a:t>Moderately earnest: </a:t>
            </a:r>
            <a:r>
              <a:rPr lang="en-US" dirty="0" smtClean="0">
                <a:solidFill>
                  <a:srgbClr val="000000"/>
                </a:solidFill>
                <a:latin typeface="Times New Roman" panose="02020603050405020304" pitchFamily="18" charset="0"/>
              </a:rPr>
              <a:t>      60</a:t>
            </a:r>
            <a:r>
              <a:rPr lang="en-US" dirty="0">
                <a:solidFill>
                  <a:srgbClr val="000000"/>
                </a:solidFill>
                <a:latin typeface="Times New Roman" panose="02020603050405020304" pitchFamily="18" charset="0"/>
              </a:rPr>
              <a:t>%-80%</a:t>
            </a:r>
          </a:p>
          <a:p>
            <a:pPr fontAlgn="base">
              <a:buFont typeface="Arial" panose="020B0604020202020204" pitchFamily="34" charset="0"/>
              <a:buChar char="•"/>
            </a:pPr>
            <a:r>
              <a:rPr lang="en-US" dirty="0">
                <a:solidFill>
                  <a:srgbClr val="000000"/>
                </a:solidFill>
                <a:latin typeface="Times New Roman" panose="02020603050405020304" pitchFamily="18" charset="0"/>
              </a:rPr>
              <a:t>Moderately </a:t>
            </a:r>
            <a:r>
              <a:rPr lang="en-US" dirty="0" err="1">
                <a:solidFill>
                  <a:srgbClr val="000000"/>
                </a:solidFill>
                <a:latin typeface="Times New Roman" panose="02020603050405020304" pitchFamily="18" charset="0"/>
              </a:rPr>
              <a:t>unearnest</a:t>
            </a:r>
            <a:r>
              <a:rPr lang="en-US" dirty="0" smtClean="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40%-60%</a:t>
            </a:r>
          </a:p>
          <a:p>
            <a:pPr fontAlgn="base">
              <a:buFont typeface="Arial" panose="020B0604020202020204" pitchFamily="34" charset="0"/>
              <a:buChar char="•"/>
            </a:pPr>
            <a:r>
              <a:rPr lang="en-US" dirty="0">
                <a:solidFill>
                  <a:srgbClr val="000000"/>
                </a:solidFill>
                <a:latin typeface="Times New Roman" panose="02020603050405020304" pitchFamily="18" charset="0"/>
              </a:rPr>
              <a:t>Highly </a:t>
            </a:r>
            <a:r>
              <a:rPr lang="en-US" dirty="0" err="1">
                <a:solidFill>
                  <a:srgbClr val="000000"/>
                </a:solidFill>
                <a:latin typeface="Times New Roman" panose="02020603050405020304" pitchFamily="18" charset="0"/>
              </a:rPr>
              <a:t>unearnest</a:t>
            </a:r>
            <a:r>
              <a:rPr lang="en-US" dirty="0">
                <a:solidFill>
                  <a:srgbClr val="000000"/>
                </a:solidFill>
                <a:latin typeface="Times New Roman" panose="02020603050405020304" pitchFamily="18" charset="0"/>
              </a:rPr>
              <a:t>: </a:t>
            </a:r>
            <a:r>
              <a:rPr lang="en-US" dirty="0" smtClean="0">
                <a:solidFill>
                  <a:srgbClr val="000000"/>
                </a:solidFill>
                <a:latin typeface="Times New Roman" panose="02020603050405020304" pitchFamily="18" charset="0"/>
              </a:rPr>
              <a:t>		20</a:t>
            </a:r>
            <a:r>
              <a:rPr lang="en-US" dirty="0">
                <a:solidFill>
                  <a:srgbClr val="000000"/>
                </a:solidFill>
                <a:latin typeface="Times New Roman" panose="02020603050405020304" pitchFamily="18" charset="0"/>
              </a:rPr>
              <a:t>%-40%</a:t>
            </a:r>
          </a:p>
          <a:p>
            <a:pPr fontAlgn="base">
              <a:buFont typeface="Arial" panose="020B0604020202020204" pitchFamily="34" charset="0"/>
              <a:buChar char="•"/>
            </a:pPr>
            <a:r>
              <a:rPr lang="en-US" dirty="0">
                <a:solidFill>
                  <a:srgbClr val="000000"/>
                </a:solidFill>
                <a:latin typeface="Times New Roman" panose="02020603050405020304" pitchFamily="18" charset="0"/>
              </a:rPr>
              <a:t>Cheating the system: </a:t>
            </a:r>
            <a:r>
              <a:rPr lang="en-US" dirty="0" smtClean="0">
                <a:solidFill>
                  <a:srgbClr val="000000"/>
                </a:solidFill>
                <a:latin typeface="Times New Roman" panose="02020603050405020304" pitchFamily="18" charset="0"/>
              </a:rPr>
              <a:t>	0%  -</a:t>
            </a:r>
            <a:r>
              <a:rPr lang="en-US" dirty="0">
                <a:solidFill>
                  <a:srgbClr val="000000"/>
                </a:solidFill>
                <a:latin typeface="Times New Roman" panose="02020603050405020304" pitchFamily="18" charset="0"/>
              </a:rPr>
              <a:t>20%</a:t>
            </a:r>
          </a:p>
        </p:txBody>
      </p:sp>
      <p:cxnSp>
        <p:nvCxnSpPr>
          <p:cNvPr id="9" name="Straight Connector 8"/>
          <p:cNvCxnSpPr/>
          <p:nvPr/>
        </p:nvCxnSpPr>
        <p:spPr>
          <a:xfrm>
            <a:off x="7055896" y="1857804"/>
            <a:ext cx="35279" cy="422121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66945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Students </a:t>
            </a:r>
            <a:r>
              <a:rPr lang="en-US" dirty="0" smtClean="0"/>
              <a:t>earnestly completed</a:t>
            </a:r>
            <a:endParaRPr lang="en-US" dirty="0"/>
          </a:p>
        </p:txBody>
      </p:sp>
      <p:sp>
        <p:nvSpPr>
          <p:cNvPr id="4" name="Footer Placeholder 3"/>
          <p:cNvSpPr>
            <a:spLocks noGrp="1"/>
          </p:cNvSpPr>
          <p:nvPr>
            <p:ph type="ftr" sz="quarter" idx="11"/>
          </p:nvPr>
        </p:nvSpPr>
        <p:spPr/>
        <p:txBody>
          <a:bodyPr/>
          <a:lstStyle/>
          <a:p>
            <a:r>
              <a:rPr lang="en-US" cap="none" smtClean="0"/>
              <a:t>Copyright</a:t>
            </a:r>
            <a:r>
              <a:rPr lang="en-US" smtClean="0"/>
              <a:t> © 2016 </a:t>
            </a:r>
            <a:r>
              <a:rPr lang="en-US" cap="none" smtClean="0"/>
              <a:t>Joshua</a:t>
            </a:r>
            <a:r>
              <a:rPr lang="en-US" smtClean="0"/>
              <a:t> </a:t>
            </a:r>
            <a:r>
              <a:rPr lang="en-US" cap="none" smtClean="0"/>
              <a:t>Yuen</a:t>
            </a:r>
            <a:r>
              <a:rPr lang="en-US" smtClean="0"/>
              <a:t>, UC </a:t>
            </a:r>
            <a:r>
              <a:rPr lang="en-US" cap="none" smtClean="0"/>
              <a:t>Riverside</a:t>
            </a:r>
            <a:endParaRPr lang="en-US" cap="none" dirty="0"/>
          </a:p>
        </p:txBody>
      </p:sp>
      <p:sp>
        <p:nvSpPr>
          <p:cNvPr id="5" name="Slide Number Placeholder 4"/>
          <p:cNvSpPr>
            <a:spLocks noGrp="1"/>
          </p:cNvSpPr>
          <p:nvPr>
            <p:ph type="sldNum" sz="quarter" idx="12"/>
          </p:nvPr>
        </p:nvSpPr>
        <p:spPr/>
        <p:txBody>
          <a:bodyPr/>
          <a:lstStyle/>
          <a:p>
            <a:r>
              <a:rPr lang="en-US" dirty="0" smtClean="0"/>
              <a:t>6 of 12</a:t>
            </a:r>
            <a:endParaRPr lang="en-US" dirty="0"/>
          </a:p>
        </p:txBody>
      </p:sp>
      <p:pic>
        <p:nvPicPr>
          <p:cNvPr id="6" name="Picture 2" descr="https://lh3.googleusercontent.com/Pinq19tQ14VLQMcmMaLvVf2acvZsDYFpg8NlBYN5doGyQN_LsEGMW8obJHBvfMcpirDyV1-A3tZXbT90wXZq0YUJsulRISSLFkJdRVGXki2bCd6DB6Xdj-lfnvV2CFdMATahzF7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23" y="2226044"/>
            <a:ext cx="9756727" cy="348895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7342909" y="2226043"/>
            <a:ext cx="3435927" cy="3029447"/>
          </a:xfrm>
          <a:prstGeom prst="roundRect">
            <a:avLst/>
          </a:prstGeom>
          <a:noFill/>
          <a:ln w="53975">
            <a:solidFill>
              <a:srgbClr val="5888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84208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earnestness through semester; remains high but decreases</a:t>
            </a:r>
            <a:endParaRPr lang="en-US" dirty="0"/>
          </a:p>
        </p:txBody>
      </p:sp>
      <p:sp>
        <p:nvSpPr>
          <p:cNvPr id="4" name="Footer Placeholder 3"/>
          <p:cNvSpPr>
            <a:spLocks noGrp="1"/>
          </p:cNvSpPr>
          <p:nvPr>
            <p:ph type="ftr" sz="quarter" idx="11"/>
          </p:nvPr>
        </p:nvSpPr>
        <p:spPr/>
        <p:txBody>
          <a:bodyPr/>
          <a:lstStyle/>
          <a:p>
            <a:r>
              <a:rPr lang="en-US" cap="none" smtClean="0"/>
              <a:t>Copyright</a:t>
            </a:r>
            <a:r>
              <a:rPr lang="en-US" smtClean="0"/>
              <a:t> © 2016 </a:t>
            </a:r>
            <a:r>
              <a:rPr lang="en-US" cap="none" smtClean="0"/>
              <a:t>Joshua</a:t>
            </a:r>
            <a:r>
              <a:rPr lang="en-US" smtClean="0"/>
              <a:t> </a:t>
            </a:r>
            <a:r>
              <a:rPr lang="en-US" cap="none" smtClean="0"/>
              <a:t>Yuen</a:t>
            </a:r>
            <a:r>
              <a:rPr lang="en-US" smtClean="0"/>
              <a:t>, UC </a:t>
            </a:r>
            <a:r>
              <a:rPr lang="en-US" cap="none" smtClean="0"/>
              <a:t>Riverside</a:t>
            </a:r>
            <a:endParaRPr lang="en-US" cap="none" dirty="0"/>
          </a:p>
        </p:txBody>
      </p:sp>
      <p:sp>
        <p:nvSpPr>
          <p:cNvPr id="5" name="Slide Number Placeholder 4"/>
          <p:cNvSpPr>
            <a:spLocks noGrp="1"/>
          </p:cNvSpPr>
          <p:nvPr>
            <p:ph type="sldNum" sz="quarter" idx="12"/>
          </p:nvPr>
        </p:nvSpPr>
        <p:spPr/>
        <p:txBody>
          <a:bodyPr/>
          <a:lstStyle/>
          <a:p>
            <a:r>
              <a:rPr lang="en-US" dirty="0"/>
              <a:t>7</a:t>
            </a:r>
            <a:r>
              <a:rPr lang="en-US" dirty="0" smtClean="0"/>
              <a:t> of 12</a:t>
            </a:r>
            <a:endParaRPr lang="en-US" dirty="0"/>
          </a:p>
        </p:txBody>
      </p:sp>
      <p:sp>
        <p:nvSpPr>
          <p:cNvPr id="6" name="Content Placeholder 2"/>
          <p:cNvSpPr txBox="1">
            <a:spLocks/>
          </p:cNvSpPr>
          <p:nvPr/>
        </p:nvSpPr>
        <p:spPr>
          <a:xfrm>
            <a:off x="847019" y="1940867"/>
            <a:ext cx="5368834" cy="142931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pPr>
            <a:r>
              <a:rPr lang="en-US" b="1" dirty="0" smtClean="0"/>
              <a:t>Grouped questions</a:t>
            </a:r>
            <a:r>
              <a:rPr lang="en-US" dirty="0" smtClean="0"/>
              <a:t> </a:t>
            </a:r>
          </a:p>
          <a:p>
            <a:pPr>
              <a:lnSpc>
                <a:spcPct val="100000"/>
              </a:lnSpc>
              <a:spcBef>
                <a:spcPts val="0"/>
              </a:spcBef>
            </a:pPr>
            <a:r>
              <a:rPr lang="en-US" dirty="0"/>
              <a:t>on order of </a:t>
            </a:r>
            <a:r>
              <a:rPr lang="en-US" dirty="0" smtClean="0"/>
              <a:t>appearance</a:t>
            </a:r>
            <a:endParaRPr lang="en-US" dirty="0"/>
          </a:p>
        </p:txBody>
      </p:sp>
      <p:pic>
        <p:nvPicPr>
          <p:cNvPr id="7" name="Picture 2" descr="https://lh5.googleusercontent.com/7TbM41rA76YfKU_Z56QyqxKr1-R0_Rg9175SgpHI_-BORO-0b8nQ_zOsp8i2Bzl5QIYpUec06rFJTEIakZYVUvhp2_QcNDtCZB3mWLiK6UerTMu8MjP0FuWQxOHYNv7YqaaKfrw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2896" y="1824817"/>
            <a:ext cx="7922595" cy="4281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84799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10106</TotalTime>
  <Words>1169</Words>
  <Application>Microsoft Macintosh PowerPoint</Application>
  <PresentationFormat>Custom</PresentationFormat>
  <Paragraphs>141</Paragraphs>
  <Slides>14</Slides>
  <Notes>12</Notes>
  <HiddenSlides>2</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Retrospect</vt:lpstr>
      <vt:lpstr>PowerPoint Presentation</vt:lpstr>
      <vt:lpstr>PowerPoint Presentation</vt:lpstr>
      <vt:lpstr>Interactive material</vt:lpstr>
      <vt:lpstr>Interactive material</vt:lpstr>
      <vt:lpstr>PowerPoint Presentation</vt:lpstr>
      <vt:lpstr>Instructors asked: Won’t students cheat the system to get their points?</vt:lpstr>
      <vt:lpstr>Study: Students earnestly attempt?</vt:lpstr>
      <vt:lpstr>Students earnestly completed</vt:lpstr>
      <vt:lpstr>Students earnestness through semester; remains high but decreases</vt:lpstr>
      <vt:lpstr>Slight decrease factors: Student tiredness and topic difficulty</vt:lpstr>
      <vt:lpstr>PowerPoint Presentation</vt:lpstr>
      <vt:lpstr>Student earnestness identified potential issues</vt:lpstr>
      <vt:lpstr>Recent data: Progression activity</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 Students Earnestly Attempt Learning Questions if Answers are Viewable?</dc:title>
  <dc:creator>Josh Yuen</dc:creator>
  <cp:lastModifiedBy>Alex Edgcomb</cp:lastModifiedBy>
  <cp:revision>82</cp:revision>
  <dcterms:created xsi:type="dcterms:W3CDTF">2016-06-08T20:00:45Z</dcterms:created>
  <dcterms:modified xsi:type="dcterms:W3CDTF">2016-06-30T16:05:30Z</dcterms:modified>
</cp:coreProperties>
</file>