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76" r:id="rId3"/>
    <p:sldId id="277" r:id="rId4"/>
    <p:sldId id="278" r:id="rId5"/>
    <p:sldId id="279" r:id="rId6"/>
    <p:sldId id="280" r:id="rId7"/>
    <p:sldId id="282" r:id="rId8"/>
    <p:sldId id="272" r:id="rId9"/>
    <p:sldId id="281" r:id="rId10"/>
    <p:sldId id="283" r:id="rId11"/>
    <p:sldId id="273" r:id="rId12"/>
    <p:sldId id="274" r:id="rId13"/>
    <p:sldId id="275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99"/>
  </p:normalViewPr>
  <p:slideViewPr>
    <p:cSldViewPr snapToGrid="0" snapToObjects="1">
      <p:cViewPr varScale="1">
        <p:scale>
          <a:sx n="106" d="100"/>
          <a:sy n="106" d="100"/>
        </p:scale>
        <p:origin x="180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B8159-7068-2549-8C09-65F2431F72AE}" type="datetimeFigureOut">
              <a:rPr lang="en-US" smtClean="0"/>
              <a:t>6/25/16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DDCA7-641F-FF44-B4CA-54675D9B3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15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9AFD-271F-0548-B4A5-680BCFCF58A0}" type="datetimeFigureOut">
              <a:rPr lang="en-US" smtClean="0"/>
              <a:t>6/25/16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F11-84AF-4845-AFED-A17BD9DA9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71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9AFD-271F-0548-B4A5-680BCFCF58A0}" type="datetimeFigureOut">
              <a:rPr lang="en-US" smtClean="0"/>
              <a:t>6/25/16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F11-84AF-4845-AFED-A17BD9DA9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50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9AFD-271F-0548-B4A5-680BCFCF58A0}" type="datetimeFigureOut">
              <a:rPr lang="en-US" smtClean="0"/>
              <a:t>6/25/16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F11-84AF-4845-AFED-A17BD9DA9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67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9AFD-271F-0548-B4A5-680BCFCF58A0}" type="datetimeFigureOut">
              <a:rPr lang="en-US" smtClean="0"/>
              <a:t>6/25/16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F11-84AF-4845-AFED-A17BD9DA9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99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9AFD-271F-0548-B4A5-680BCFCF58A0}" type="datetimeFigureOut">
              <a:rPr lang="en-US" smtClean="0"/>
              <a:t>6/25/16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F11-84AF-4845-AFED-A17BD9DA9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76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9AFD-271F-0548-B4A5-680BCFCF58A0}" type="datetimeFigureOut">
              <a:rPr lang="en-US" smtClean="0"/>
              <a:t>6/25/16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F11-84AF-4845-AFED-A17BD9DA9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74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9AFD-271F-0548-B4A5-680BCFCF58A0}" type="datetimeFigureOut">
              <a:rPr lang="en-US" smtClean="0"/>
              <a:t>6/25/16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F11-84AF-4845-AFED-A17BD9DA9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81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9AFD-271F-0548-B4A5-680BCFCF58A0}" type="datetimeFigureOut">
              <a:rPr lang="en-US" smtClean="0"/>
              <a:t>6/25/16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F11-84AF-4845-AFED-A17BD9DA9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49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9AFD-271F-0548-B4A5-680BCFCF58A0}" type="datetimeFigureOut">
              <a:rPr lang="en-US" smtClean="0"/>
              <a:t>6/25/16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F11-84AF-4845-AFED-A17BD9DA9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34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9AFD-271F-0548-B4A5-680BCFCF58A0}" type="datetimeFigureOut">
              <a:rPr lang="en-US" smtClean="0"/>
              <a:t>6/25/16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F11-84AF-4845-AFED-A17BD9DA9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48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9AFD-271F-0548-B4A5-680BCFCF58A0}" type="datetimeFigureOut">
              <a:rPr lang="en-US" smtClean="0"/>
              <a:t>6/25/16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2F11-84AF-4845-AFED-A17BD9DA9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90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29AFD-271F-0548-B4A5-680BCFCF58A0}" type="datetimeFigureOut">
              <a:rPr lang="en-US" smtClean="0"/>
              <a:t>6/25/16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B2F11-84AF-4845-AFED-A17BD9DA94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75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9"/>
            <a:ext cx="7772400" cy="2215978"/>
          </a:xfrm>
        </p:spPr>
        <p:txBody>
          <a:bodyPr>
            <a:normAutofit/>
          </a:bodyPr>
          <a:lstStyle/>
          <a:p>
            <a:r>
              <a:rPr lang="en-US" sz="4000" dirty="0"/>
              <a:t>New Web-Based Interactive Learning Material for Digital Design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152040"/>
            <a:ext cx="7772400" cy="1395215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Frank Vahid</a:t>
            </a:r>
            <a:r>
              <a:rPr lang="en-US" b="1" baseline="30000" dirty="0" smtClean="0"/>
              <a:t>1,2</a:t>
            </a:r>
            <a:r>
              <a:rPr lang="en-US" dirty="0" smtClean="0"/>
              <a:t>, </a:t>
            </a:r>
            <a:r>
              <a:rPr lang="en-US" dirty="0"/>
              <a:t>Alex Edgcomb</a:t>
            </a:r>
            <a:r>
              <a:rPr lang="en-US" baseline="30000" dirty="0"/>
              <a:t>1,2</a:t>
            </a:r>
            <a:r>
              <a:rPr lang="en-US" dirty="0" smtClean="0"/>
              <a:t>, Susan Lysecky</a:t>
            </a:r>
            <a:r>
              <a:rPr lang="en-US" baseline="30000" dirty="0"/>
              <a:t>2</a:t>
            </a:r>
            <a:r>
              <a:rPr lang="en-US" dirty="0" smtClean="0"/>
              <a:t>, Roman Lysecky</a:t>
            </a:r>
            <a:r>
              <a:rPr lang="en-US" baseline="30000" dirty="0" smtClean="0"/>
              <a:t>2,3</a:t>
            </a:r>
            <a:endParaRPr lang="en-US" sz="2200" baseline="30000" dirty="0" smtClean="0"/>
          </a:p>
          <a:p>
            <a:r>
              <a:rPr lang="en-US" sz="2200" baseline="30000" dirty="0" smtClean="0"/>
              <a:t>1</a:t>
            </a:r>
            <a:r>
              <a:rPr lang="en-US" sz="2200" dirty="0" smtClean="0"/>
              <a:t> Dept. of Computer Science and Eng., University of California, Riverside</a:t>
            </a:r>
          </a:p>
          <a:p>
            <a:r>
              <a:rPr lang="en-US" sz="2200" baseline="30000" dirty="0" smtClean="0"/>
              <a:t>2</a:t>
            </a:r>
            <a:r>
              <a:rPr lang="en-US" sz="2200" dirty="0" smtClean="0"/>
              <a:t> zyBooks, Los Gatos, California (zyBooks.com)</a:t>
            </a:r>
          </a:p>
          <a:p>
            <a:r>
              <a:rPr lang="en-US" sz="2200" baseline="30000" dirty="0" smtClean="0"/>
              <a:t>3</a:t>
            </a:r>
            <a:r>
              <a:rPr lang="en-US" sz="2200" dirty="0" smtClean="0"/>
              <a:t>Dept. of Electrical and Computer Eng., University of Arizona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2819507" y="6387864"/>
            <a:ext cx="3500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Copyright © 2016 Frank Vahid and Alex Edgcomb, UC Riverside.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8078" y="6295531"/>
            <a:ext cx="760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16AC3CC-27C6-894F-BF59-2A825474BFBD}" type="slidenum">
              <a:rPr lang="en-US" sz="1600" smtClean="0">
                <a:solidFill>
                  <a:srgbClr val="A6A6A6"/>
                </a:solidFill>
              </a:rPr>
              <a:t>1</a:t>
            </a:fld>
            <a:r>
              <a:rPr lang="en-US" sz="1600" dirty="0" smtClean="0">
                <a:solidFill>
                  <a:srgbClr val="A6A6A6"/>
                </a:solidFill>
              </a:rPr>
              <a:t> of 13</a:t>
            </a:r>
            <a:endParaRPr lang="en-US" sz="1600" dirty="0">
              <a:solidFill>
                <a:srgbClr val="A6A6A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39" y="2124440"/>
            <a:ext cx="4339005" cy="27154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591" y="2124440"/>
            <a:ext cx="3610594" cy="271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0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28" y="-38186"/>
            <a:ext cx="8932982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And: Later/less HDL focus, more on models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5685973" y="1246009"/>
            <a:ext cx="3000827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Intro</a:t>
            </a:r>
          </a:p>
          <a:p>
            <a:pPr>
              <a:lnSpc>
                <a:spcPct val="150000"/>
              </a:lnSpc>
            </a:pPr>
            <a:r>
              <a:rPr lang="en-US" dirty="0" err="1" smtClean="0"/>
              <a:t>Bool</a:t>
            </a:r>
            <a:r>
              <a:rPr lang="en-US" dirty="0" smtClean="0"/>
              <a:t> </a:t>
            </a:r>
            <a:r>
              <a:rPr lang="en-US" dirty="0" err="1" smtClean="0"/>
              <a:t>alg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Comb logic design / </a:t>
            </a:r>
            <a:r>
              <a:rPr lang="en-US" dirty="0" err="1" smtClean="0"/>
              <a:t>optim</a:t>
            </a:r>
            <a:r>
              <a:rPr lang="en-US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dirty="0" err="1" smtClean="0"/>
              <a:t>Seq</a:t>
            </a:r>
            <a:r>
              <a:rPr lang="en-US" dirty="0" smtClean="0"/>
              <a:t> logic design / </a:t>
            </a:r>
            <a:r>
              <a:rPr lang="en-US" dirty="0" err="1" smtClean="0"/>
              <a:t>optim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err="1" smtClean="0"/>
              <a:t>Datapath</a:t>
            </a:r>
            <a:r>
              <a:rPr lang="en-US" dirty="0" smtClean="0"/>
              <a:t> components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RTL design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HDL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19507" y="6387864"/>
            <a:ext cx="3500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Copyright © 2016 Frank Vahid and Alex Edgcomb, UC Riverside.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78078" y="6295531"/>
            <a:ext cx="864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16AC3CC-27C6-894F-BF59-2A825474BFBD}" type="slidenum">
              <a:rPr lang="en-US" sz="1600" smtClean="0">
                <a:solidFill>
                  <a:srgbClr val="A6A6A6"/>
                </a:solidFill>
              </a:rPr>
              <a:t>10</a:t>
            </a:fld>
            <a:r>
              <a:rPr lang="en-US" sz="1600" dirty="0" smtClean="0">
                <a:solidFill>
                  <a:srgbClr val="A6A6A6"/>
                </a:solidFill>
              </a:rPr>
              <a:t> of 13</a:t>
            </a:r>
            <a:endParaRPr lang="en-US" sz="1600" dirty="0">
              <a:solidFill>
                <a:srgbClr val="A6A6A6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6" y="2746419"/>
            <a:ext cx="4000748" cy="24619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905" y="983388"/>
            <a:ext cx="3766077" cy="527034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4295274" cy="637674"/>
          </a:xfrm>
        </p:spPr>
        <p:txBody>
          <a:bodyPr>
            <a:normAutofit/>
          </a:bodyPr>
          <a:lstStyle/>
          <a:p>
            <a:r>
              <a:rPr lang="en-US" dirty="0" smtClean="0"/>
              <a:t>Use HDL templates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90337" y="5354053"/>
            <a:ext cx="2382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 12-year-old can convert model to HDL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3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Table of contents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19507" y="6387864"/>
            <a:ext cx="3500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Copyright © 2016 Frank Vahid and Alex Edgcomb, UC Riverside.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8078" y="6295531"/>
            <a:ext cx="864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16AC3CC-27C6-894F-BF59-2A825474BFBD}" type="slidenum">
              <a:rPr lang="en-US" sz="1600" smtClean="0">
                <a:solidFill>
                  <a:srgbClr val="A6A6A6"/>
                </a:solidFill>
              </a:rPr>
              <a:t>11</a:t>
            </a:fld>
            <a:r>
              <a:rPr lang="en-US" sz="1600" dirty="0" smtClean="0">
                <a:solidFill>
                  <a:srgbClr val="A6A6A6"/>
                </a:solidFill>
              </a:rPr>
              <a:t> of 13</a:t>
            </a:r>
            <a:endParaRPr lang="en-US" sz="1600" dirty="0">
              <a:solidFill>
                <a:srgbClr val="A6A6A6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141689" y="1325544"/>
            <a:ext cx="2910262" cy="5062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2.8 </a:t>
            </a:r>
            <a:r>
              <a:rPr lang="en-US" sz="1200" dirty="0" err="1"/>
              <a:t>Muxes</a:t>
            </a:r>
            <a:endParaRPr lang="en-US" sz="1200" dirty="0"/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2.9 </a:t>
            </a:r>
            <a:r>
              <a:rPr lang="en-US" sz="1200" dirty="0" smtClean="0"/>
              <a:t>Decoders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dirty="0" smtClean="0"/>
              <a:t>3</a:t>
            </a:r>
            <a:r>
              <a:rPr lang="en-US" sz="1200" dirty="0"/>
              <a:t>. Sequential Logic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3.1 SR latches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3.2 Flip-flops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3.3 Basic registers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3.4 FSMs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3.5 FSM simulator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3.6 Capturing behavior with FSMs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3.7 FSMs to circuits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3.8 Circuits to FSMs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3.9 Reducing states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3.10 State encodings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3.11 Mealy FSMs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3.12 FSM issues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3.13 Controller clock frequency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dirty="0"/>
              <a:t>4. </a:t>
            </a:r>
            <a:r>
              <a:rPr lang="en-US" sz="1200" dirty="0" err="1"/>
              <a:t>Datapath</a:t>
            </a:r>
            <a:r>
              <a:rPr lang="en-US" sz="1200" dirty="0"/>
              <a:t> Components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4.1 Adders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4.2 Signed numbers in binary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4.3 </a:t>
            </a:r>
            <a:r>
              <a:rPr lang="en-US" sz="1200" dirty="0" err="1"/>
              <a:t>Subtractors</a:t>
            </a:r>
            <a:endParaRPr lang="en-US" sz="1200" dirty="0"/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4.4 Comparators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4.5 N-bit </a:t>
            </a:r>
            <a:r>
              <a:rPr lang="en-US" sz="1200" dirty="0" err="1"/>
              <a:t>muxes</a:t>
            </a:r>
            <a:endParaRPr lang="en-US" sz="1200" dirty="0"/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4.6 Load registers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dirty="0"/>
              <a:t>5. RTL Design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5.1 HLSMs: Introduction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5.2 HLSMs with variables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5.3 HLSMs with a loop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51951" y="1333765"/>
            <a:ext cx="2910262" cy="5054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5.4 HLSM simulator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5.5 Capturing behavior with HLSMs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5.6 </a:t>
            </a:r>
            <a:r>
              <a:rPr lang="en-US" sz="1200" dirty="0" err="1"/>
              <a:t>Datapaths</a:t>
            </a:r>
            <a:r>
              <a:rPr lang="en-US" sz="1200" dirty="0"/>
              <a:t> for HLSMs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5.7 HLSMs to circuits: RTL design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5.8 RTL timing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5.9 Assigning and reading variables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dirty="0"/>
              <a:t>6. </a:t>
            </a:r>
            <a:r>
              <a:rPr lang="en-US" sz="1200" dirty="0" err="1"/>
              <a:t>Datapath</a:t>
            </a:r>
            <a:r>
              <a:rPr lang="en-US" sz="1200" dirty="0"/>
              <a:t> Components II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6.1 Tradeoffs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6.2 Carry-</a:t>
            </a:r>
            <a:r>
              <a:rPr lang="en-US" sz="1200" dirty="0" err="1"/>
              <a:t>lookahead</a:t>
            </a:r>
            <a:r>
              <a:rPr lang="en-US" sz="1200" dirty="0"/>
              <a:t> adders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6.3 Multipliers (array-style)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6.4 Register files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6.5 Multi-function registers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6.6 ALUs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dirty="0"/>
              <a:t>7. Verilog HDL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7.1 Introduction to HDLs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7.2 Combinational logic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7.3 Identifiers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7.4 </a:t>
            </a:r>
            <a:r>
              <a:rPr lang="en-US" sz="1200" dirty="0" err="1"/>
              <a:t>Testbench</a:t>
            </a:r>
            <a:endParaRPr lang="en-US" sz="1200" dirty="0"/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7.5 Sequential logic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7.6 RTL design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dirty="0"/>
              <a:t>8. VHDL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8.1 Introduction to HDLs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8.2 Combinational logic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8.3 Identifiers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8.4 </a:t>
            </a:r>
            <a:r>
              <a:rPr lang="en-US" sz="1200" dirty="0" err="1"/>
              <a:t>Testbench</a:t>
            </a:r>
            <a:endParaRPr lang="en-US" sz="1200" dirty="0"/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8.5 Sequential logic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US" sz="1200" dirty="0"/>
              <a:t>8.6 RTL design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31427" y="1333765"/>
            <a:ext cx="2910262" cy="5054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n-US" sz="1200" dirty="0"/>
              <a:t>1. Combinational Logic</a:t>
            </a:r>
          </a:p>
          <a:p>
            <a:pPr marL="400050" lvl="1" indent="0">
              <a:lnSpc>
                <a:spcPct val="70000"/>
              </a:lnSpc>
              <a:buNone/>
            </a:pPr>
            <a:r>
              <a:rPr lang="en-US" sz="1200" dirty="0"/>
              <a:t>1.1 Voltage and current</a:t>
            </a:r>
          </a:p>
          <a:p>
            <a:pPr marL="400050" lvl="1" indent="0">
              <a:lnSpc>
                <a:spcPct val="70000"/>
              </a:lnSpc>
              <a:buNone/>
            </a:pPr>
            <a:r>
              <a:rPr lang="en-US" sz="1200" dirty="0"/>
              <a:t>1.2 Switches</a:t>
            </a:r>
          </a:p>
          <a:p>
            <a:pPr marL="400050" lvl="1" indent="0">
              <a:lnSpc>
                <a:spcPct val="70000"/>
              </a:lnSpc>
              <a:buNone/>
            </a:pPr>
            <a:r>
              <a:rPr lang="en-US" sz="1200" dirty="0"/>
              <a:t>1.3 CMOS transistors</a:t>
            </a:r>
          </a:p>
          <a:p>
            <a:pPr marL="400050" lvl="1" indent="0">
              <a:lnSpc>
                <a:spcPct val="70000"/>
              </a:lnSpc>
              <a:buNone/>
            </a:pPr>
            <a:r>
              <a:rPr lang="en-US" sz="1200" dirty="0"/>
              <a:t>1.4 Transistors and gates</a:t>
            </a:r>
          </a:p>
          <a:p>
            <a:pPr marL="400050" lvl="1" indent="0">
              <a:lnSpc>
                <a:spcPct val="70000"/>
              </a:lnSpc>
              <a:buNone/>
            </a:pPr>
            <a:r>
              <a:rPr lang="en-US" sz="1200" dirty="0"/>
              <a:t>1.5 Boolean algebra</a:t>
            </a:r>
          </a:p>
          <a:p>
            <a:pPr marL="400050" lvl="1" indent="0">
              <a:lnSpc>
                <a:spcPct val="70000"/>
              </a:lnSpc>
              <a:buNone/>
            </a:pPr>
            <a:r>
              <a:rPr lang="en-US" sz="1200" dirty="0"/>
              <a:t>1.6 Boolean algebra and digital design</a:t>
            </a:r>
          </a:p>
          <a:p>
            <a:pPr marL="400050" lvl="1" indent="0">
              <a:lnSpc>
                <a:spcPct val="70000"/>
              </a:lnSpc>
              <a:buNone/>
            </a:pPr>
            <a:r>
              <a:rPr lang="en-US" sz="1200" dirty="0"/>
              <a:t>1.7 Digital circuit simulator</a:t>
            </a:r>
          </a:p>
          <a:p>
            <a:pPr marL="400050" lvl="1" indent="0">
              <a:lnSpc>
                <a:spcPct val="70000"/>
              </a:lnSpc>
              <a:buNone/>
            </a:pPr>
            <a:r>
              <a:rPr lang="en-US" sz="1200" dirty="0"/>
              <a:t>1.8 Timing diagrams</a:t>
            </a:r>
          </a:p>
          <a:p>
            <a:pPr marL="400050" lvl="1" indent="0">
              <a:lnSpc>
                <a:spcPct val="70000"/>
              </a:lnSpc>
              <a:buNone/>
            </a:pPr>
            <a:r>
              <a:rPr lang="en-US" sz="1200" dirty="0"/>
              <a:t>1.9 Equations to/from circuits</a:t>
            </a:r>
          </a:p>
          <a:p>
            <a:pPr marL="400050" lvl="1" indent="0">
              <a:lnSpc>
                <a:spcPct val="70000"/>
              </a:lnSpc>
              <a:buNone/>
            </a:pPr>
            <a:r>
              <a:rPr lang="en-US" sz="1200" dirty="0"/>
              <a:t>1.10 Basic properties of Boolean algebra</a:t>
            </a:r>
          </a:p>
          <a:p>
            <a:pPr marL="400050" lvl="1" indent="0">
              <a:lnSpc>
                <a:spcPct val="70000"/>
              </a:lnSpc>
              <a:buNone/>
            </a:pPr>
            <a:r>
              <a:rPr lang="en-US" sz="1200" dirty="0"/>
              <a:t>1.11 Sum-of-products form for circuits</a:t>
            </a:r>
          </a:p>
          <a:p>
            <a:pPr marL="400050" lvl="1" indent="0">
              <a:lnSpc>
                <a:spcPct val="70000"/>
              </a:lnSpc>
              <a:buNone/>
            </a:pPr>
            <a:r>
              <a:rPr lang="en-US" sz="1200" dirty="0"/>
              <a:t>1.12 Binary and counting</a:t>
            </a:r>
          </a:p>
          <a:p>
            <a:pPr marL="400050" lvl="1" indent="0">
              <a:lnSpc>
                <a:spcPct val="70000"/>
              </a:lnSpc>
              <a:buNone/>
            </a:pPr>
            <a:r>
              <a:rPr lang="en-US" sz="1200" dirty="0"/>
              <a:t>1.13 Sum-of-</a:t>
            </a:r>
            <a:r>
              <a:rPr lang="en-US" sz="1200" dirty="0" err="1"/>
              <a:t>minterms</a:t>
            </a:r>
            <a:r>
              <a:rPr lang="en-US" sz="1200" dirty="0"/>
              <a:t> form</a:t>
            </a:r>
          </a:p>
          <a:p>
            <a:pPr marL="400050" lvl="1" indent="0">
              <a:lnSpc>
                <a:spcPct val="70000"/>
              </a:lnSpc>
              <a:buNone/>
            </a:pPr>
            <a:r>
              <a:rPr lang="en-US" sz="1200" dirty="0"/>
              <a:t>1.14 Truth tables</a:t>
            </a:r>
          </a:p>
          <a:p>
            <a:pPr marL="400050" lvl="1" indent="0">
              <a:lnSpc>
                <a:spcPct val="70000"/>
              </a:lnSpc>
              <a:buNone/>
            </a:pPr>
            <a:r>
              <a:rPr lang="en-US" sz="1200" dirty="0"/>
              <a:t>1.15 Why study digital design</a:t>
            </a:r>
          </a:p>
          <a:p>
            <a:pPr marL="400050" lvl="1" indent="0">
              <a:lnSpc>
                <a:spcPct val="70000"/>
              </a:lnSpc>
              <a:buNone/>
            </a:pPr>
            <a:r>
              <a:rPr lang="en-US" sz="1200" dirty="0"/>
              <a:t>1.16 Basic circuit drawing conventions</a:t>
            </a:r>
          </a:p>
          <a:p>
            <a:pPr marL="400050" lvl="1" indent="0">
              <a:lnSpc>
                <a:spcPct val="70000"/>
              </a:lnSpc>
              <a:buNone/>
            </a:pPr>
            <a:r>
              <a:rPr lang="en-US" sz="1200" dirty="0"/>
              <a:t>1.17 Number systems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200" dirty="0"/>
              <a:t>2. Combinational Logic II</a:t>
            </a:r>
          </a:p>
          <a:p>
            <a:pPr marL="400050" lvl="1" indent="0">
              <a:lnSpc>
                <a:spcPct val="70000"/>
              </a:lnSpc>
              <a:buNone/>
            </a:pPr>
            <a:r>
              <a:rPr lang="en-US" sz="1200" dirty="0"/>
              <a:t>2.1 Two-level combinational logic minimization</a:t>
            </a:r>
          </a:p>
          <a:p>
            <a:pPr marL="400050" lvl="1" indent="0">
              <a:lnSpc>
                <a:spcPct val="70000"/>
              </a:lnSpc>
              <a:buNone/>
            </a:pPr>
            <a:r>
              <a:rPr lang="en-US" sz="1200" dirty="0"/>
              <a:t>2.2 K-maps: Introduction</a:t>
            </a:r>
          </a:p>
          <a:p>
            <a:pPr marL="400050" lvl="1" indent="0">
              <a:lnSpc>
                <a:spcPct val="70000"/>
              </a:lnSpc>
              <a:buNone/>
            </a:pPr>
            <a:r>
              <a:rPr lang="en-US" sz="1200" dirty="0"/>
              <a:t>2.3 More K-maps</a:t>
            </a:r>
          </a:p>
          <a:p>
            <a:pPr marL="400050" lvl="1" indent="0">
              <a:lnSpc>
                <a:spcPct val="70000"/>
              </a:lnSpc>
              <a:buNone/>
            </a:pPr>
            <a:r>
              <a:rPr lang="en-US" sz="1200" dirty="0"/>
              <a:t>2.4 Prime </a:t>
            </a:r>
            <a:r>
              <a:rPr lang="en-US" sz="1200" dirty="0" err="1"/>
              <a:t>implicants</a:t>
            </a:r>
            <a:endParaRPr lang="en-US" sz="1200" dirty="0"/>
          </a:p>
          <a:p>
            <a:pPr marL="400050" lvl="1" indent="0">
              <a:lnSpc>
                <a:spcPct val="70000"/>
              </a:lnSpc>
              <a:buNone/>
            </a:pPr>
            <a:r>
              <a:rPr lang="en-US" sz="1200" dirty="0"/>
              <a:t>2.5 More Boolean algebra: </a:t>
            </a:r>
            <a:r>
              <a:rPr lang="en-US" sz="1200" dirty="0" err="1"/>
              <a:t>DeMorgan's</a:t>
            </a:r>
            <a:r>
              <a:rPr lang="en-US" sz="1200" dirty="0"/>
              <a:t> </a:t>
            </a:r>
            <a:r>
              <a:rPr lang="en-US" sz="1200" dirty="0" smtClean="0"/>
              <a:t>Law</a:t>
            </a:r>
          </a:p>
          <a:p>
            <a:pPr marL="400050" lvl="1" indent="0">
              <a:lnSpc>
                <a:spcPct val="70000"/>
              </a:lnSpc>
              <a:buNone/>
            </a:pPr>
            <a:r>
              <a:rPr lang="en-US" sz="1200" dirty="0" smtClean="0"/>
              <a:t>2.6 XOR and XNOR gates</a:t>
            </a:r>
          </a:p>
          <a:p>
            <a:pPr marL="400050" lvl="1" indent="0">
              <a:lnSpc>
                <a:spcPct val="70000"/>
              </a:lnSpc>
              <a:buNone/>
            </a:pPr>
            <a:r>
              <a:rPr lang="en-US" sz="1200" dirty="0" smtClean="0"/>
              <a:t>2.7 Universal gates</a:t>
            </a:r>
          </a:p>
        </p:txBody>
      </p:sp>
    </p:spTree>
    <p:extLst>
      <p:ext uri="{BB962C8B-B14F-4D97-AF65-F5344CB8AC3E}">
        <p14:creationId xmlns:p14="http://schemas.microsoft.com/office/powerpoint/2010/main" val="5924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Subscription-based web material – </a:t>
            </a:r>
            <a:r>
              <a:rPr lang="en-US" sz="3600" dirty="0" err="1" smtClean="0"/>
              <a:t>zyBooks.com</a:t>
            </a:r>
            <a:r>
              <a:rPr lang="en-US" sz="3600" dirty="0" smtClean="0"/>
              <a:t>  </a:t>
            </a:r>
            <a:r>
              <a:rPr lang="en-US" sz="2800" dirty="0" smtClean="0"/>
              <a:t>(unashamedly)</a:t>
            </a:r>
            <a:endParaRPr lang="en-US" sz="2800" dirty="0"/>
          </a:p>
        </p:txBody>
      </p:sp>
      <p:pic>
        <p:nvPicPr>
          <p:cNvPr id="6" name="BriefZyBookIntr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0913" y="1600200"/>
            <a:ext cx="7242175" cy="4525963"/>
          </a:xfrm>
        </p:spPr>
      </p:pic>
      <p:sp>
        <p:nvSpPr>
          <p:cNvPr id="4" name="TextBox 3"/>
          <p:cNvSpPr txBox="1"/>
          <p:nvPr/>
        </p:nvSpPr>
        <p:spPr>
          <a:xfrm>
            <a:off x="2819507" y="6387864"/>
            <a:ext cx="3500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Copyright © 2016 Frank Vahid and Alex Edgcomb, UC Riverside.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8078" y="6295531"/>
            <a:ext cx="864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16AC3CC-27C6-894F-BF59-2A825474BFBD}" type="slidenum">
              <a:rPr lang="en-US" sz="1600" smtClean="0">
                <a:solidFill>
                  <a:srgbClr val="A6A6A6"/>
                </a:solidFill>
              </a:rPr>
              <a:t>12</a:t>
            </a:fld>
            <a:r>
              <a:rPr lang="en-US" sz="1600" dirty="0" smtClean="0">
                <a:solidFill>
                  <a:srgbClr val="A6A6A6"/>
                </a:solidFill>
              </a:rPr>
              <a:t> of 13</a:t>
            </a:r>
            <a:endParaRPr lang="en-US" sz="16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7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19507" y="6387864"/>
            <a:ext cx="3500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Copyright © 2016 Frank Vahid and Alex Edgcomb, UC Riverside.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8078" y="6295531"/>
            <a:ext cx="864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16AC3CC-27C6-894F-BF59-2A825474BFBD}" type="slidenum">
              <a:rPr lang="en-US" sz="1600" smtClean="0">
                <a:solidFill>
                  <a:srgbClr val="A6A6A6"/>
                </a:solidFill>
              </a:rPr>
              <a:t>13</a:t>
            </a:fld>
            <a:r>
              <a:rPr lang="en-US" sz="1600" dirty="0" smtClean="0">
                <a:solidFill>
                  <a:srgbClr val="A6A6A6"/>
                </a:solidFill>
              </a:rPr>
              <a:t> of 13</a:t>
            </a:r>
            <a:endParaRPr lang="en-US" sz="1600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DD learning material</a:t>
            </a:r>
          </a:p>
          <a:p>
            <a:pPr lvl="1"/>
            <a:r>
              <a:rPr lang="en-US" dirty="0" smtClean="0"/>
              <a:t>Tightly integrated theory / practice</a:t>
            </a:r>
          </a:p>
          <a:p>
            <a:pPr lvl="2"/>
            <a:r>
              <a:rPr lang="en-US" dirty="0" smtClean="0"/>
              <a:t>RTL / HDL</a:t>
            </a:r>
          </a:p>
          <a:p>
            <a:pPr lvl="1"/>
            <a:r>
              <a:rPr lang="en-US" dirty="0" smtClean="0"/>
              <a:t>Used in ~40 universities, growing</a:t>
            </a:r>
            <a:endParaRPr lang="en-US" dirty="0"/>
          </a:p>
          <a:p>
            <a:pPr lvl="2"/>
            <a:r>
              <a:rPr lang="en-US" dirty="0" smtClean="0"/>
              <a:t>Research: ASEE’14 and ASEE’15 papers showed student outcome improvements with this kind of material</a:t>
            </a:r>
          </a:p>
          <a:p>
            <a:pPr lvl="2"/>
            <a:r>
              <a:rPr lang="en-US" sz="1800" dirty="0" smtClean="0"/>
              <a:t>Anecdotal: “You freed me” “The students are doing much better” ”I wish I had this in my other classes” </a:t>
            </a:r>
            <a:r>
              <a:rPr lang="is-IS" sz="1800" dirty="0" smtClean="0"/>
              <a:t>…</a:t>
            </a: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457200" y="5662394"/>
            <a:ext cx="8037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Gratefully acknowledge NSF: SBIR 1315094 / </a:t>
            </a:r>
            <a:r>
              <a:rPr lang="en-US" i="1" dirty="0" smtClean="0"/>
              <a:t>1430537, past NSF/SRC/Intel/</a:t>
            </a:r>
            <a:r>
              <a:rPr lang="en-US" i="1" dirty="0" err="1" smtClean="0"/>
              <a:t>Freescale</a:t>
            </a:r>
            <a:r>
              <a:rPr lang="en-US" i="1" dirty="0" smtClean="0"/>
              <a:t> support, and </a:t>
            </a:r>
            <a:r>
              <a:rPr lang="en-US" i="1" dirty="0"/>
              <a:t>a Google faculty research award</a:t>
            </a:r>
          </a:p>
        </p:txBody>
      </p:sp>
    </p:spTree>
    <p:extLst>
      <p:ext uri="{BB962C8B-B14F-4D97-AF65-F5344CB8AC3E}">
        <p14:creationId xmlns:p14="http://schemas.microsoft.com/office/powerpoint/2010/main" val="60450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21" y="9934"/>
            <a:ext cx="8891337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Digital Design </a:t>
            </a:r>
            <a:r>
              <a:rPr lang="en-US" sz="3600" smtClean="0"/>
              <a:t>is balance of theory / practice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2246868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Theory</a:t>
            </a:r>
          </a:p>
          <a:p>
            <a:pPr marL="400050" lvl="1" indent="0">
              <a:buNone/>
            </a:pPr>
            <a:r>
              <a:rPr lang="en-US" sz="2400" dirty="0" smtClean="0"/>
              <a:t>Textbook + lecture</a:t>
            </a:r>
          </a:p>
          <a:p>
            <a:r>
              <a:rPr lang="en-US" dirty="0" smtClean="0"/>
              <a:t>Practice </a:t>
            </a:r>
          </a:p>
          <a:p>
            <a:pPr marL="400050" lvl="1" indent="0">
              <a:buNone/>
            </a:pPr>
            <a:r>
              <a:rPr lang="en-US" sz="2400" dirty="0" smtClean="0"/>
              <a:t>Limited, delayed, loose </a:t>
            </a:r>
            <a:r>
              <a:rPr lang="en-US" sz="2400" dirty="0" err="1" smtClean="0"/>
              <a:t>integ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819507" y="6387864"/>
            <a:ext cx="3500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Copyright © 2016 Frank Vahid and Alex Edgcomb, UC Riverside.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8078" y="6295531"/>
            <a:ext cx="760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16AC3CC-27C6-894F-BF59-2A825474BFBD}" type="slidenum">
              <a:rPr lang="en-US" sz="1600" smtClean="0">
                <a:solidFill>
                  <a:srgbClr val="A6A6A6"/>
                </a:solidFill>
              </a:rPr>
              <a:t>2</a:t>
            </a:fld>
            <a:r>
              <a:rPr lang="en-US" sz="1600" dirty="0" smtClean="0">
                <a:solidFill>
                  <a:srgbClr val="A6A6A6"/>
                </a:solidFill>
              </a:rPr>
              <a:t> of 13</a:t>
            </a:r>
            <a:endParaRPr lang="en-US" sz="1600" dirty="0">
              <a:solidFill>
                <a:srgbClr val="A6A6A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2"/>
          <a:stretch/>
        </p:blipFill>
        <p:spPr>
          <a:xfrm>
            <a:off x="2987955" y="1561780"/>
            <a:ext cx="5258571" cy="3200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62932" y="5346469"/>
            <a:ext cx="1082843" cy="6617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723381" y="4946845"/>
            <a:ext cx="1070811" cy="6617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621870" y="4972728"/>
            <a:ext cx="1311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Reading / Homework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723381" y="5755776"/>
            <a:ext cx="1070811" cy="6617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723381" y="5901978"/>
            <a:ext cx="1070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Lab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1" idx="3"/>
            <a:endCxn id="13" idx="1"/>
          </p:cNvCxnSpPr>
          <p:nvPr/>
        </p:nvCxnSpPr>
        <p:spPr>
          <a:xfrm flipV="1">
            <a:off x="5345775" y="5295894"/>
            <a:ext cx="1276095" cy="381444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3"/>
            <a:endCxn id="14" idx="1"/>
          </p:cNvCxnSpPr>
          <p:nvPr/>
        </p:nvCxnSpPr>
        <p:spPr>
          <a:xfrm>
            <a:off x="5345775" y="5677338"/>
            <a:ext cx="1377606" cy="409307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230022" y="5490094"/>
            <a:ext cx="108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Lecture</a:t>
            </a:r>
            <a:endParaRPr lang="en-US" dirty="0"/>
          </a:p>
        </p:txBody>
      </p:sp>
      <p:sp>
        <p:nvSpPr>
          <p:cNvPr id="205" name="TextBox 204"/>
          <p:cNvSpPr txBox="1"/>
          <p:nvPr/>
        </p:nvSpPr>
        <p:spPr>
          <a:xfrm>
            <a:off x="5411191" y="5328846"/>
            <a:ext cx="121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Loose integration</a:t>
            </a:r>
            <a:endParaRPr lang="en-US" i="1" dirty="0"/>
          </a:p>
        </p:txBody>
      </p:sp>
      <p:pic>
        <p:nvPicPr>
          <p:cNvPr id="207" name="Picture 2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687" y="1122182"/>
            <a:ext cx="1257300" cy="1663700"/>
          </a:xfrm>
          <a:prstGeom prst="rect">
            <a:avLst/>
          </a:prstGeom>
        </p:spPr>
      </p:pic>
      <p:sp>
        <p:nvSpPr>
          <p:cNvPr id="208" name="TextBox 207"/>
          <p:cNvSpPr txBox="1"/>
          <p:nvPr/>
        </p:nvSpPr>
        <p:spPr>
          <a:xfrm>
            <a:off x="644984" y="5661211"/>
            <a:ext cx="197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Focus since 2000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3082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Balancing theory / practice: </a:t>
            </a:r>
            <a:br>
              <a:rPr lang="en-US" dirty="0"/>
            </a:br>
            <a:r>
              <a:rPr lang="en-US" dirty="0"/>
              <a:t>Boolean algebra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9507" y="6387864"/>
            <a:ext cx="3500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Copyright © 2016 Frank Vahid and Alex Edgcomb, UC Riverside.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8078" y="6295531"/>
            <a:ext cx="760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16AC3CC-27C6-894F-BF59-2A825474BFBD}" type="slidenum">
              <a:rPr lang="en-US" sz="1600" smtClean="0">
                <a:solidFill>
                  <a:srgbClr val="A6A6A6"/>
                </a:solidFill>
              </a:rPr>
              <a:t>3</a:t>
            </a:fld>
            <a:r>
              <a:rPr lang="en-US" sz="1600" dirty="0" smtClean="0">
                <a:solidFill>
                  <a:srgbClr val="A6A6A6"/>
                </a:solidFill>
              </a:rPr>
              <a:t> of 13</a:t>
            </a:r>
            <a:endParaRPr lang="en-US" sz="1600" dirty="0">
              <a:solidFill>
                <a:srgbClr val="A6A6A6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46" y="1508097"/>
            <a:ext cx="4502103" cy="31701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68053" r="-1223"/>
          <a:stretch/>
        </p:blipFill>
        <p:spPr>
          <a:xfrm>
            <a:off x="7133628" y="3861424"/>
            <a:ext cx="1596460" cy="2434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58348" b="24626"/>
          <a:stretch/>
        </p:blipFill>
        <p:spPr>
          <a:xfrm>
            <a:off x="4381624" y="3861424"/>
            <a:ext cx="2586342" cy="242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1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Balancing theory / practice: </a:t>
            </a:r>
            <a:br>
              <a:rPr lang="en-US" dirty="0"/>
            </a:br>
            <a:r>
              <a:rPr lang="en-US" dirty="0" smtClean="0"/>
              <a:t>Combinational logic design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19507" y="6387864"/>
            <a:ext cx="3500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Copyright © 2016 Frank Vahid and Alex Edgcomb, UC Riverside.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8078" y="6295531"/>
            <a:ext cx="760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16AC3CC-27C6-894F-BF59-2A825474BFBD}" type="slidenum">
              <a:rPr lang="en-US" sz="1600" smtClean="0">
                <a:solidFill>
                  <a:srgbClr val="A6A6A6"/>
                </a:solidFill>
              </a:rPr>
              <a:t>4</a:t>
            </a:fld>
            <a:r>
              <a:rPr lang="en-US" sz="1600" dirty="0" smtClean="0">
                <a:solidFill>
                  <a:srgbClr val="A6A6A6"/>
                </a:solidFill>
              </a:rPr>
              <a:t> of 13</a:t>
            </a:r>
            <a:endParaRPr lang="en-US" sz="1600" dirty="0">
              <a:solidFill>
                <a:srgbClr val="A6A6A6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16875"/>
            <a:ext cx="4489417" cy="14473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342923"/>
            <a:ext cx="4489417" cy="2373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932" y="4007903"/>
            <a:ext cx="2942307" cy="22876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4932" y="1499195"/>
            <a:ext cx="2942308" cy="22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4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Balancing theory / practice: </a:t>
            </a:r>
            <a:br>
              <a:rPr lang="en-US" dirty="0"/>
            </a:br>
            <a:r>
              <a:rPr lang="en-US" dirty="0" smtClean="0"/>
              <a:t>FSMs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19507" y="6387864"/>
            <a:ext cx="3500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Copyright © 2016 Frank Vahid and Alex Edgcomb, UC Riverside.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8078" y="6295531"/>
            <a:ext cx="760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16AC3CC-27C6-894F-BF59-2A825474BFBD}" type="slidenum">
              <a:rPr lang="en-US" sz="1600" smtClean="0">
                <a:solidFill>
                  <a:srgbClr val="A6A6A6"/>
                </a:solidFill>
              </a:rPr>
              <a:t>5</a:t>
            </a:fld>
            <a:r>
              <a:rPr lang="en-US" sz="1600" dirty="0" smtClean="0">
                <a:solidFill>
                  <a:srgbClr val="A6A6A6"/>
                </a:solidFill>
              </a:rPr>
              <a:t> of 13</a:t>
            </a:r>
            <a:endParaRPr lang="en-US" sz="1600" dirty="0">
              <a:solidFill>
                <a:srgbClr val="A6A6A6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398" y="3821489"/>
            <a:ext cx="5181924" cy="24504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4" y="1417639"/>
            <a:ext cx="3652218" cy="2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6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Balancing theory / practice: </a:t>
            </a:r>
            <a:br>
              <a:rPr lang="en-US" dirty="0"/>
            </a:br>
            <a:r>
              <a:rPr lang="en-US" dirty="0" smtClean="0"/>
              <a:t>RTL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19507" y="6387864"/>
            <a:ext cx="3500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Copyright © 2016 Frank Vahid and Alex Edgcomb, UC Riverside.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8078" y="6295531"/>
            <a:ext cx="760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16AC3CC-27C6-894F-BF59-2A825474BFBD}" type="slidenum">
              <a:rPr lang="en-US" sz="1600" smtClean="0">
                <a:solidFill>
                  <a:srgbClr val="A6A6A6"/>
                </a:solidFill>
              </a:rPr>
              <a:t>6</a:t>
            </a:fld>
            <a:r>
              <a:rPr lang="en-US" sz="1600" dirty="0" smtClean="0">
                <a:solidFill>
                  <a:srgbClr val="A6A6A6"/>
                </a:solidFill>
              </a:rPr>
              <a:t> of 13</a:t>
            </a:r>
            <a:endParaRPr lang="en-US" sz="1600" dirty="0">
              <a:solidFill>
                <a:srgbClr val="A6A6A6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93" y="1918144"/>
            <a:ext cx="4089892" cy="36160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17288"/>
          <a:stretch/>
        </p:blipFill>
        <p:spPr>
          <a:xfrm>
            <a:off x="4410387" y="1549566"/>
            <a:ext cx="4427934" cy="21945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370" y="4042856"/>
            <a:ext cx="4177429" cy="225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7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Web can integrate theory </a:t>
            </a:r>
            <a:r>
              <a:rPr lang="en-US" dirty="0"/>
              <a:t>/ </a:t>
            </a:r>
            <a:r>
              <a:rPr lang="en-US" dirty="0" smtClean="0"/>
              <a:t>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946" y="1323469"/>
            <a:ext cx="6436896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Reading plus</a:t>
            </a:r>
          </a:p>
          <a:p>
            <a:pPr lvl="1"/>
            <a:r>
              <a:rPr lang="en-US" dirty="0" smtClean="0"/>
              <a:t>Tools</a:t>
            </a:r>
            <a:endParaRPr lang="en-US" dirty="0"/>
          </a:p>
          <a:p>
            <a:pPr lvl="1"/>
            <a:r>
              <a:rPr lang="en-US" dirty="0"/>
              <a:t>Interactive questions</a:t>
            </a:r>
          </a:p>
          <a:p>
            <a:pPr lvl="1"/>
            <a:r>
              <a:rPr lang="en-US" dirty="0" smtClean="0"/>
              <a:t>Animations</a:t>
            </a:r>
          </a:p>
          <a:p>
            <a:pPr lvl="1"/>
            <a:r>
              <a:rPr lang="en-US" dirty="0" smtClean="0"/>
              <a:t>Auto-generated/graded homework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72110" y="2070917"/>
            <a:ext cx="1082843" cy="6617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72110" y="2193094"/>
            <a:ext cx="108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Lecture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15989" y="1635201"/>
            <a:ext cx="1070811" cy="6617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14478" y="1661084"/>
            <a:ext cx="1311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Reading / Homework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615989" y="2492260"/>
            <a:ext cx="1070811" cy="6617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15989" y="2614400"/>
            <a:ext cx="1070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Lab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19507" y="6387864"/>
            <a:ext cx="3500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Copyright © 2016 Frank Vahid and Alex Edgcomb, UC Riverside.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78078" y="6295531"/>
            <a:ext cx="760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16AC3CC-27C6-894F-BF59-2A825474BFBD}" type="slidenum">
              <a:rPr lang="en-US" sz="1600" smtClean="0">
                <a:solidFill>
                  <a:srgbClr val="A6A6A6"/>
                </a:solidFill>
              </a:rPr>
              <a:t>7</a:t>
            </a:fld>
            <a:r>
              <a:rPr lang="en-US" sz="1600" dirty="0" smtClean="0">
                <a:solidFill>
                  <a:srgbClr val="A6A6A6"/>
                </a:solidFill>
              </a:rPr>
              <a:t> of 13</a:t>
            </a:r>
            <a:endParaRPr lang="en-US" sz="1600" dirty="0">
              <a:solidFill>
                <a:srgbClr val="A6A6A6"/>
              </a:solidFill>
            </a:endParaRPr>
          </a:p>
        </p:txBody>
      </p:sp>
      <p:cxnSp>
        <p:nvCxnSpPr>
          <p:cNvPr id="17" name="Straight Arrow Connector 16"/>
          <p:cNvCxnSpPr>
            <a:stCxn id="4" idx="3"/>
            <a:endCxn id="7" idx="1"/>
          </p:cNvCxnSpPr>
          <p:nvPr/>
        </p:nvCxnSpPr>
        <p:spPr>
          <a:xfrm flipV="1">
            <a:off x="6454953" y="1984250"/>
            <a:ext cx="1059525" cy="417536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" idx="3"/>
            <a:endCxn id="9" idx="1"/>
          </p:cNvCxnSpPr>
          <p:nvPr/>
        </p:nvCxnSpPr>
        <p:spPr>
          <a:xfrm>
            <a:off x="6454953" y="2401786"/>
            <a:ext cx="1161036" cy="39728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811" y="4236320"/>
            <a:ext cx="2930818" cy="1834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391" y="4166167"/>
            <a:ext cx="2442206" cy="183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9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03 0 " pathEditMode="relative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7 L -0.15035 -3.7037E-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Content demo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19507" y="6387864"/>
            <a:ext cx="3500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Copyright © 2016 Frank Vahid and Alex Edgcomb, UC Riverside.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8078" y="6295531"/>
            <a:ext cx="760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16AC3CC-27C6-894F-BF59-2A825474BFBD}" type="slidenum">
              <a:rPr lang="en-US" sz="1600" smtClean="0">
                <a:solidFill>
                  <a:srgbClr val="A6A6A6"/>
                </a:solidFill>
              </a:rPr>
              <a:t>8</a:t>
            </a:fld>
            <a:r>
              <a:rPr lang="en-US" sz="1600" dirty="0" smtClean="0">
                <a:solidFill>
                  <a:srgbClr val="A6A6A6"/>
                </a:solidFill>
              </a:rPr>
              <a:t> of 13</a:t>
            </a:r>
            <a:endParaRPr lang="en-US" sz="1600" dirty="0">
              <a:solidFill>
                <a:srgbClr val="A6A6A6"/>
              </a:solidFill>
            </a:endParaRPr>
          </a:p>
        </p:txBody>
      </p:sp>
      <p:pic>
        <p:nvPicPr>
          <p:cNvPr id="6" name="ASEE16_D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0913" y="1600200"/>
            <a:ext cx="7242175" cy="4525963"/>
          </a:xfrm>
        </p:spPr>
      </p:pic>
    </p:spTree>
    <p:extLst>
      <p:ext uri="{BB962C8B-B14F-4D97-AF65-F5344CB8AC3E}">
        <p14:creationId xmlns:p14="http://schemas.microsoft.com/office/powerpoint/2010/main" val="111812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Also: RTL in first course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10333" y="1684421"/>
            <a:ext cx="24183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Intro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Bool</a:t>
            </a:r>
            <a:r>
              <a:rPr lang="en-US" dirty="0" smtClean="0"/>
              <a:t> </a:t>
            </a:r>
            <a:r>
              <a:rPr lang="en-US" dirty="0" err="1" smtClean="0"/>
              <a:t>alg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Comb logic design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Comb logic </a:t>
            </a:r>
            <a:r>
              <a:rPr lang="en-US" dirty="0" err="1" smtClean="0"/>
              <a:t>optim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HDL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Seq</a:t>
            </a:r>
            <a:r>
              <a:rPr lang="en-US" dirty="0" smtClean="0"/>
              <a:t> logic design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Seq</a:t>
            </a:r>
            <a:r>
              <a:rPr lang="en-US" dirty="0" smtClean="0"/>
              <a:t> logic </a:t>
            </a:r>
            <a:r>
              <a:rPr lang="en-US" dirty="0" err="1" smtClean="0"/>
              <a:t>optim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HDL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Datapath</a:t>
            </a:r>
            <a:r>
              <a:rPr lang="en-US" dirty="0" smtClean="0"/>
              <a:t> comp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Datapath</a:t>
            </a:r>
            <a:r>
              <a:rPr lang="en-US" dirty="0" smtClean="0"/>
              <a:t> design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HDL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(??RTL??)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69727" y="1807949"/>
            <a:ext cx="3000827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/>
              <a:t>Intro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err="1" smtClean="0"/>
              <a:t>Bool</a:t>
            </a:r>
            <a:r>
              <a:rPr lang="en-US" dirty="0" smtClean="0"/>
              <a:t> </a:t>
            </a:r>
            <a:r>
              <a:rPr lang="en-US" dirty="0" err="1" smtClean="0"/>
              <a:t>alg</a:t>
            </a:r>
            <a:endParaRPr lang="en-US" dirty="0" smtClean="0"/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/>
              <a:t>Comb logic design / </a:t>
            </a:r>
            <a:r>
              <a:rPr lang="en-US" dirty="0" err="1" smtClean="0"/>
              <a:t>optim</a:t>
            </a:r>
            <a:r>
              <a:rPr lang="en-US" dirty="0" smtClean="0"/>
              <a:t> 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err="1" smtClean="0"/>
              <a:t>Seq</a:t>
            </a:r>
            <a:r>
              <a:rPr lang="en-US" dirty="0" smtClean="0"/>
              <a:t> logic design / </a:t>
            </a:r>
            <a:r>
              <a:rPr lang="en-US" dirty="0" err="1" smtClean="0"/>
              <a:t>optim</a:t>
            </a:r>
            <a:endParaRPr lang="en-US" dirty="0" smtClean="0"/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err="1" smtClean="0"/>
              <a:t>Datapath</a:t>
            </a:r>
            <a:r>
              <a:rPr lang="en-US" dirty="0" smtClean="0"/>
              <a:t> components 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/>
              <a:t>RTL design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/>
              <a:t>HDL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19507" y="6387864"/>
            <a:ext cx="3500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Copyright © 2016 Frank Vahid and Alex Edgcomb, UC Riverside.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78078" y="6295531"/>
            <a:ext cx="760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16AC3CC-27C6-894F-BF59-2A825474BFBD}" type="slidenum">
              <a:rPr lang="en-US" sz="1600" smtClean="0">
                <a:solidFill>
                  <a:srgbClr val="A6A6A6"/>
                </a:solidFill>
              </a:rPr>
              <a:t>9</a:t>
            </a:fld>
            <a:r>
              <a:rPr lang="en-US" sz="1600" dirty="0" smtClean="0">
                <a:solidFill>
                  <a:srgbClr val="A6A6A6"/>
                </a:solidFill>
              </a:rPr>
              <a:t> of 13</a:t>
            </a:r>
            <a:endParaRPr lang="en-US" sz="16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72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783</Words>
  <Application>Microsoft Macintosh PowerPoint</Application>
  <PresentationFormat>On-screen Show (4:3)</PresentationFormat>
  <Paragraphs>175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Calibri</vt:lpstr>
      <vt:lpstr>Arial</vt:lpstr>
      <vt:lpstr>Office Theme</vt:lpstr>
      <vt:lpstr>New Web-Based Interactive Learning Material for Digital Design</vt:lpstr>
      <vt:lpstr>Digital Design is balance of theory / practice</vt:lpstr>
      <vt:lpstr>Balancing theory / practice:  Boolean algebra</vt:lpstr>
      <vt:lpstr>Balancing theory / practice:  Combinational logic design</vt:lpstr>
      <vt:lpstr>Balancing theory / practice:  FSMs</vt:lpstr>
      <vt:lpstr>Balancing theory / practice:  RTL</vt:lpstr>
      <vt:lpstr>Web can integrate theory / practice</vt:lpstr>
      <vt:lpstr>Content demo</vt:lpstr>
      <vt:lpstr>Also: RTL in first course</vt:lpstr>
      <vt:lpstr>And: Later/less HDL focus, more on models</vt:lpstr>
      <vt:lpstr>Table of contents</vt:lpstr>
      <vt:lpstr>Subscription-based web material – zyBooks.com  (unashamedly)</vt:lpstr>
      <vt:lpstr>Conclusion</vt:lpstr>
    </vt:vector>
  </TitlesOfParts>
  <Company>UC Riverside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College-Level Interactive STEM Learning Material: Findings and Directions</dc:title>
  <dc:creator>Alex Edgcomb</dc:creator>
  <cp:lastModifiedBy>Microsoft Office User</cp:lastModifiedBy>
  <cp:revision>75</cp:revision>
  <dcterms:created xsi:type="dcterms:W3CDTF">2016-04-20T16:09:38Z</dcterms:created>
  <dcterms:modified xsi:type="dcterms:W3CDTF">2016-06-26T05:54:54Z</dcterms:modified>
</cp:coreProperties>
</file>